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9" r:id="rId1"/>
  </p:sldMasterIdLst>
  <p:notesMasterIdLst>
    <p:notesMasterId r:id="rId31"/>
  </p:notesMasterIdLst>
  <p:handoutMasterIdLst>
    <p:handoutMasterId r:id="rId32"/>
  </p:handoutMasterIdLst>
  <p:sldIdLst>
    <p:sldId id="1482" r:id="rId2"/>
    <p:sldId id="1493" r:id="rId3"/>
    <p:sldId id="1497" r:id="rId4"/>
    <p:sldId id="1498" r:id="rId5"/>
    <p:sldId id="1501" r:id="rId6"/>
    <p:sldId id="1499" r:id="rId7"/>
    <p:sldId id="1500" r:id="rId8"/>
    <p:sldId id="1502" r:id="rId9"/>
    <p:sldId id="1506" r:id="rId10"/>
    <p:sldId id="1507" r:id="rId11"/>
    <p:sldId id="1504" r:id="rId12"/>
    <p:sldId id="1508" r:id="rId13"/>
    <p:sldId id="1509" r:id="rId14"/>
    <p:sldId id="1510" r:id="rId15"/>
    <p:sldId id="1515" r:id="rId16"/>
    <p:sldId id="1516" r:id="rId17"/>
    <p:sldId id="1517" r:id="rId18"/>
    <p:sldId id="1518" r:id="rId19"/>
    <p:sldId id="1519" r:id="rId20"/>
    <p:sldId id="1520" r:id="rId21"/>
    <p:sldId id="1521" r:id="rId22"/>
    <p:sldId id="1494" r:id="rId23"/>
    <p:sldId id="1522" r:id="rId24"/>
    <p:sldId id="1528" r:id="rId25"/>
    <p:sldId id="1524" r:id="rId26"/>
    <p:sldId id="1525" r:id="rId27"/>
    <p:sldId id="1526" r:id="rId28"/>
    <p:sldId id="1527" r:id="rId29"/>
    <p:sldId id="149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A40"/>
    <a:srgbClr val="FFC93C"/>
    <a:srgbClr val="36F900"/>
    <a:srgbClr val="FF9900"/>
    <a:srgbClr val="3122B7"/>
    <a:srgbClr val="22318F"/>
    <a:srgbClr val="002BA0"/>
    <a:srgbClr val="003CD5"/>
    <a:srgbClr val="2E28FF"/>
    <a:srgbClr val="A8B1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47" autoAdjust="0"/>
    <p:restoredTop sz="94721" autoAdjust="0"/>
  </p:normalViewPr>
  <p:slideViewPr>
    <p:cSldViewPr snapToGrid="0" snapToObjects="1">
      <p:cViewPr>
        <p:scale>
          <a:sx n="72" d="100"/>
          <a:sy n="72" d="100"/>
        </p:scale>
        <p:origin x="-1728" y="-7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FA0AEE-4565-084F-A696-10A1FD8A6C27}" type="datetimeFigureOut">
              <a:rPr kumimoji="1" lang="zh-TW" altLang="en-US" smtClean="0"/>
              <a:pPr/>
              <a:t>20/1/31</a:t>
            </a:fld>
            <a:endParaRPr kumimoji="1"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D74DAF-65E7-D047-8C33-B8491D262FA5}" type="slidenum">
              <a:rPr kumimoji="1" lang="zh-CN" altLang="en-US" smtClean="0"/>
              <a:pPr/>
              <a:t>‹#›</a:t>
            </a:fld>
            <a:endParaRPr kumimoji="1" lang="zh-CN" altLang="en-US"/>
          </a:p>
        </p:txBody>
      </p:sp>
    </p:spTree>
    <p:extLst>
      <p:ext uri="{BB962C8B-B14F-4D97-AF65-F5344CB8AC3E}">
        <p14:creationId xmlns:p14="http://schemas.microsoft.com/office/powerpoint/2010/main" val="3140174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7A0F1-FDB9-7241-9F5B-CB12893B22E4}" type="datetimeFigureOut">
              <a:rPr kumimoji="1" lang="zh-TW" altLang="en-US" smtClean="0"/>
              <a:pPr/>
              <a:t>20/1/31</a:t>
            </a:fld>
            <a:endParaRPr kumimoji="1"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F90CC-B9DA-BD46-BB89-0F3544CA585E}" type="slidenum">
              <a:rPr kumimoji="1" lang="zh-CN" altLang="en-US" smtClean="0"/>
              <a:pPr/>
              <a:t>‹#›</a:t>
            </a:fld>
            <a:endParaRPr kumimoji="1" lang="zh-CN" altLang="en-US"/>
          </a:p>
        </p:txBody>
      </p:sp>
    </p:spTree>
    <p:extLst>
      <p:ext uri="{BB962C8B-B14F-4D97-AF65-F5344CB8AC3E}">
        <p14:creationId xmlns:p14="http://schemas.microsoft.com/office/powerpoint/2010/main" val="1069774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按一下以編輯母片子標題樣式</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20/1/31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20/1/31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20/1/31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20/1/31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BFECD78-3C8E-49F2-8FAB-59489D168ABB}" type="datetimeFigureOut">
              <a:rPr lang="en-US" smtClean="0"/>
              <a:pPr/>
              <a:t>20/1/31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20/1/31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20/1/31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20/1/31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20/1/31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BFECD78-3C8E-49F2-8FAB-59489D168ABB}" type="datetimeFigureOut">
              <a:rPr lang="en-US" smtClean="0"/>
              <a:pPr/>
              <a:t>20/1/31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BFECD78-3C8E-49F2-8FAB-59489D168ABB}" type="datetimeFigureOut">
              <a:rPr lang="en-US" smtClean="0"/>
              <a:pPr/>
              <a:t>20/1/31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20/1/31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microsoft.com/office/2007/relationships/hdphoto" Target="../media/hdphoto3.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microsoft.com/office/2007/relationships/hdphoto" Target="../media/hdphoto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microsoft.com/office/2007/relationships/hdphoto" Target="../media/hdphoto5.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microsoft.com/office/2007/relationships/hdphoto" Target="../media/hdphoto7.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microsoft.com/office/2007/relationships/hdphoto" Target="../media/hdphoto8.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sp>
        <p:nvSpPr>
          <p:cNvPr id="4" name="TextBox 2"/>
          <p:cNvSpPr txBox="1"/>
          <p:nvPr/>
        </p:nvSpPr>
        <p:spPr>
          <a:xfrm>
            <a:off x="881988" y="1882274"/>
            <a:ext cx="7483966" cy="2101088"/>
          </a:xfrm>
          <a:prstGeom prst="rect">
            <a:avLst/>
          </a:prstGeom>
          <a:noFill/>
        </p:spPr>
        <p:txBody>
          <a:bodyPr wrap="square" rtlCol="0">
            <a:spAutoFit/>
          </a:bodyPr>
          <a:lstStyle/>
          <a:p>
            <a:pPr algn="ctr">
              <a:lnSpc>
                <a:spcPct val="120000"/>
              </a:lnSpc>
            </a:pPr>
            <a:r>
              <a:rPr kumimoji="1" lang="zh-TW" altLang="en-US" sz="6600" b="1" dirty="0" smtClean="0">
                <a:solidFill>
                  <a:srgbClr val="FFFF00"/>
                </a:solidFill>
                <a:effectLst>
                  <a:glow rad="63500">
                    <a:schemeClr val="bg1">
                      <a:alpha val="93000"/>
                    </a:schemeClr>
                  </a:glow>
                </a:effectLst>
                <a:latin typeface="华文楷体"/>
                <a:ea typeface="华文楷体"/>
                <a:cs typeface="华文楷体"/>
              </a:rPr>
              <a:t>天使行動的啟發</a:t>
            </a:r>
            <a:endParaRPr kumimoji="1" lang="en-US" altLang="zh-TW" sz="6600" b="1" dirty="0" smtClean="0">
              <a:solidFill>
                <a:srgbClr val="FFFF00"/>
              </a:solidFill>
              <a:effectLst>
                <a:glow rad="63500">
                  <a:schemeClr val="bg1">
                    <a:alpha val="93000"/>
                  </a:schemeClr>
                </a:glow>
              </a:effectLst>
              <a:latin typeface="华文楷体"/>
              <a:ea typeface="华文楷体"/>
              <a:cs typeface="华文楷体"/>
            </a:endParaRPr>
          </a:p>
          <a:p>
            <a:pPr algn="ctr">
              <a:lnSpc>
                <a:spcPct val="120000"/>
              </a:lnSpc>
            </a:pPr>
            <a:r>
              <a:rPr kumimoji="1" lang="en-US" altLang="zh-TW" sz="4400" b="1" dirty="0">
                <a:effectLst>
                  <a:glow rad="63500">
                    <a:schemeClr val="bg1">
                      <a:alpha val="93000"/>
                    </a:schemeClr>
                  </a:glow>
                </a:effectLst>
                <a:latin typeface="Arial Unicode MS" pitchFamily="34" charset="-128"/>
                <a:ea typeface="Arial Unicode MS" pitchFamily="34" charset="-128"/>
                <a:cs typeface="Arial Unicode MS" pitchFamily="34" charset="-128"/>
              </a:rPr>
              <a:t>Inspiration from angel action</a:t>
            </a:r>
          </a:p>
        </p:txBody>
      </p:sp>
      <p:sp>
        <p:nvSpPr>
          <p:cNvPr id="5" name="文字方塊 4"/>
          <p:cNvSpPr txBox="1"/>
          <p:nvPr/>
        </p:nvSpPr>
        <p:spPr>
          <a:xfrm>
            <a:off x="6545239" y="5780967"/>
            <a:ext cx="1636987" cy="707886"/>
          </a:xfrm>
          <a:prstGeom prst="rect">
            <a:avLst/>
          </a:prstGeom>
          <a:noFill/>
        </p:spPr>
        <p:txBody>
          <a:bodyPr wrap="none" rtlCol="0">
            <a:spAutoFit/>
          </a:bodyPr>
          <a:lstStyle/>
          <a:p>
            <a:r>
              <a:rPr kumimoji="1" lang="zh-TW" altLang="en-US" sz="2000" dirty="0" smtClean="0">
                <a:latin typeface="Heiti TC Light"/>
                <a:ea typeface="Heiti TC Light"/>
                <a:cs typeface="Heiti TC Light"/>
              </a:rPr>
              <a:t>房正豪牧師</a:t>
            </a:r>
            <a:endParaRPr kumimoji="1" lang="en-US" altLang="zh-TW" sz="2000" dirty="0" smtClean="0">
              <a:latin typeface="Heiti TC Light"/>
              <a:ea typeface="Heiti TC Light"/>
              <a:cs typeface="Heiti TC Light"/>
            </a:endParaRPr>
          </a:p>
          <a:p>
            <a:r>
              <a:rPr kumimoji="1" lang="en-US" altLang="zh-TW" sz="2000" dirty="0" smtClean="0">
                <a:latin typeface="Arial" charset="0"/>
                <a:ea typeface="Arial" charset="0"/>
                <a:cs typeface="Arial" charset="0"/>
              </a:rPr>
              <a:t>Pastor Fang</a:t>
            </a:r>
            <a:endParaRPr kumimoji="1" lang="zh-TW" altLang="en-US" sz="2000" dirty="0">
              <a:latin typeface="Arial" charset="0"/>
              <a:ea typeface="Arial" charset="0"/>
              <a:cs typeface="Arial" charset="0"/>
            </a:endParaRPr>
          </a:p>
        </p:txBody>
      </p:sp>
    </p:spTree>
    <p:extLst>
      <p:ext uri="{BB962C8B-B14F-4D97-AF65-F5344CB8AC3E}">
        <p14:creationId xmlns:p14="http://schemas.microsoft.com/office/powerpoint/2010/main" val="9479668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687950" y="654922"/>
            <a:ext cx="7796765" cy="4425827"/>
          </a:xfrm>
          <a:prstGeom prst="rect">
            <a:avLst/>
          </a:prstGeom>
          <a:noFill/>
        </p:spPr>
        <p:txBody>
          <a:bodyPr wrap="square" rtlCol="0">
            <a:spAutoFit/>
          </a:bodyPr>
          <a:lstStyle/>
          <a:p>
            <a:pPr algn="ctr">
              <a:lnSpc>
                <a:spcPct val="120000"/>
              </a:lnSpc>
            </a:pP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Acts</a:t>
            </a: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 </a:t>
            </a: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12: 9-11</a:t>
            </a:r>
          </a:p>
          <a:p>
            <a:r>
              <a:rPr kumimoji="1" lang="zh-TW" altLang="en-US" sz="4800" b="1" dirty="0">
                <a:solidFill>
                  <a:srgbClr val="FFFF00"/>
                </a:solidFill>
                <a:effectLst>
                  <a:glow rad="63500">
                    <a:schemeClr val="bg1">
                      <a:alpha val="93000"/>
                    </a:schemeClr>
                  </a:glow>
                </a:effectLst>
                <a:latin typeface="华文楷体"/>
                <a:ea typeface="华文楷体"/>
                <a:cs typeface="华文楷体"/>
              </a:rPr>
              <a:t> </a:t>
            </a:r>
            <a:r>
              <a:rPr kumimoji="1" lang="en-US" altLang="zh-TW" sz="4400" b="1" dirty="0">
                <a:solidFill>
                  <a:srgbClr val="FFFF00"/>
                </a:solidFill>
                <a:effectLst>
                  <a:glow rad="63500">
                    <a:schemeClr val="bg1">
                      <a:alpha val="93000"/>
                    </a:schemeClr>
                  </a:glow>
                </a:effectLst>
                <a:latin typeface="华文楷体"/>
                <a:ea typeface="华文楷体"/>
                <a:cs typeface="华文楷体"/>
              </a:rPr>
              <a:t>9 </a:t>
            </a:r>
            <a:r>
              <a:rPr kumimoji="1" lang="en-US" altLang="zh-TW" sz="4400" b="1" dirty="0">
                <a:solidFill>
                  <a:srgbClr val="FFFFFF"/>
                </a:solidFill>
                <a:effectLst>
                  <a:glow rad="63500">
                    <a:schemeClr val="bg1">
                      <a:alpha val="93000"/>
                    </a:schemeClr>
                  </a:glow>
                </a:effectLst>
                <a:latin typeface="华文楷体"/>
                <a:ea typeface="华文楷体"/>
                <a:cs typeface="华文楷体"/>
              </a:rPr>
              <a:t>Peter followed him out of the prison, but he had no idea that what the angel was doing was really happening; he thought he was seeing a </a:t>
            </a:r>
            <a:r>
              <a:rPr kumimoji="1" lang="en-US" altLang="zh-TW" sz="4400" b="1" dirty="0" smtClean="0">
                <a:solidFill>
                  <a:srgbClr val="FFFFFF"/>
                </a:solidFill>
                <a:effectLst>
                  <a:glow rad="63500">
                    <a:schemeClr val="bg1">
                      <a:alpha val="93000"/>
                    </a:schemeClr>
                  </a:glow>
                </a:effectLst>
                <a:latin typeface="华文楷体"/>
                <a:ea typeface="华文楷体"/>
                <a:cs typeface="华文楷体"/>
              </a:rPr>
              <a:t>vision</a:t>
            </a:r>
            <a:endParaRPr kumimoji="1" lang="en-US" altLang="zh-TW" sz="4400" b="1" dirty="0">
              <a:solidFill>
                <a:srgbClr val="FFFFFF"/>
              </a:solidFill>
              <a:effectLst>
                <a:glow rad="63500">
                  <a:schemeClr val="bg1">
                    <a:alpha val="93000"/>
                  </a:schemeClr>
                </a:glow>
              </a:effectLst>
              <a:latin typeface="华文楷体"/>
              <a:ea typeface="华文楷体"/>
              <a:cs typeface="华文楷体"/>
            </a:endParaRPr>
          </a:p>
        </p:txBody>
      </p:sp>
    </p:spTree>
    <p:extLst>
      <p:ext uri="{BB962C8B-B14F-4D97-AF65-F5344CB8AC3E}">
        <p14:creationId xmlns:p14="http://schemas.microsoft.com/office/powerpoint/2010/main" val="31565422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687950" y="429321"/>
            <a:ext cx="7796765" cy="5349157"/>
          </a:xfrm>
          <a:prstGeom prst="rect">
            <a:avLst/>
          </a:prstGeom>
          <a:noFill/>
        </p:spPr>
        <p:txBody>
          <a:bodyPr wrap="square" rtlCol="0">
            <a:spAutoFit/>
          </a:bodyPr>
          <a:lstStyle/>
          <a:p>
            <a:pPr algn="ctr">
              <a:lnSpc>
                <a:spcPct val="120000"/>
              </a:lnSpc>
            </a:pP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Acts</a:t>
            </a: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 </a:t>
            </a: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12: 9-11</a:t>
            </a:r>
          </a:p>
          <a:p>
            <a:r>
              <a:rPr kumimoji="1" lang="en-US" altLang="zh-TW" sz="4400" b="1" dirty="0" smtClean="0">
                <a:solidFill>
                  <a:srgbClr val="FFFF00"/>
                </a:solidFill>
                <a:effectLst>
                  <a:glow rad="63500">
                    <a:schemeClr val="bg1">
                      <a:alpha val="93000"/>
                    </a:schemeClr>
                  </a:glow>
                </a:effectLst>
                <a:latin typeface="华文楷体"/>
                <a:ea typeface="华文楷体"/>
                <a:cs typeface="华文楷体"/>
              </a:rPr>
              <a:t>10 </a:t>
            </a:r>
            <a:r>
              <a:rPr kumimoji="1" lang="en-US" altLang="zh-TW" sz="4000" b="1" dirty="0">
                <a:solidFill>
                  <a:srgbClr val="FFFFFF"/>
                </a:solidFill>
                <a:effectLst>
                  <a:glow rad="63500">
                    <a:schemeClr val="bg1">
                      <a:alpha val="93000"/>
                    </a:schemeClr>
                  </a:glow>
                </a:effectLst>
                <a:latin typeface="华文楷体"/>
                <a:ea typeface="华文楷体"/>
                <a:cs typeface="华文楷体"/>
              </a:rPr>
              <a:t>They passed the first and second guards and came to the iron gate leading to the city. It opened for them by itself, and they went through it. When they had walked the length of one street, suddenly the angel left him</a:t>
            </a:r>
            <a:r>
              <a:rPr kumimoji="1" lang="en-US" altLang="zh-TW" sz="4000" b="1" dirty="0" smtClean="0">
                <a:solidFill>
                  <a:srgbClr val="FFFFFF"/>
                </a:solidFill>
                <a:effectLst>
                  <a:glow rad="63500">
                    <a:schemeClr val="bg1">
                      <a:alpha val="93000"/>
                    </a:schemeClr>
                  </a:glow>
                </a:effectLst>
                <a:latin typeface="华文楷体"/>
                <a:ea typeface="华文楷体"/>
                <a:cs typeface="华文楷体"/>
              </a:rPr>
              <a:t>.</a:t>
            </a:r>
            <a:endParaRPr kumimoji="1" lang="en-US" altLang="zh-TW" sz="4000" b="1" dirty="0">
              <a:solidFill>
                <a:srgbClr val="FFFFFF"/>
              </a:solidFill>
              <a:effectLst>
                <a:glow rad="63500">
                  <a:schemeClr val="bg1">
                    <a:alpha val="93000"/>
                  </a:schemeClr>
                </a:glow>
              </a:effectLst>
              <a:latin typeface="华文楷体"/>
              <a:ea typeface="华文楷体"/>
              <a:cs typeface="华文楷体"/>
            </a:endParaRPr>
          </a:p>
        </p:txBody>
      </p:sp>
    </p:spTree>
    <p:extLst>
      <p:ext uri="{BB962C8B-B14F-4D97-AF65-F5344CB8AC3E}">
        <p14:creationId xmlns:p14="http://schemas.microsoft.com/office/powerpoint/2010/main" val="1010540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687950" y="544123"/>
            <a:ext cx="7796765" cy="5718488"/>
          </a:xfrm>
          <a:prstGeom prst="rect">
            <a:avLst/>
          </a:prstGeom>
          <a:noFill/>
        </p:spPr>
        <p:txBody>
          <a:bodyPr wrap="square" rtlCol="0">
            <a:spAutoFit/>
          </a:bodyPr>
          <a:lstStyle/>
          <a:p>
            <a:pPr algn="ctr">
              <a:lnSpc>
                <a:spcPct val="120000"/>
              </a:lnSpc>
            </a:pP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Acts</a:t>
            </a: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 </a:t>
            </a: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12: 9-11</a:t>
            </a:r>
          </a:p>
          <a:p>
            <a:r>
              <a:rPr kumimoji="1" lang="en-US" altLang="zh-TW" sz="4400" b="1" dirty="0" smtClean="0">
                <a:solidFill>
                  <a:srgbClr val="FFFF00"/>
                </a:solidFill>
                <a:effectLst>
                  <a:glow rad="63500">
                    <a:schemeClr val="bg1">
                      <a:alpha val="93000"/>
                    </a:schemeClr>
                  </a:glow>
                </a:effectLst>
                <a:latin typeface="华文楷体"/>
                <a:ea typeface="华文楷体"/>
                <a:cs typeface="华文楷体"/>
              </a:rPr>
              <a:t>11 </a:t>
            </a:r>
            <a:r>
              <a:rPr kumimoji="1" lang="en-US" altLang="zh-TW" sz="4400" b="1" dirty="0">
                <a:solidFill>
                  <a:srgbClr val="FFFFFF"/>
                </a:solidFill>
                <a:effectLst>
                  <a:glow rad="63500">
                    <a:schemeClr val="bg1">
                      <a:alpha val="93000"/>
                    </a:schemeClr>
                  </a:glow>
                </a:effectLst>
                <a:latin typeface="华文楷体"/>
                <a:ea typeface="华文楷体"/>
                <a:cs typeface="华文楷体"/>
              </a:rPr>
              <a:t>Then Peter came to himself and said, “Now I know without a doubt that the Lord has sent his angel and rescued me from Herod’s clutches and from everything the Jewish people were hoping would happen.”</a:t>
            </a:r>
          </a:p>
        </p:txBody>
      </p:sp>
    </p:spTree>
    <p:extLst>
      <p:ext uri="{BB962C8B-B14F-4D97-AF65-F5344CB8AC3E}">
        <p14:creationId xmlns:p14="http://schemas.microsoft.com/office/powerpoint/2010/main" val="242434561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687950" y="443228"/>
            <a:ext cx="7796765" cy="5410712"/>
          </a:xfrm>
          <a:prstGeom prst="rect">
            <a:avLst/>
          </a:prstGeom>
          <a:noFill/>
        </p:spPr>
        <p:txBody>
          <a:bodyPr wrap="square" rtlCol="0">
            <a:spAutoFit/>
          </a:bodyPr>
          <a:lstStyle/>
          <a:p>
            <a:pPr algn="ctr">
              <a:lnSpc>
                <a:spcPct val="120000"/>
              </a:lnSpc>
            </a:pP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雅各書</a:t>
            </a: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 James </a:t>
            </a:r>
            <a:r>
              <a:rPr kumimoji="1" lang="en-US" altLang="zh-TW" sz="4800" b="1" dirty="0">
                <a:solidFill>
                  <a:srgbClr val="FFFF00"/>
                </a:solidFill>
                <a:effectLst>
                  <a:glow rad="63500">
                    <a:schemeClr val="bg1">
                      <a:alpha val="93000"/>
                    </a:schemeClr>
                  </a:glow>
                </a:effectLst>
                <a:latin typeface="华文楷体"/>
                <a:ea typeface="华文楷体"/>
                <a:cs typeface="华文楷体"/>
              </a:rPr>
              <a:t>1 </a:t>
            </a: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 </a:t>
            </a: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1: 22</a:t>
            </a:r>
          </a:p>
          <a:p>
            <a:r>
              <a:rPr kumimoji="1" lang="en-US" altLang="zh-TW" sz="4800" b="1" dirty="0">
                <a:solidFill>
                  <a:srgbClr val="FFFF00"/>
                </a:solidFill>
                <a:effectLst>
                  <a:glow rad="63500">
                    <a:schemeClr val="bg1">
                      <a:alpha val="93000"/>
                    </a:schemeClr>
                  </a:glow>
                </a:effectLst>
                <a:latin typeface="华文楷体"/>
                <a:ea typeface="华文楷体"/>
                <a:cs typeface="华文楷体"/>
              </a:rPr>
              <a:t>22 </a:t>
            </a:r>
            <a:r>
              <a:rPr kumimoji="1" lang="zh-TW" altLang="en-US" sz="4800" b="1" dirty="0">
                <a:solidFill>
                  <a:srgbClr val="FFFF00"/>
                </a:solidFill>
                <a:effectLst>
                  <a:glow rad="63500">
                    <a:schemeClr val="bg1">
                      <a:alpha val="93000"/>
                    </a:schemeClr>
                  </a:glow>
                </a:effectLst>
                <a:latin typeface="华文楷体"/>
                <a:ea typeface="华文楷体"/>
                <a:cs typeface="华文楷体"/>
              </a:rPr>
              <a:t>只是你们要行道，不要单单听道，自己欺哄自己</a:t>
            </a: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a:t>
            </a:r>
          </a:p>
          <a:p>
            <a:endParaRPr kumimoji="1" lang="zh-TW" altLang="en-US" sz="4800" b="1" dirty="0" smtClean="0">
              <a:solidFill>
                <a:srgbClr val="FFFF00"/>
              </a:solidFill>
              <a:effectLst>
                <a:glow rad="63500">
                  <a:schemeClr val="bg1">
                    <a:alpha val="93000"/>
                  </a:schemeClr>
                </a:glow>
              </a:effectLst>
              <a:latin typeface="华文楷体"/>
              <a:ea typeface="华文楷体"/>
              <a:cs typeface="华文楷体"/>
            </a:endParaRPr>
          </a:p>
          <a:p>
            <a:r>
              <a:rPr kumimoji="1" lang="en-US" altLang="zh-TW" sz="4800" b="1" dirty="0">
                <a:solidFill>
                  <a:srgbClr val="FFFF00"/>
                </a:solidFill>
                <a:effectLst>
                  <a:glow rad="63500">
                    <a:schemeClr val="bg1">
                      <a:alpha val="93000"/>
                    </a:schemeClr>
                  </a:glow>
                </a:effectLst>
                <a:latin typeface="华文楷体"/>
                <a:ea typeface="华文楷体"/>
                <a:cs typeface="华文楷体"/>
              </a:rPr>
              <a:t>22 </a:t>
            </a:r>
            <a:r>
              <a:rPr kumimoji="1" lang="en-US" altLang="zh-TW" sz="4800" b="1" dirty="0">
                <a:solidFill>
                  <a:srgbClr val="FFFFFF"/>
                </a:solidFill>
                <a:effectLst>
                  <a:glow rad="63500">
                    <a:schemeClr val="bg1">
                      <a:alpha val="93000"/>
                    </a:schemeClr>
                  </a:glow>
                </a:effectLst>
                <a:latin typeface="华文楷体"/>
                <a:ea typeface="华文楷体"/>
                <a:cs typeface="华文楷体"/>
              </a:rPr>
              <a:t>Do not merely listen to the word, and so deceive yourselves. Do what it says.</a:t>
            </a:r>
            <a:r>
              <a:rPr kumimoji="1" lang="zh-TW" altLang="en-US" sz="4800" b="1" dirty="0" smtClean="0">
                <a:solidFill>
                  <a:srgbClr val="FFFFFF"/>
                </a:solidFill>
                <a:effectLst>
                  <a:glow rad="63500">
                    <a:schemeClr val="bg1">
                      <a:alpha val="93000"/>
                    </a:schemeClr>
                  </a:glow>
                </a:effectLst>
                <a:latin typeface="华文楷体"/>
                <a:ea typeface="华文楷体"/>
                <a:cs typeface="华文楷体"/>
              </a:rPr>
              <a:t> </a:t>
            </a:r>
            <a:endParaRPr kumimoji="1" lang="en-US" altLang="zh-TW" sz="5400" b="1" dirty="0" smtClean="0">
              <a:solidFill>
                <a:srgbClr val="FFFFFF"/>
              </a:solidFill>
              <a:effectLst>
                <a:glow rad="63500">
                  <a:schemeClr val="bg1">
                    <a:alpha val="93000"/>
                  </a:schemeClr>
                </a:glow>
              </a:effectLst>
              <a:latin typeface="华文楷体"/>
              <a:ea typeface="华文楷体"/>
              <a:cs typeface="华文楷体"/>
            </a:endParaRPr>
          </a:p>
        </p:txBody>
      </p:sp>
    </p:spTree>
    <p:extLst>
      <p:ext uri="{BB962C8B-B14F-4D97-AF65-F5344CB8AC3E}">
        <p14:creationId xmlns:p14="http://schemas.microsoft.com/office/powerpoint/2010/main" val="39839785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ttps_______mmbiz.qpic-1.jpg"/>
          <p:cNvPicPr>
            <a:picLocks noChangeAspect="1"/>
          </p:cNvPicPr>
          <p:nvPr/>
        </p:nvPicPr>
        <p:blipFill rotWithShape="1">
          <a:blip r:embed="rId2">
            <a:extLst>
              <a:ext uri="{28A0092B-C50C-407E-A947-70E740481C1C}">
                <a14:useLocalDpi xmlns:a14="http://schemas.microsoft.com/office/drawing/2010/main" val="0"/>
              </a:ext>
            </a:extLst>
          </a:blip>
          <a:srcRect l="10752"/>
          <a:stretch/>
        </p:blipFill>
        <p:spPr>
          <a:xfrm>
            <a:off x="1446458" y="1518980"/>
            <a:ext cx="6173910" cy="4753859"/>
          </a:xfrm>
          <a:prstGeom prst="rect">
            <a:avLst/>
          </a:prstGeom>
          <a:ln>
            <a:noFill/>
          </a:ln>
          <a:effectLst>
            <a:softEdge rad="112500"/>
          </a:effectLst>
        </p:spPr>
      </p:pic>
      <p:sp>
        <p:nvSpPr>
          <p:cNvPr id="3" name="矩形 2"/>
          <p:cNvSpPr/>
          <p:nvPr/>
        </p:nvSpPr>
        <p:spPr>
          <a:xfrm>
            <a:off x="1895574" y="532856"/>
            <a:ext cx="5352847" cy="707886"/>
          </a:xfrm>
          <a:prstGeom prst="rect">
            <a:avLst/>
          </a:prstGeom>
          <a:noFill/>
        </p:spPr>
        <p:txBody>
          <a:bodyPr wrap="none" lIns="91440" tIns="45720" rIns="91440" bIns="45720">
            <a:spAutoFit/>
          </a:bodyPr>
          <a:lstStyle/>
          <a:p>
            <a:pPr algn="ctr"/>
            <a:r>
              <a:rPr lang="en-US" altLang="zh-TW" sz="4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rPr>
              <a:t>Easton </a:t>
            </a:r>
            <a:r>
              <a:rPr lang="en-US" altLang="zh-TW" sz="4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rPr>
              <a:t>La Chappelle 19</a:t>
            </a:r>
            <a:r>
              <a:rPr lang="zh-TW" altLang="en-US" sz="4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rPr>
              <a:t>岁</a:t>
            </a:r>
            <a:endParaRPr lang="zh-TW" altLang="x-none" sz="40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endParaRPr>
          </a:p>
        </p:txBody>
      </p:sp>
    </p:spTree>
    <p:extLst>
      <p:ext uri="{BB962C8B-B14F-4D97-AF65-F5344CB8AC3E}">
        <p14:creationId xmlns:p14="http://schemas.microsoft.com/office/powerpoint/2010/main" val="3842262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ttps_______mmbiz.qpic-2.jp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3826"/>
          <a:stretch/>
        </p:blipFill>
        <p:spPr>
          <a:xfrm>
            <a:off x="1723123" y="599800"/>
            <a:ext cx="5479464" cy="5909788"/>
          </a:xfrm>
          <a:prstGeom prst="rect">
            <a:avLst/>
          </a:prstGeom>
          <a:ln>
            <a:noFill/>
          </a:ln>
          <a:effectLst>
            <a:softEdge rad="112500"/>
          </a:effectLst>
        </p:spPr>
      </p:pic>
    </p:spTree>
    <p:extLst>
      <p:ext uri="{BB962C8B-B14F-4D97-AF65-F5344CB8AC3E}">
        <p14:creationId xmlns:p14="http://schemas.microsoft.com/office/powerpoint/2010/main" val="149619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ttps_______mmbiz.qpic-3.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1838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ttps_______mmbiz.qpic-4.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49143" y="734211"/>
            <a:ext cx="8039100" cy="5270500"/>
          </a:xfrm>
          <a:prstGeom prst="rect">
            <a:avLst/>
          </a:prstGeom>
          <a:ln>
            <a:noFill/>
          </a:ln>
          <a:effectLst>
            <a:softEdge rad="112500"/>
          </a:effectLst>
        </p:spPr>
      </p:pic>
    </p:spTree>
    <p:extLst>
      <p:ext uri="{BB962C8B-B14F-4D97-AF65-F5344CB8AC3E}">
        <p14:creationId xmlns:p14="http://schemas.microsoft.com/office/powerpoint/2010/main" val="3826867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ttps_______mmbiz.qpic-5.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58633" y="434353"/>
            <a:ext cx="8128000" cy="5905500"/>
          </a:xfrm>
          <a:prstGeom prst="rect">
            <a:avLst/>
          </a:prstGeom>
          <a:ln>
            <a:noFill/>
          </a:ln>
          <a:effectLst>
            <a:softEdge rad="112500"/>
          </a:effectLst>
        </p:spPr>
      </p:pic>
    </p:spTree>
    <p:extLst>
      <p:ext uri="{BB962C8B-B14F-4D97-AF65-F5344CB8AC3E}">
        <p14:creationId xmlns:p14="http://schemas.microsoft.com/office/powerpoint/2010/main" val="3780762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https_______mmbiz.qpic-6.jp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7526" r="9000"/>
          <a:stretch/>
        </p:blipFill>
        <p:spPr>
          <a:xfrm>
            <a:off x="1340619" y="1112394"/>
            <a:ext cx="6456145" cy="4584700"/>
          </a:xfrm>
          <a:prstGeom prst="rect">
            <a:avLst/>
          </a:prstGeom>
          <a:ln>
            <a:noFill/>
          </a:ln>
          <a:effectLst>
            <a:softEdge rad="112500"/>
          </a:effectLst>
        </p:spPr>
      </p:pic>
    </p:spTree>
    <p:extLst>
      <p:ext uri="{BB962C8B-B14F-4D97-AF65-F5344CB8AC3E}">
        <p14:creationId xmlns:p14="http://schemas.microsoft.com/office/powerpoint/2010/main" val="2826770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687950" y="654922"/>
            <a:ext cx="7796765" cy="4302716"/>
          </a:xfrm>
          <a:prstGeom prst="rect">
            <a:avLst/>
          </a:prstGeom>
          <a:noFill/>
        </p:spPr>
        <p:txBody>
          <a:bodyPr wrap="square" rtlCol="0">
            <a:spAutoFit/>
          </a:bodyPr>
          <a:lstStyle/>
          <a:p>
            <a:pPr algn="ctr">
              <a:lnSpc>
                <a:spcPct val="120000"/>
              </a:lnSpc>
            </a:pP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使徒行传 </a:t>
            </a: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12: 6</a:t>
            </a:r>
          </a:p>
          <a:p>
            <a:r>
              <a:rPr kumimoji="1" lang="zh-TW" altLang="en-US" sz="4800" b="1" dirty="0">
                <a:solidFill>
                  <a:srgbClr val="FFFF00"/>
                </a:solidFill>
                <a:effectLst>
                  <a:glow rad="63500">
                    <a:schemeClr val="bg1">
                      <a:alpha val="93000"/>
                    </a:schemeClr>
                  </a:glow>
                </a:effectLst>
                <a:latin typeface="华文楷体"/>
                <a:ea typeface="华文楷体"/>
                <a:cs typeface="华文楷体"/>
              </a:rPr>
              <a:t> </a:t>
            </a:r>
            <a:r>
              <a:rPr kumimoji="1" lang="en-US" altLang="zh-TW" sz="5400" b="1" dirty="0">
                <a:solidFill>
                  <a:srgbClr val="FFFF00"/>
                </a:solidFill>
                <a:effectLst>
                  <a:glow rad="63500">
                    <a:schemeClr val="bg1">
                      <a:alpha val="93000"/>
                    </a:schemeClr>
                  </a:glow>
                </a:effectLst>
                <a:latin typeface="华文楷体"/>
                <a:ea typeface="华文楷体"/>
                <a:cs typeface="华文楷体"/>
              </a:rPr>
              <a:t>6 </a:t>
            </a:r>
            <a:r>
              <a:rPr kumimoji="1" lang="zh-TW" altLang="en-US" sz="5400" b="1" dirty="0">
                <a:solidFill>
                  <a:srgbClr val="FFFF00"/>
                </a:solidFill>
                <a:effectLst>
                  <a:glow rad="63500">
                    <a:schemeClr val="bg1">
                      <a:alpha val="93000"/>
                    </a:schemeClr>
                  </a:glow>
                </a:effectLst>
                <a:latin typeface="华文楷体"/>
                <a:ea typeface="华文楷体"/>
                <a:cs typeface="华文楷体"/>
              </a:rPr>
              <a:t>希律将要提他出来的前一夜，彼得被两条铁链锁着，睡在两个兵丁当中，看守的人也在门外看守。</a:t>
            </a:r>
            <a:endParaRPr kumimoji="1" lang="en-US" altLang="zh-TW" sz="5400" b="1" dirty="0" smtClean="0">
              <a:solidFill>
                <a:srgbClr val="FFFFFF"/>
              </a:solidFill>
              <a:effectLst>
                <a:glow rad="63500">
                  <a:schemeClr val="bg1">
                    <a:alpha val="93000"/>
                  </a:schemeClr>
                </a:glow>
              </a:effectLst>
              <a:latin typeface="华文楷体"/>
              <a:ea typeface="华文楷体"/>
              <a:cs typeface="华文楷体"/>
            </a:endParaRPr>
          </a:p>
        </p:txBody>
      </p:sp>
    </p:spTree>
    <p:extLst>
      <p:ext uri="{BB962C8B-B14F-4D97-AF65-F5344CB8AC3E}">
        <p14:creationId xmlns:p14="http://schemas.microsoft.com/office/powerpoint/2010/main" val="2756740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ttps_______mmbiz.qpic-7.jp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105" t="2386"/>
          <a:stretch/>
        </p:blipFill>
        <p:spPr>
          <a:xfrm>
            <a:off x="1428819" y="282258"/>
            <a:ext cx="6561983" cy="6205277"/>
          </a:xfrm>
          <a:prstGeom prst="rect">
            <a:avLst/>
          </a:prstGeom>
          <a:ln>
            <a:noFill/>
          </a:ln>
          <a:effectLst>
            <a:softEdge rad="112500"/>
          </a:effectLst>
        </p:spPr>
      </p:pic>
    </p:spTree>
    <p:extLst>
      <p:ext uri="{BB962C8B-B14F-4D97-AF65-F5344CB8AC3E}">
        <p14:creationId xmlns:p14="http://schemas.microsoft.com/office/powerpoint/2010/main" val="1757424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ttps_______mmbiz.qpic.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64471" y="548673"/>
            <a:ext cx="8051800" cy="5994400"/>
          </a:xfrm>
          <a:prstGeom prst="rect">
            <a:avLst/>
          </a:prstGeom>
          <a:ln>
            <a:noFill/>
          </a:ln>
          <a:effectLst>
            <a:softEdge rad="112500"/>
          </a:effectLst>
        </p:spPr>
      </p:pic>
    </p:spTree>
    <p:extLst>
      <p:ext uri="{BB962C8B-B14F-4D97-AF65-F5344CB8AC3E}">
        <p14:creationId xmlns:p14="http://schemas.microsoft.com/office/powerpoint/2010/main" val="1115939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4" name="TextBox 2"/>
          <p:cNvSpPr txBox="1"/>
          <p:nvPr/>
        </p:nvSpPr>
        <p:spPr>
          <a:xfrm>
            <a:off x="881988" y="1882274"/>
            <a:ext cx="7483966" cy="2211888"/>
          </a:xfrm>
          <a:prstGeom prst="rect">
            <a:avLst/>
          </a:prstGeom>
          <a:noFill/>
        </p:spPr>
        <p:txBody>
          <a:bodyPr wrap="square" rtlCol="0">
            <a:spAutoFit/>
          </a:bodyPr>
          <a:lstStyle/>
          <a:p>
            <a:pPr algn="ctr">
              <a:lnSpc>
                <a:spcPct val="120000"/>
              </a:lnSpc>
            </a:pPr>
            <a:r>
              <a:rPr kumimoji="1" lang="zh-TW" altLang="en-US" sz="7200" b="1" dirty="0" smtClean="0">
                <a:solidFill>
                  <a:srgbClr val="FFFF00"/>
                </a:solidFill>
                <a:effectLst>
                  <a:glow rad="63500">
                    <a:schemeClr val="bg1">
                      <a:alpha val="93000"/>
                    </a:schemeClr>
                  </a:glow>
                </a:effectLst>
                <a:latin typeface="Arial Unicode MS" pitchFamily="34" charset="-128"/>
                <a:ea typeface="Arial Unicode MS" pitchFamily="34" charset="-128"/>
                <a:cs typeface="Arial Unicode MS" pitchFamily="34" charset="-128"/>
              </a:rPr>
              <a:t>愛心的行動</a:t>
            </a:r>
            <a:endParaRPr kumimoji="1" lang="en-US" altLang="zh-TW" sz="7200" b="1" dirty="0" smtClean="0">
              <a:solidFill>
                <a:srgbClr val="FFFF00"/>
              </a:solidFill>
              <a:effectLst>
                <a:glow rad="63500">
                  <a:schemeClr val="bg1">
                    <a:alpha val="93000"/>
                  </a:schemeClr>
                </a:glow>
              </a:effectLst>
              <a:latin typeface="Arial Unicode MS" pitchFamily="34" charset="-128"/>
              <a:ea typeface="Arial Unicode MS" pitchFamily="34" charset="-128"/>
              <a:cs typeface="Arial Unicode MS" pitchFamily="34" charset="-128"/>
            </a:endParaRPr>
          </a:p>
          <a:p>
            <a:pPr algn="ctr">
              <a:lnSpc>
                <a:spcPct val="120000"/>
              </a:lnSpc>
            </a:pPr>
            <a:r>
              <a:rPr kumimoji="1" lang="en-US" altLang="zh-TW" sz="4400" b="1" dirty="0">
                <a:effectLst>
                  <a:glow rad="63500">
                    <a:schemeClr val="bg1">
                      <a:alpha val="93000"/>
                    </a:schemeClr>
                  </a:glow>
                </a:effectLst>
                <a:latin typeface="Arial Unicode MS" pitchFamily="34" charset="-128"/>
                <a:ea typeface="Arial Unicode MS" pitchFamily="34" charset="-128"/>
                <a:cs typeface="Arial Unicode MS" pitchFamily="34" charset="-128"/>
              </a:rPr>
              <a:t>Caring action</a:t>
            </a:r>
          </a:p>
        </p:txBody>
      </p:sp>
    </p:spTree>
    <p:extLst>
      <p:ext uri="{BB962C8B-B14F-4D97-AF65-F5344CB8AC3E}">
        <p14:creationId xmlns:p14="http://schemas.microsoft.com/office/powerpoint/2010/main" val="36905853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511553" y="443228"/>
            <a:ext cx="8114280" cy="5718488"/>
          </a:xfrm>
          <a:prstGeom prst="rect">
            <a:avLst/>
          </a:prstGeom>
          <a:noFill/>
        </p:spPr>
        <p:txBody>
          <a:bodyPr wrap="square" rtlCol="0">
            <a:spAutoFit/>
          </a:bodyPr>
          <a:lstStyle/>
          <a:p>
            <a:pPr algn="ctr">
              <a:lnSpc>
                <a:spcPct val="120000"/>
              </a:lnSpc>
            </a:pP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以弗所書</a:t>
            </a:r>
            <a:r>
              <a:rPr kumimoji="1" lang="en-US" altLang="zh-TW" sz="4800" b="1" dirty="0">
                <a:solidFill>
                  <a:srgbClr val="FFFF00"/>
                </a:solidFill>
                <a:effectLst>
                  <a:glow rad="63500">
                    <a:schemeClr val="bg1">
                      <a:alpha val="93000"/>
                    </a:schemeClr>
                  </a:glow>
                </a:effectLst>
                <a:latin typeface="华文楷体"/>
                <a:ea typeface="华文楷体"/>
                <a:cs typeface="华文楷体"/>
              </a:rPr>
              <a:t> Ephesians 1 </a:t>
            </a: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 </a:t>
            </a: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2: 10</a:t>
            </a:r>
          </a:p>
          <a:p>
            <a:r>
              <a:rPr kumimoji="1" lang="en-US" altLang="zh-TW" sz="4400" b="1" dirty="0">
                <a:solidFill>
                  <a:srgbClr val="FFFF00"/>
                </a:solidFill>
                <a:effectLst>
                  <a:glow rad="63500">
                    <a:schemeClr val="bg1">
                      <a:alpha val="93000"/>
                    </a:schemeClr>
                  </a:glow>
                </a:effectLst>
                <a:latin typeface="华文楷体"/>
                <a:ea typeface="华文楷体"/>
                <a:cs typeface="华文楷体"/>
              </a:rPr>
              <a:t>10 </a:t>
            </a:r>
            <a:r>
              <a:rPr kumimoji="1" lang="zh-TW" altLang="en-US" sz="4400" b="1" dirty="0">
                <a:solidFill>
                  <a:srgbClr val="FFFF00"/>
                </a:solidFill>
                <a:effectLst>
                  <a:glow rad="63500">
                    <a:schemeClr val="bg1">
                      <a:alpha val="93000"/>
                    </a:schemeClr>
                  </a:glow>
                </a:effectLst>
                <a:latin typeface="华文楷体"/>
                <a:ea typeface="华文楷体"/>
                <a:cs typeface="华文楷体"/>
              </a:rPr>
              <a:t>我们原是他的工作，在基督耶稣里造成的，为要叫我们行善，就是神所预备叫我们行的。</a:t>
            </a:r>
            <a:endParaRPr kumimoji="1" lang="zh-TW" altLang="en-US" sz="4400" b="1" dirty="0" smtClean="0">
              <a:solidFill>
                <a:srgbClr val="FFFF00"/>
              </a:solidFill>
              <a:effectLst>
                <a:glow rad="63500">
                  <a:schemeClr val="bg1">
                    <a:alpha val="93000"/>
                  </a:schemeClr>
                </a:glow>
              </a:effectLst>
              <a:latin typeface="华文楷体"/>
              <a:ea typeface="华文楷体"/>
              <a:cs typeface="华文楷体"/>
            </a:endParaRPr>
          </a:p>
          <a:p>
            <a:r>
              <a:rPr kumimoji="1" lang="en-US" altLang="zh-TW" sz="4400" b="1" dirty="0">
                <a:solidFill>
                  <a:srgbClr val="FFFF00"/>
                </a:solidFill>
                <a:effectLst>
                  <a:glow rad="63500">
                    <a:schemeClr val="bg1">
                      <a:alpha val="93000"/>
                    </a:schemeClr>
                  </a:glow>
                </a:effectLst>
                <a:latin typeface="华文楷体"/>
                <a:ea typeface="华文楷体"/>
                <a:cs typeface="华文楷体"/>
              </a:rPr>
              <a:t>10 </a:t>
            </a:r>
            <a:r>
              <a:rPr kumimoji="1" lang="en-US" altLang="zh-TW" sz="4400" b="1" dirty="0">
                <a:effectLst>
                  <a:glow rad="63500">
                    <a:schemeClr val="bg1">
                      <a:alpha val="93000"/>
                    </a:schemeClr>
                  </a:glow>
                </a:effectLst>
                <a:latin typeface="华文楷体"/>
                <a:ea typeface="华文楷体"/>
                <a:cs typeface="华文楷体"/>
              </a:rPr>
              <a:t>For we are God’s handiwork, created in Christ Jesus to do good works, which God prepared in advance for us to do.</a:t>
            </a:r>
            <a:endParaRPr kumimoji="1" lang="en-US" altLang="zh-TW" sz="4800" b="1" dirty="0" smtClean="0">
              <a:effectLst>
                <a:glow rad="63500">
                  <a:schemeClr val="bg1">
                    <a:alpha val="93000"/>
                  </a:schemeClr>
                </a:glow>
              </a:effectLst>
              <a:latin typeface="华文楷体"/>
              <a:ea typeface="华文楷体"/>
              <a:cs typeface="华文楷体"/>
            </a:endParaRPr>
          </a:p>
        </p:txBody>
      </p:sp>
    </p:spTree>
    <p:extLst>
      <p:ext uri="{BB962C8B-B14F-4D97-AF65-F5344CB8AC3E}">
        <p14:creationId xmlns:p14="http://schemas.microsoft.com/office/powerpoint/2010/main" val="37930165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511553" y="319739"/>
            <a:ext cx="8114280" cy="6186310"/>
          </a:xfrm>
          <a:prstGeom prst="rect">
            <a:avLst/>
          </a:prstGeom>
          <a:noFill/>
        </p:spPr>
        <p:txBody>
          <a:bodyPr wrap="square" rtlCol="0">
            <a:spAutoFit/>
          </a:bodyPr>
          <a:lstStyle/>
          <a:p>
            <a:pPr algn="ctr"/>
            <a:r>
              <a:rPr kumimoji="1" lang="zh-TW" altLang="en-US" sz="3600" b="1" dirty="0">
                <a:solidFill>
                  <a:srgbClr val="FFFF00"/>
                </a:solidFill>
                <a:effectLst>
                  <a:glow rad="63500">
                    <a:schemeClr val="bg1">
                      <a:alpha val="93000"/>
                    </a:schemeClr>
                  </a:glow>
                </a:effectLst>
                <a:latin typeface="华文楷体"/>
                <a:ea typeface="华文楷体"/>
                <a:cs typeface="华文楷体"/>
              </a:rPr>
              <a:t>面對疫情的</a:t>
            </a:r>
            <a:r>
              <a:rPr kumimoji="1" lang="zh-TW" altLang="en-US" sz="3600" b="1" dirty="0" smtClean="0">
                <a:solidFill>
                  <a:srgbClr val="FFFF00"/>
                </a:solidFill>
                <a:effectLst>
                  <a:glow rad="63500">
                    <a:schemeClr val="bg1">
                      <a:alpha val="93000"/>
                    </a:schemeClr>
                  </a:glow>
                </a:effectLst>
                <a:latin typeface="华文楷体"/>
                <a:ea typeface="华文楷体"/>
                <a:cs typeface="华文楷体"/>
              </a:rPr>
              <a:t>態度</a:t>
            </a:r>
            <a:endParaRPr kumimoji="1" lang="zh-TW" altLang="en-US" sz="3600" b="1" dirty="0">
              <a:solidFill>
                <a:srgbClr val="FFFF00"/>
              </a:solidFill>
              <a:effectLst>
                <a:glow rad="63500">
                  <a:schemeClr val="bg1">
                    <a:alpha val="93000"/>
                  </a:schemeClr>
                </a:glow>
              </a:effectLst>
              <a:latin typeface="华文楷体"/>
              <a:ea typeface="华文楷体"/>
              <a:cs typeface="华文楷体"/>
            </a:endParaRPr>
          </a:p>
          <a:p>
            <a:pPr algn="ctr"/>
            <a:r>
              <a:rPr kumimoji="1" lang="en-US" altLang="zh-TW" sz="3600" b="1" dirty="0">
                <a:effectLst>
                  <a:glow rad="63500">
                    <a:schemeClr val="bg1">
                      <a:alpha val="93000"/>
                    </a:schemeClr>
                  </a:glow>
                </a:effectLst>
                <a:latin typeface="华文楷体"/>
                <a:ea typeface="华文楷体"/>
                <a:cs typeface="华文楷体"/>
              </a:rPr>
              <a:t>Attitude towards the </a:t>
            </a:r>
            <a:r>
              <a:rPr kumimoji="1" lang="en-US" altLang="zh-TW" sz="3600" b="1" dirty="0" smtClean="0">
                <a:effectLst>
                  <a:glow rad="63500">
                    <a:schemeClr val="bg1">
                      <a:alpha val="93000"/>
                    </a:schemeClr>
                  </a:glow>
                </a:effectLst>
                <a:latin typeface="华文楷体"/>
                <a:ea typeface="华文楷体"/>
                <a:cs typeface="华文楷体"/>
              </a:rPr>
              <a:t>epidemic</a:t>
            </a:r>
            <a:endParaRPr kumimoji="1" lang="en-US" altLang="zh-TW" sz="3600" b="1" dirty="0">
              <a:effectLst>
                <a:glow rad="63500">
                  <a:schemeClr val="bg1">
                    <a:alpha val="93000"/>
                  </a:schemeClr>
                </a:glow>
              </a:effectLst>
              <a:latin typeface="华文楷体"/>
              <a:ea typeface="华文楷体"/>
              <a:cs typeface="华文楷体"/>
            </a:endParaRPr>
          </a:p>
          <a:p>
            <a:pPr algn="ctr"/>
            <a:r>
              <a:rPr kumimoji="1" lang="en-US" altLang="zh-TW" sz="3600" b="1" dirty="0">
                <a:solidFill>
                  <a:srgbClr val="FFFF00"/>
                </a:solidFill>
                <a:effectLst>
                  <a:glow rad="63500">
                    <a:schemeClr val="bg1">
                      <a:alpha val="93000"/>
                    </a:schemeClr>
                  </a:glow>
                </a:effectLst>
                <a:latin typeface="华文楷体"/>
                <a:ea typeface="华文楷体"/>
                <a:cs typeface="华文楷体"/>
              </a:rPr>
              <a:t>1</a:t>
            </a:r>
            <a:r>
              <a:rPr kumimoji="1" lang="zh-TW" altLang="en-US" sz="3600" b="1" dirty="0">
                <a:solidFill>
                  <a:srgbClr val="FFFF00"/>
                </a:solidFill>
                <a:effectLst>
                  <a:glow rad="63500">
                    <a:schemeClr val="bg1">
                      <a:alpha val="93000"/>
                    </a:schemeClr>
                  </a:glow>
                </a:effectLst>
                <a:latin typeface="华文楷体"/>
                <a:ea typeface="华文楷体"/>
                <a:cs typeface="华文楷体"/>
              </a:rPr>
              <a:t>：谨慎而不是恐慌害怕</a:t>
            </a:r>
            <a:r>
              <a:rPr kumimoji="1" lang="zh-TW" altLang="en-US" sz="3600" b="1" dirty="0" smtClean="0">
                <a:solidFill>
                  <a:srgbClr val="FFFF00"/>
                </a:solidFill>
                <a:effectLst>
                  <a:glow rad="63500">
                    <a:schemeClr val="bg1">
                      <a:alpha val="93000"/>
                    </a:schemeClr>
                  </a:glow>
                </a:effectLst>
                <a:latin typeface="华文楷体"/>
                <a:ea typeface="华文楷体"/>
                <a:cs typeface="华文楷体"/>
              </a:rPr>
              <a:t>。</a:t>
            </a:r>
            <a:endParaRPr kumimoji="1" lang="zh-TW" altLang="en-US" sz="3600" b="1" dirty="0">
              <a:solidFill>
                <a:srgbClr val="FFFF00"/>
              </a:solidFill>
              <a:effectLst>
                <a:glow rad="63500">
                  <a:schemeClr val="bg1">
                    <a:alpha val="93000"/>
                  </a:schemeClr>
                </a:glow>
              </a:effectLst>
              <a:latin typeface="华文楷体"/>
              <a:ea typeface="华文楷体"/>
              <a:cs typeface="华文楷体"/>
            </a:endParaRPr>
          </a:p>
          <a:p>
            <a:pPr algn="ctr"/>
            <a:r>
              <a:rPr kumimoji="1" lang="en-US" altLang="zh-TW" sz="3600" b="1" dirty="0">
                <a:solidFill>
                  <a:srgbClr val="FFFFFF"/>
                </a:solidFill>
                <a:effectLst>
                  <a:glow rad="63500">
                    <a:schemeClr val="bg1">
                      <a:alpha val="93000"/>
                    </a:schemeClr>
                  </a:glow>
                </a:effectLst>
                <a:latin typeface="华文楷体"/>
                <a:ea typeface="华文楷体"/>
                <a:cs typeface="华文楷体"/>
              </a:rPr>
              <a:t>Be cautious rather than panic.</a:t>
            </a:r>
          </a:p>
          <a:p>
            <a:pPr algn="ctr"/>
            <a:r>
              <a:rPr kumimoji="1" lang="en-US" altLang="zh-TW" sz="3600" b="1" dirty="0">
                <a:solidFill>
                  <a:srgbClr val="FFFF00"/>
                </a:solidFill>
                <a:effectLst>
                  <a:glow rad="63500">
                    <a:schemeClr val="bg1">
                      <a:alpha val="93000"/>
                    </a:schemeClr>
                  </a:glow>
                </a:effectLst>
                <a:latin typeface="华文楷体"/>
                <a:ea typeface="华文楷体"/>
                <a:cs typeface="华文楷体"/>
              </a:rPr>
              <a:t>2</a:t>
            </a:r>
            <a:r>
              <a:rPr kumimoji="1" lang="zh-TW" altLang="en-US" sz="3600" b="1" dirty="0">
                <a:solidFill>
                  <a:srgbClr val="FFFF00"/>
                </a:solidFill>
                <a:effectLst>
                  <a:glow rad="63500">
                    <a:schemeClr val="bg1">
                      <a:alpha val="93000"/>
                    </a:schemeClr>
                  </a:glow>
                </a:effectLst>
                <a:latin typeface="华文楷体"/>
                <a:ea typeface="华文楷体"/>
                <a:cs typeface="华文楷体"/>
              </a:rPr>
              <a:t>：代祷而不是批评论断</a:t>
            </a:r>
            <a:r>
              <a:rPr kumimoji="1" lang="zh-TW" altLang="en-US" sz="3600" b="1" dirty="0" smtClean="0">
                <a:solidFill>
                  <a:srgbClr val="FFFF00"/>
                </a:solidFill>
                <a:effectLst>
                  <a:glow rad="63500">
                    <a:schemeClr val="bg1">
                      <a:alpha val="93000"/>
                    </a:schemeClr>
                  </a:glow>
                </a:effectLst>
                <a:latin typeface="华文楷体"/>
                <a:ea typeface="华文楷体"/>
                <a:cs typeface="华文楷体"/>
              </a:rPr>
              <a:t>。</a:t>
            </a:r>
            <a:endParaRPr kumimoji="1" lang="zh-TW" altLang="en-US" sz="3600" b="1" dirty="0">
              <a:solidFill>
                <a:srgbClr val="FFFF00"/>
              </a:solidFill>
              <a:effectLst>
                <a:glow rad="63500">
                  <a:schemeClr val="bg1">
                    <a:alpha val="93000"/>
                  </a:schemeClr>
                </a:glow>
              </a:effectLst>
              <a:latin typeface="华文楷体"/>
              <a:ea typeface="华文楷体"/>
              <a:cs typeface="华文楷体"/>
            </a:endParaRPr>
          </a:p>
          <a:p>
            <a:pPr algn="ctr"/>
            <a:r>
              <a:rPr kumimoji="1" lang="en-US" altLang="zh-TW" sz="3600" b="1" dirty="0">
                <a:solidFill>
                  <a:srgbClr val="FFFFFF"/>
                </a:solidFill>
                <a:effectLst>
                  <a:glow rad="63500">
                    <a:schemeClr val="bg1">
                      <a:alpha val="93000"/>
                    </a:schemeClr>
                  </a:glow>
                </a:effectLst>
                <a:latin typeface="华文楷体"/>
                <a:ea typeface="华文楷体"/>
                <a:cs typeface="华文楷体"/>
              </a:rPr>
              <a:t>Intercession rather than criticism.</a:t>
            </a:r>
          </a:p>
          <a:p>
            <a:pPr algn="ctr"/>
            <a:r>
              <a:rPr kumimoji="1" lang="en-US" altLang="zh-TW" sz="3600" b="1" dirty="0">
                <a:solidFill>
                  <a:srgbClr val="FFFF00"/>
                </a:solidFill>
                <a:effectLst>
                  <a:glow rad="63500">
                    <a:schemeClr val="bg1">
                      <a:alpha val="93000"/>
                    </a:schemeClr>
                  </a:glow>
                </a:effectLst>
                <a:latin typeface="华文楷体"/>
                <a:ea typeface="华文楷体"/>
                <a:cs typeface="华文楷体"/>
              </a:rPr>
              <a:t>3</a:t>
            </a:r>
            <a:r>
              <a:rPr kumimoji="1" lang="zh-TW" altLang="en-US" sz="3600" b="1" dirty="0">
                <a:solidFill>
                  <a:srgbClr val="FFFF00"/>
                </a:solidFill>
                <a:effectLst>
                  <a:glow rad="63500">
                    <a:schemeClr val="bg1">
                      <a:alpha val="93000"/>
                    </a:schemeClr>
                  </a:glow>
                </a:effectLst>
                <a:latin typeface="华文楷体"/>
                <a:ea typeface="华文楷体"/>
                <a:cs typeface="华文楷体"/>
              </a:rPr>
              <a:t>：分辨真假而不传播谣言</a:t>
            </a:r>
            <a:r>
              <a:rPr kumimoji="1" lang="zh-TW" altLang="en-US" sz="3600" b="1" dirty="0" smtClean="0">
                <a:solidFill>
                  <a:srgbClr val="FFFF00"/>
                </a:solidFill>
                <a:effectLst>
                  <a:glow rad="63500">
                    <a:schemeClr val="bg1">
                      <a:alpha val="93000"/>
                    </a:schemeClr>
                  </a:glow>
                </a:effectLst>
                <a:latin typeface="华文楷体"/>
                <a:ea typeface="华文楷体"/>
                <a:cs typeface="华文楷体"/>
              </a:rPr>
              <a:t>。</a:t>
            </a:r>
            <a:endParaRPr kumimoji="1" lang="zh-TW" altLang="en-US" sz="3600" b="1" dirty="0">
              <a:solidFill>
                <a:srgbClr val="FFFF00"/>
              </a:solidFill>
              <a:effectLst>
                <a:glow rad="63500">
                  <a:schemeClr val="bg1">
                    <a:alpha val="93000"/>
                  </a:schemeClr>
                </a:glow>
              </a:effectLst>
              <a:latin typeface="华文楷体"/>
              <a:ea typeface="华文楷体"/>
              <a:cs typeface="华文楷体"/>
            </a:endParaRPr>
          </a:p>
          <a:p>
            <a:pPr algn="ctr"/>
            <a:r>
              <a:rPr kumimoji="1" lang="en-US" altLang="zh-TW" sz="3600" b="1" dirty="0">
                <a:solidFill>
                  <a:srgbClr val="FFFFFF"/>
                </a:solidFill>
                <a:effectLst>
                  <a:glow rad="63500">
                    <a:schemeClr val="bg1">
                      <a:alpha val="93000"/>
                    </a:schemeClr>
                  </a:glow>
                </a:effectLst>
                <a:latin typeface="华文楷体"/>
                <a:ea typeface="华文楷体"/>
                <a:cs typeface="华文楷体"/>
              </a:rPr>
              <a:t>Discern the truth without spreading </a:t>
            </a:r>
            <a:r>
              <a:rPr kumimoji="1" lang="en-US" altLang="zh-TW" sz="3600" b="1" dirty="0">
                <a:solidFill>
                  <a:srgbClr val="FFFF00"/>
                </a:solidFill>
                <a:effectLst>
                  <a:glow rad="63500">
                    <a:schemeClr val="bg1">
                      <a:alpha val="93000"/>
                    </a:schemeClr>
                  </a:glow>
                </a:effectLst>
                <a:latin typeface="华文楷体"/>
                <a:ea typeface="华文楷体"/>
                <a:cs typeface="华文楷体"/>
              </a:rPr>
              <a:t>rumors.</a:t>
            </a:r>
          </a:p>
          <a:p>
            <a:pPr algn="ctr"/>
            <a:r>
              <a:rPr kumimoji="1" lang="en-US" altLang="zh-TW" sz="3600" b="1" dirty="0">
                <a:solidFill>
                  <a:srgbClr val="FFFF00"/>
                </a:solidFill>
                <a:effectLst>
                  <a:glow rad="63500">
                    <a:schemeClr val="bg1">
                      <a:alpha val="93000"/>
                    </a:schemeClr>
                  </a:glow>
                </a:effectLst>
                <a:latin typeface="华文楷体"/>
                <a:ea typeface="华文楷体"/>
                <a:cs typeface="华文楷体"/>
              </a:rPr>
              <a:t>4</a:t>
            </a:r>
            <a:r>
              <a:rPr kumimoji="1" lang="zh-TW" altLang="en-US" sz="3600" b="1" dirty="0">
                <a:solidFill>
                  <a:srgbClr val="FFFF00"/>
                </a:solidFill>
                <a:effectLst>
                  <a:glow rad="63500">
                    <a:schemeClr val="bg1">
                      <a:alpha val="93000"/>
                    </a:schemeClr>
                  </a:glow>
                </a:effectLst>
                <a:latin typeface="华文楷体"/>
                <a:ea typeface="华文楷体"/>
                <a:cs typeface="华文楷体"/>
              </a:rPr>
              <a:t>：属灵的警醒而不沉睡，作好准备</a:t>
            </a:r>
            <a:r>
              <a:rPr kumimoji="1" lang="zh-TW" altLang="en-US" sz="3600" b="1" dirty="0" smtClean="0">
                <a:solidFill>
                  <a:srgbClr val="FFFF00"/>
                </a:solidFill>
                <a:effectLst>
                  <a:glow rad="63500">
                    <a:schemeClr val="bg1">
                      <a:alpha val="93000"/>
                    </a:schemeClr>
                  </a:glow>
                </a:effectLst>
                <a:latin typeface="华文楷体"/>
                <a:ea typeface="华文楷体"/>
                <a:cs typeface="华文楷体"/>
              </a:rPr>
              <a:t>。</a:t>
            </a:r>
            <a:endParaRPr kumimoji="1" lang="zh-TW" altLang="en-US" sz="3600" b="1" dirty="0">
              <a:solidFill>
                <a:srgbClr val="FFFF00"/>
              </a:solidFill>
              <a:effectLst>
                <a:glow rad="63500">
                  <a:schemeClr val="bg1">
                    <a:alpha val="93000"/>
                  </a:schemeClr>
                </a:glow>
              </a:effectLst>
              <a:latin typeface="华文楷体"/>
              <a:ea typeface="华文楷体"/>
              <a:cs typeface="华文楷体"/>
            </a:endParaRPr>
          </a:p>
          <a:p>
            <a:pPr algn="ctr"/>
            <a:r>
              <a:rPr kumimoji="1" lang="en-US" altLang="zh-TW" sz="3600" b="1" dirty="0">
                <a:solidFill>
                  <a:srgbClr val="FFFFFF"/>
                </a:solidFill>
                <a:effectLst>
                  <a:glow rad="63500">
                    <a:schemeClr val="bg1">
                      <a:alpha val="93000"/>
                    </a:schemeClr>
                  </a:glow>
                </a:effectLst>
                <a:latin typeface="华文楷体"/>
                <a:ea typeface="华文楷体"/>
                <a:cs typeface="华文楷体"/>
              </a:rPr>
              <a:t>Spiritual alert and be ready</a:t>
            </a:r>
            <a:endParaRPr kumimoji="1" lang="zh-TW" altLang="en-US" sz="4400" b="1" dirty="0">
              <a:solidFill>
                <a:srgbClr val="FFFFFF"/>
              </a:solidFill>
              <a:effectLst>
                <a:glow rad="63500">
                  <a:schemeClr val="bg1">
                    <a:alpha val="93000"/>
                  </a:schemeClr>
                </a:glow>
              </a:effectLst>
              <a:latin typeface="华文楷体"/>
              <a:ea typeface="华文楷体"/>
              <a:cs typeface="华文楷体"/>
            </a:endParaRPr>
          </a:p>
        </p:txBody>
      </p:sp>
    </p:spTree>
    <p:extLst>
      <p:ext uri="{BB962C8B-B14F-4D97-AF65-F5344CB8AC3E}">
        <p14:creationId xmlns:p14="http://schemas.microsoft.com/office/powerpoint/2010/main" val="67071939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4" name="TextBox 2"/>
          <p:cNvSpPr txBox="1"/>
          <p:nvPr/>
        </p:nvSpPr>
        <p:spPr>
          <a:xfrm>
            <a:off x="458633" y="1312427"/>
            <a:ext cx="8242476" cy="4278094"/>
          </a:xfrm>
          <a:prstGeom prst="rect">
            <a:avLst/>
          </a:prstGeom>
          <a:noFill/>
        </p:spPr>
        <p:txBody>
          <a:bodyPr wrap="square" rtlCol="0">
            <a:spAutoFit/>
          </a:bodyPr>
          <a:lstStyle/>
          <a:p>
            <a:pPr algn="ctr">
              <a:lnSpc>
                <a:spcPct val="120000"/>
              </a:lnSpc>
            </a:pPr>
            <a:r>
              <a:rPr kumimoji="1" lang="en-US" altLang="zh-TW" sz="7200" b="1" dirty="0">
                <a:solidFill>
                  <a:srgbClr val="FFFF00"/>
                </a:solidFill>
                <a:effectLst>
                  <a:glow rad="63500">
                    <a:schemeClr val="bg1">
                      <a:alpha val="93000"/>
                    </a:schemeClr>
                  </a:glow>
                </a:effectLst>
                <a:latin typeface="Arial Unicode MS" pitchFamily="34" charset="-128"/>
                <a:ea typeface="Arial Unicode MS" pitchFamily="34" charset="-128"/>
                <a:cs typeface="Arial Unicode MS" pitchFamily="34" charset="-128"/>
              </a:rPr>
              <a:t>“</a:t>
            </a:r>
            <a:r>
              <a:rPr kumimoji="1" lang="zh-TW" altLang="en-US" sz="7200" b="1" dirty="0">
                <a:solidFill>
                  <a:srgbClr val="FFFF00"/>
                </a:solidFill>
                <a:effectLst>
                  <a:glow rad="63500">
                    <a:schemeClr val="bg1">
                      <a:alpha val="93000"/>
                    </a:schemeClr>
                  </a:glow>
                </a:effectLst>
                <a:latin typeface="Arial Unicode MS" pitchFamily="34" charset="-128"/>
                <a:ea typeface="Arial Unicode MS" pitchFamily="34" charset="-128"/>
                <a:cs typeface="Arial Unicode MS" pitchFamily="34" charset="-128"/>
              </a:rPr>
              <a:t>靠主站穩” </a:t>
            </a:r>
            <a:endParaRPr kumimoji="1" lang="zh-TW" altLang="en-US" sz="7200" b="1" dirty="0" smtClean="0">
              <a:solidFill>
                <a:srgbClr val="FFFF00"/>
              </a:solidFill>
              <a:effectLst>
                <a:glow rad="63500">
                  <a:schemeClr val="bg1">
                    <a:alpha val="93000"/>
                  </a:schemeClr>
                </a:glow>
              </a:effectLst>
              <a:latin typeface="Arial Unicode MS" pitchFamily="34" charset="-128"/>
              <a:ea typeface="Arial Unicode MS" pitchFamily="34" charset="-128"/>
              <a:cs typeface="Arial Unicode MS" pitchFamily="34" charset="-128"/>
            </a:endParaRPr>
          </a:p>
          <a:p>
            <a:pPr algn="ctr">
              <a:lnSpc>
                <a:spcPct val="120000"/>
              </a:lnSpc>
            </a:pPr>
            <a:r>
              <a:rPr kumimoji="1" lang="zh-TW" altLang="en-US" sz="6000" b="1" dirty="0" smtClean="0">
                <a:solidFill>
                  <a:srgbClr val="FFFF00"/>
                </a:solidFill>
                <a:effectLst>
                  <a:glow rad="63500">
                    <a:schemeClr val="bg1">
                      <a:alpha val="93000"/>
                    </a:schemeClr>
                  </a:glow>
                </a:effectLst>
                <a:latin typeface="Arial Unicode MS" pitchFamily="34" charset="-128"/>
                <a:ea typeface="Arial Unicode MS" pitchFamily="34" charset="-128"/>
                <a:cs typeface="Arial Unicode MS" pitchFamily="34" charset="-128"/>
              </a:rPr>
              <a:t>是</a:t>
            </a:r>
            <a:r>
              <a:rPr kumimoji="1" lang="zh-TW" altLang="en-US" sz="6000" b="1" dirty="0">
                <a:solidFill>
                  <a:srgbClr val="FFFF00"/>
                </a:solidFill>
                <a:effectLst>
                  <a:glow rad="63500">
                    <a:schemeClr val="bg1">
                      <a:alpha val="93000"/>
                    </a:schemeClr>
                  </a:glow>
                </a:effectLst>
                <a:latin typeface="Arial Unicode MS" pitchFamily="34" charset="-128"/>
                <a:ea typeface="Arial Unicode MS" pitchFamily="34" charset="-128"/>
                <a:cs typeface="Arial Unicode MS" pitchFamily="34" charset="-128"/>
              </a:rPr>
              <a:t>實際的</a:t>
            </a:r>
            <a:r>
              <a:rPr kumimoji="1" lang="zh-TW" altLang="en-US" sz="6000" b="1" dirty="0" smtClean="0">
                <a:solidFill>
                  <a:srgbClr val="FFFF00"/>
                </a:solidFill>
                <a:effectLst>
                  <a:glow rad="63500">
                    <a:schemeClr val="bg1">
                      <a:alpha val="93000"/>
                    </a:schemeClr>
                  </a:glow>
                </a:effectLst>
                <a:latin typeface="Arial Unicode MS" pitchFamily="34" charset="-128"/>
                <a:ea typeface="Arial Unicode MS" pitchFamily="34" charset="-128"/>
                <a:cs typeface="Arial Unicode MS" pitchFamily="34" charset="-128"/>
              </a:rPr>
              <a:t>真理</a:t>
            </a:r>
            <a:endParaRPr kumimoji="1" lang="zh-TW" altLang="en-US" sz="6000" b="1" dirty="0">
              <a:solidFill>
                <a:srgbClr val="FFFF00"/>
              </a:solidFill>
              <a:effectLst>
                <a:glow rad="63500">
                  <a:schemeClr val="bg1">
                    <a:alpha val="93000"/>
                  </a:schemeClr>
                </a:glow>
              </a:effectLst>
              <a:latin typeface="Arial Unicode MS" pitchFamily="34" charset="-128"/>
              <a:ea typeface="Arial Unicode MS" pitchFamily="34" charset="-128"/>
              <a:cs typeface="Arial Unicode MS" pitchFamily="34" charset="-128"/>
            </a:endParaRPr>
          </a:p>
          <a:p>
            <a:pPr algn="ctr">
              <a:lnSpc>
                <a:spcPct val="120000"/>
              </a:lnSpc>
            </a:pPr>
            <a:r>
              <a:rPr kumimoji="1" lang="en-US" altLang="zh-TW" sz="4800" b="1" dirty="0">
                <a:solidFill>
                  <a:srgbClr val="FFFFFF"/>
                </a:solidFill>
                <a:effectLst>
                  <a:glow rad="63500">
                    <a:schemeClr val="bg1">
                      <a:alpha val="93000"/>
                    </a:schemeClr>
                  </a:glow>
                </a:effectLst>
                <a:latin typeface="Arial Unicode MS" pitchFamily="34" charset="-128"/>
                <a:ea typeface="Arial Unicode MS" pitchFamily="34" charset="-128"/>
                <a:cs typeface="Arial Unicode MS" pitchFamily="34" charset="-128"/>
              </a:rPr>
              <a:t>The truth is </a:t>
            </a:r>
            <a:endParaRPr kumimoji="1" lang="en-US" altLang="zh-TW" sz="4800" b="1" dirty="0" smtClean="0">
              <a:solidFill>
                <a:srgbClr val="FFFFFF"/>
              </a:solidFill>
              <a:effectLst>
                <a:glow rad="63500">
                  <a:schemeClr val="bg1">
                    <a:alpha val="93000"/>
                  </a:schemeClr>
                </a:glow>
              </a:effectLst>
              <a:latin typeface="Arial Unicode MS" pitchFamily="34" charset="-128"/>
              <a:ea typeface="Arial Unicode MS" pitchFamily="34" charset="-128"/>
              <a:cs typeface="Arial Unicode MS" pitchFamily="34" charset="-128"/>
            </a:endParaRPr>
          </a:p>
          <a:p>
            <a:pPr algn="ctr">
              <a:lnSpc>
                <a:spcPct val="120000"/>
              </a:lnSpc>
            </a:pPr>
            <a:r>
              <a:rPr kumimoji="1" lang="en-US" altLang="zh-TW" sz="4800" b="1" dirty="0" smtClean="0">
                <a:solidFill>
                  <a:srgbClr val="FFFFFF"/>
                </a:solidFill>
                <a:effectLst>
                  <a:glow rad="63500">
                    <a:schemeClr val="bg1">
                      <a:alpha val="93000"/>
                    </a:schemeClr>
                  </a:glow>
                </a:effectLst>
                <a:latin typeface="Arial Unicode MS" pitchFamily="34" charset="-128"/>
                <a:ea typeface="Arial Unicode MS" pitchFamily="34" charset="-128"/>
                <a:cs typeface="Arial Unicode MS" pitchFamily="34" charset="-128"/>
              </a:rPr>
              <a:t>“</a:t>
            </a:r>
            <a:r>
              <a:rPr kumimoji="1" lang="en-US" altLang="zh-TW" sz="4800" b="1" dirty="0">
                <a:solidFill>
                  <a:srgbClr val="FFFFFF"/>
                </a:solidFill>
                <a:effectLst>
                  <a:glow rad="63500">
                    <a:schemeClr val="bg1">
                      <a:alpha val="93000"/>
                    </a:schemeClr>
                  </a:glow>
                </a:effectLst>
                <a:latin typeface="Arial Unicode MS" pitchFamily="34" charset="-128"/>
                <a:ea typeface="Arial Unicode MS" pitchFamily="34" charset="-128"/>
                <a:cs typeface="Arial Unicode MS" pitchFamily="34" charset="-128"/>
              </a:rPr>
              <a:t>Standing Firm in the Lord.”</a:t>
            </a:r>
            <a:endParaRPr kumimoji="1" lang="en-US" altLang="zh-TW" sz="3600" b="1" dirty="0">
              <a:solidFill>
                <a:srgbClr val="FFFFFF"/>
              </a:solidFill>
              <a:effectLst>
                <a:glow rad="63500">
                  <a:schemeClr val="bg1">
                    <a:alpha val="93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1033229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511553" y="763670"/>
            <a:ext cx="8114280" cy="5498941"/>
          </a:xfrm>
          <a:prstGeom prst="rect">
            <a:avLst/>
          </a:prstGeom>
          <a:noFill/>
        </p:spPr>
        <p:txBody>
          <a:bodyPr wrap="square" rtlCol="0">
            <a:spAutoFit/>
          </a:bodyPr>
          <a:lstStyle/>
          <a:p>
            <a:pPr algn="ctr">
              <a:lnSpc>
                <a:spcPct val="120000"/>
              </a:lnSpc>
            </a:pPr>
            <a:r>
              <a:rPr kumimoji="1" lang="zh-TW" altLang="en-US" sz="5400" b="1" dirty="0">
                <a:solidFill>
                  <a:srgbClr val="FFFF00"/>
                </a:solidFill>
                <a:effectLst>
                  <a:glow rad="63500">
                    <a:schemeClr val="bg1">
                      <a:alpha val="93000"/>
                    </a:schemeClr>
                  </a:glow>
                </a:effectLst>
                <a:latin typeface="华文楷体"/>
                <a:ea typeface="华文楷体"/>
                <a:cs typeface="华文楷体"/>
              </a:rPr>
              <a:t>我們服事“同一位主</a:t>
            </a:r>
            <a:r>
              <a:rPr kumimoji="1" lang="zh-TW" altLang="en-US" sz="5400" b="1" dirty="0" smtClean="0">
                <a:solidFill>
                  <a:srgbClr val="FFFF00"/>
                </a:solidFill>
                <a:effectLst>
                  <a:glow rad="63500">
                    <a:schemeClr val="bg1">
                      <a:alpha val="93000"/>
                    </a:schemeClr>
                  </a:glow>
                </a:effectLst>
                <a:latin typeface="华文楷体"/>
                <a:ea typeface="华文楷体"/>
                <a:cs typeface="华文楷体"/>
              </a:rPr>
              <a:t>”</a:t>
            </a:r>
            <a:endParaRPr kumimoji="1" lang="zh-TW" altLang="en-US" sz="5400" b="1" dirty="0">
              <a:solidFill>
                <a:srgbClr val="FFFF00"/>
              </a:solidFill>
              <a:effectLst>
                <a:glow rad="63500">
                  <a:schemeClr val="bg1">
                    <a:alpha val="93000"/>
                  </a:schemeClr>
                </a:glow>
              </a:effectLst>
              <a:latin typeface="华文楷体"/>
              <a:ea typeface="华文楷体"/>
              <a:cs typeface="华文楷体"/>
            </a:endParaRPr>
          </a:p>
          <a:p>
            <a:pPr algn="ctr">
              <a:lnSpc>
                <a:spcPct val="120000"/>
              </a:lnSpc>
            </a:pPr>
            <a:r>
              <a:rPr kumimoji="1" lang="en-US" altLang="zh-TW" sz="4400" b="1" dirty="0">
                <a:solidFill>
                  <a:srgbClr val="FFFFFF"/>
                </a:solidFill>
                <a:effectLst>
                  <a:glow rad="63500">
                    <a:schemeClr val="bg1">
                      <a:alpha val="93000"/>
                    </a:schemeClr>
                  </a:glow>
                </a:effectLst>
                <a:latin typeface="华文楷体"/>
                <a:ea typeface="华文楷体"/>
                <a:cs typeface="华文楷体"/>
              </a:rPr>
              <a:t>We serve “the same Lord.</a:t>
            </a:r>
            <a:r>
              <a:rPr kumimoji="1" lang="en-US" altLang="zh-TW" sz="4400" b="1" dirty="0" smtClean="0">
                <a:solidFill>
                  <a:srgbClr val="FFFFFF"/>
                </a:solidFill>
                <a:effectLst>
                  <a:glow rad="63500">
                    <a:schemeClr val="bg1">
                      <a:alpha val="93000"/>
                    </a:schemeClr>
                  </a:glow>
                </a:effectLst>
                <a:latin typeface="华文楷体"/>
                <a:ea typeface="华文楷体"/>
                <a:cs typeface="华文楷体"/>
              </a:rPr>
              <a:t>”</a:t>
            </a:r>
            <a:endParaRPr kumimoji="1" lang="en-US" altLang="zh-TW" sz="4400" b="1" dirty="0">
              <a:solidFill>
                <a:srgbClr val="FFFFFF"/>
              </a:solidFill>
              <a:effectLst>
                <a:glow rad="63500">
                  <a:schemeClr val="bg1">
                    <a:alpha val="93000"/>
                  </a:schemeClr>
                </a:glow>
              </a:effectLst>
              <a:latin typeface="华文楷体"/>
              <a:ea typeface="华文楷体"/>
              <a:cs typeface="华文楷体"/>
            </a:endParaRPr>
          </a:p>
          <a:p>
            <a:pPr algn="ctr">
              <a:lnSpc>
                <a:spcPct val="120000"/>
              </a:lnSpc>
            </a:pPr>
            <a:r>
              <a:rPr kumimoji="1" lang="zh-TW" altLang="en-US" sz="5400" b="1" dirty="0">
                <a:solidFill>
                  <a:srgbClr val="FFFF00"/>
                </a:solidFill>
                <a:effectLst>
                  <a:glow rad="63500">
                    <a:schemeClr val="bg1">
                      <a:alpha val="93000"/>
                    </a:schemeClr>
                  </a:glow>
                </a:effectLst>
                <a:latin typeface="华文楷体"/>
                <a:ea typeface="华文楷体"/>
                <a:cs typeface="华文楷体"/>
              </a:rPr>
              <a:t>我們傳揚“同樣的福音</a:t>
            </a:r>
            <a:r>
              <a:rPr kumimoji="1" lang="zh-TW" altLang="en-US" sz="5400" b="1" dirty="0" smtClean="0">
                <a:solidFill>
                  <a:srgbClr val="FFFF00"/>
                </a:solidFill>
                <a:effectLst>
                  <a:glow rad="63500">
                    <a:schemeClr val="bg1">
                      <a:alpha val="93000"/>
                    </a:schemeClr>
                  </a:glow>
                </a:effectLst>
                <a:latin typeface="华文楷体"/>
                <a:ea typeface="华文楷体"/>
                <a:cs typeface="华文楷体"/>
              </a:rPr>
              <a:t>”</a:t>
            </a:r>
            <a:endParaRPr kumimoji="1" lang="zh-TW" altLang="en-US" sz="5400" b="1" dirty="0">
              <a:solidFill>
                <a:srgbClr val="FFFF00"/>
              </a:solidFill>
              <a:effectLst>
                <a:glow rad="63500">
                  <a:schemeClr val="bg1">
                    <a:alpha val="93000"/>
                  </a:schemeClr>
                </a:glow>
              </a:effectLst>
              <a:latin typeface="华文楷体"/>
              <a:ea typeface="华文楷体"/>
              <a:cs typeface="华文楷体"/>
            </a:endParaRPr>
          </a:p>
          <a:p>
            <a:pPr algn="ctr">
              <a:lnSpc>
                <a:spcPct val="120000"/>
              </a:lnSpc>
            </a:pPr>
            <a:r>
              <a:rPr kumimoji="1" lang="en-US" altLang="zh-TW" sz="4400" b="1" dirty="0">
                <a:solidFill>
                  <a:srgbClr val="FFFFFF"/>
                </a:solidFill>
                <a:effectLst>
                  <a:glow rad="63500">
                    <a:schemeClr val="bg1">
                      <a:alpha val="93000"/>
                    </a:schemeClr>
                  </a:glow>
                </a:effectLst>
                <a:latin typeface="华文楷体"/>
                <a:ea typeface="华文楷体"/>
                <a:cs typeface="华文楷体"/>
              </a:rPr>
              <a:t>We preach “the same Gospel.</a:t>
            </a:r>
            <a:r>
              <a:rPr kumimoji="1" lang="en-US" altLang="zh-TW" sz="4400" b="1" dirty="0" smtClean="0">
                <a:solidFill>
                  <a:srgbClr val="FFFFFF"/>
                </a:solidFill>
                <a:effectLst>
                  <a:glow rad="63500">
                    <a:schemeClr val="bg1">
                      <a:alpha val="93000"/>
                    </a:schemeClr>
                  </a:glow>
                </a:effectLst>
                <a:latin typeface="华文楷体"/>
                <a:ea typeface="华文楷体"/>
                <a:cs typeface="华文楷体"/>
              </a:rPr>
              <a:t>”</a:t>
            </a:r>
            <a:endParaRPr kumimoji="1" lang="en-US" altLang="zh-TW" sz="4400" b="1" dirty="0">
              <a:solidFill>
                <a:srgbClr val="FFFFFF"/>
              </a:solidFill>
              <a:effectLst>
                <a:glow rad="63500">
                  <a:schemeClr val="bg1">
                    <a:alpha val="93000"/>
                  </a:schemeClr>
                </a:glow>
              </a:effectLst>
              <a:latin typeface="华文楷体"/>
              <a:ea typeface="华文楷体"/>
              <a:cs typeface="华文楷体"/>
            </a:endParaRPr>
          </a:p>
          <a:p>
            <a:pPr algn="ctr">
              <a:lnSpc>
                <a:spcPct val="120000"/>
              </a:lnSpc>
            </a:pPr>
            <a:r>
              <a:rPr kumimoji="1" lang="zh-TW" altLang="en-US" sz="5400" b="1" dirty="0">
                <a:solidFill>
                  <a:srgbClr val="FFFF00"/>
                </a:solidFill>
                <a:effectLst>
                  <a:glow rad="63500">
                    <a:schemeClr val="bg1">
                      <a:alpha val="93000"/>
                    </a:schemeClr>
                  </a:glow>
                </a:effectLst>
                <a:latin typeface="华文楷体"/>
                <a:ea typeface="华文楷体"/>
                <a:cs typeface="华文楷体"/>
              </a:rPr>
              <a:t>我們高舉是“同一個十字架</a:t>
            </a:r>
            <a:r>
              <a:rPr kumimoji="1" lang="zh-TW" altLang="en-US" sz="5400" b="1" dirty="0" smtClean="0">
                <a:solidFill>
                  <a:srgbClr val="FFFF00"/>
                </a:solidFill>
                <a:effectLst>
                  <a:glow rad="63500">
                    <a:schemeClr val="bg1">
                      <a:alpha val="93000"/>
                    </a:schemeClr>
                  </a:glow>
                </a:effectLst>
                <a:latin typeface="华文楷体"/>
                <a:ea typeface="华文楷体"/>
                <a:cs typeface="华文楷体"/>
              </a:rPr>
              <a:t>”</a:t>
            </a:r>
            <a:endParaRPr kumimoji="1" lang="zh-TW" altLang="en-US" sz="5400" b="1" dirty="0">
              <a:solidFill>
                <a:srgbClr val="FFFF00"/>
              </a:solidFill>
              <a:effectLst>
                <a:glow rad="63500">
                  <a:schemeClr val="bg1">
                    <a:alpha val="93000"/>
                  </a:schemeClr>
                </a:glow>
              </a:effectLst>
              <a:latin typeface="华文楷体"/>
              <a:ea typeface="华文楷体"/>
              <a:cs typeface="华文楷体"/>
            </a:endParaRPr>
          </a:p>
          <a:p>
            <a:pPr algn="ctr">
              <a:lnSpc>
                <a:spcPct val="120000"/>
              </a:lnSpc>
            </a:pPr>
            <a:r>
              <a:rPr kumimoji="1" lang="en-US" altLang="zh-TW" sz="4400" b="1" dirty="0">
                <a:solidFill>
                  <a:srgbClr val="FFFFFF"/>
                </a:solidFill>
                <a:effectLst>
                  <a:glow rad="63500">
                    <a:schemeClr val="bg1">
                      <a:alpha val="93000"/>
                    </a:schemeClr>
                  </a:glow>
                </a:effectLst>
                <a:latin typeface="华文楷体"/>
                <a:ea typeface="华文楷体"/>
                <a:cs typeface="华文楷体"/>
              </a:rPr>
              <a:t>We lift</a:t>
            </a:r>
            <a:r>
              <a:rPr kumimoji="1" lang="en-US" altLang="zh-TW" sz="4400" b="1" dirty="0" smtClean="0">
                <a:solidFill>
                  <a:srgbClr val="FFFFFF"/>
                </a:solidFill>
                <a:effectLst>
                  <a:glow rad="63500">
                    <a:schemeClr val="bg1">
                      <a:alpha val="93000"/>
                    </a:schemeClr>
                  </a:glow>
                </a:effectLst>
                <a:latin typeface="华文楷体"/>
                <a:ea typeface="华文楷体"/>
                <a:cs typeface="华文楷体"/>
              </a:rPr>
              <a:t>“ the </a:t>
            </a:r>
            <a:r>
              <a:rPr kumimoji="1" lang="en-US" altLang="zh-TW" sz="4400" b="1" dirty="0">
                <a:solidFill>
                  <a:srgbClr val="FFFFFF"/>
                </a:solidFill>
                <a:effectLst>
                  <a:glow rad="63500">
                    <a:schemeClr val="bg1">
                      <a:alpha val="93000"/>
                    </a:schemeClr>
                  </a:glow>
                </a:effectLst>
                <a:latin typeface="华文楷体"/>
                <a:ea typeface="华文楷体"/>
                <a:cs typeface="华文楷体"/>
              </a:rPr>
              <a:t>same Cross.”</a:t>
            </a:r>
            <a:endParaRPr kumimoji="1" lang="zh-TW" altLang="en-US" sz="4400" b="1" dirty="0">
              <a:solidFill>
                <a:srgbClr val="FFFFFF"/>
              </a:solidFill>
              <a:effectLst>
                <a:glow rad="63500">
                  <a:schemeClr val="bg1">
                    <a:alpha val="93000"/>
                  </a:schemeClr>
                </a:glow>
              </a:effectLst>
              <a:latin typeface="华文楷体"/>
              <a:ea typeface="华文楷体"/>
              <a:cs typeface="华文楷体"/>
            </a:endParaRPr>
          </a:p>
        </p:txBody>
      </p:sp>
    </p:spTree>
    <p:extLst>
      <p:ext uri="{BB962C8B-B14F-4D97-AF65-F5344CB8AC3E}">
        <p14:creationId xmlns:p14="http://schemas.microsoft.com/office/powerpoint/2010/main" val="42821035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511553" y="443228"/>
            <a:ext cx="8114280" cy="5388142"/>
          </a:xfrm>
          <a:prstGeom prst="rect">
            <a:avLst/>
          </a:prstGeom>
          <a:noFill/>
        </p:spPr>
        <p:txBody>
          <a:bodyPr wrap="square" rtlCol="0">
            <a:spAutoFit/>
          </a:bodyPr>
          <a:lstStyle/>
          <a:p>
            <a:pPr algn="ctr">
              <a:lnSpc>
                <a:spcPct val="120000"/>
              </a:lnSpc>
            </a:pPr>
            <a:r>
              <a:rPr kumimoji="1" lang="zh-TW" altLang="en-US" sz="4800" b="1" dirty="0">
                <a:solidFill>
                  <a:srgbClr val="FFFF00"/>
                </a:solidFill>
                <a:effectLst>
                  <a:glow rad="63500">
                    <a:schemeClr val="bg1">
                      <a:alpha val="93000"/>
                    </a:schemeClr>
                  </a:glow>
                </a:effectLst>
                <a:latin typeface="华文楷体"/>
                <a:ea typeface="华文楷体"/>
                <a:cs typeface="华文楷体"/>
              </a:rPr>
              <a:t>提摩</a:t>
            </a: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太前书</a:t>
            </a: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 1 </a:t>
            </a:r>
            <a:r>
              <a:rPr kumimoji="1" lang="en-US" altLang="zh-TW" sz="4800" b="1" dirty="0">
                <a:solidFill>
                  <a:srgbClr val="FFFF00"/>
                </a:solidFill>
                <a:effectLst>
                  <a:glow rad="63500">
                    <a:schemeClr val="bg1">
                      <a:alpha val="93000"/>
                    </a:schemeClr>
                  </a:glow>
                </a:effectLst>
                <a:latin typeface="华文楷体"/>
                <a:ea typeface="华文楷体"/>
                <a:cs typeface="华文楷体"/>
              </a:rPr>
              <a:t>Timothy</a:t>
            </a: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 </a:t>
            </a: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3:15b </a:t>
            </a:r>
          </a:p>
          <a:p>
            <a:pPr algn="ctr">
              <a:lnSpc>
                <a:spcPct val="120000"/>
              </a:lnSpc>
            </a:pPr>
            <a:r>
              <a:rPr kumimoji="1" lang="zh-TW" altLang="en-US" sz="5400" b="1" dirty="0">
                <a:solidFill>
                  <a:srgbClr val="FFFF00"/>
                </a:solidFill>
                <a:effectLst>
                  <a:glow rad="63500">
                    <a:schemeClr val="bg1">
                      <a:alpha val="93000"/>
                    </a:schemeClr>
                  </a:glow>
                </a:effectLst>
                <a:latin typeface="华文楷体"/>
                <a:ea typeface="华文楷体"/>
                <a:cs typeface="华文楷体"/>
              </a:rPr>
              <a:t>这家就是永生神的教会</a:t>
            </a:r>
            <a:r>
              <a:rPr kumimoji="1" lang="zh-TW" altLang="en-US" sz="5400" b="1" dirty="0" smtClean="0">
                <a:solidFill>
                  <a:srgbClr val="FFFF00"/>
                </a:solidFill>
                <a:effectLst>
                  <a:glow rad="63500">
                    <a:schemeClr val="bg1">
                      <a:alpha val="93000"/>
                    </a:schemeClr>
                  </a:glow>
                </a:effectLst>
                <a:latin typeface="华文楷体"/>
                <a:ea typeface="华文楷体"/>
                <a:cs typeface="华文楷体"/>
              </a:rPr>
              <a:t>，</a:t>
            </a:r>
          </a:p>
          <a:p>
            <a:pPr algn="ctr">
              <a:lnSpc>
                <a:spcPct val="120000"/>
              </a:lnSpc>
            </a:pPr>
            <a:r>
              <a:rPr kumimoji="1" lang="zh-TW" altLang="en-US" sz="5400" b="1" dirty="0" smtClean="0">
                <a:solidFill>
                  <a:srgbClr val="FFFF00"/>
                </a:solidFill>
                <a:effectLst>
                  <a:glow rad="63500">
                    <a:schemeClr val="bg1">
                      <a:alpha val="93000"/>
                    </a:schemeClr>
                  </a:glow>
                </a:effectLst>
                <a:latin typeface="华文楷体"/>
                <a:ea typeface="华文楷体"/>
                <a:cs typeface="华文楷体"/>
              </a:rPr>
              <a:t>真理的</a:t>
            </a:r>
            <a:r>
              <a:rPr kumimoji="1" lang="zh-TW" altLang="en-US" sz="5400" b="1" dirty="0">
                <a:solidFill>
                  <a:srgbClr val="FFFF00"/>
                </a:solidFill>
                <a:effectLst>
                  <a:glow rad="63500">
                    <a:schemeClr val="bg1">
                      <a:alpha val="93000"/>
                    </a:schemeClr>
                  </a:glow>
                </a:effectLst>
                <a:latin typeface="华文楷体"/>
                <a:ea typeface="华文楷体"/>
                <a:cs typeface="华文楷体"/>
              </a:rPr>
              <a:t>柱石和根基</a:t>
            </a:r>
            <a:r>
              <a:rPr kumimoji="1" lang="zh-TW" altLang="en-US" sz="5400" b="1" dirty="0" smtClean="0">
                <a:solidFill>
                  <a:srgbClr val="FFFF00"/>
                </a:solidFill>
                <a:effectLst>
                  <a:glow rad="63500">
                    <a:schemeClr val="bg1">
                      <a:alpha val="93000"/>
                    </a:schemeClr>
                  </a:glow>
                </a:effectLst>
                <a:latin typeface="华文楷体"/>
                <a:ea typeface="华文楷体"/>
                <a:cs typeface="华文楷体"/>
              </a:rPr>
              <a:t>。</a:t>
            </a:r>
          </a:p>
          <a:p>
            <a:pPr algn="ctr">
              <a:lnSpc>
                <a:spcPct val="120000"/>
              </a:lnSpc>
            </a:pPr>
            <a:r>
              <a:rPr kumimoji="1" lang="en-US" altLang="zh-TW" sz="4400" b="1" dirty="0">
                <a:solidFill>
                  <a:srgbClr val="FFFFFF"/>
                </a:solidFill>
                <a:effectLst>
                  <a:glow rad="63500">
                    <a:schemeClr val="bg1">
                      <a:alpha val="93000"/>
                    </a:schemeClr>
                  </a:glow>
                </a:effectLst>
                <a:latin typeface="华文楷体"/>
                <a:ea typeface="华文楷体"/>
                <a:cs typeface="华文楷体"/>
              </a:rPr>
              <a:t> which is the church of the living God</a:t>
            </a:r>
            <a:r>
              <a:rPr kumimoji="1" lang="en-US" altLang="zh-TW" sz="4400" b="1" dirty="0" smtClean="0">
                <a:solidFill>
                  <a:srgbClr val="FFFFFF"/>
                </a:solidFill>
                <a:effectLst>
                  <a:glow rad="63500">
                    <a:schemeClr val="bg1">
                      <a:alpha val="93000"/>
                    </a:schemeClr>
                  </a:glow>
                </a:effectLst>
                <a:latin typeface="华文楷体"/>
                <a:ea typeface="华文楷体"/>
                <a:cs typeface="华文楷体"/>
              </a:rPr>
              <a:t>, the pillar and foundation of the truth.</a:t>
            </a:r>
            <a:endParaRPr kumimoji="1" lang="en-US" altLang="zh-TW" sz="4800" b="1" dirty="0" smtClean="0">
              <a:solidFill>
                <a:srgbClr val="FFFFFF"/>
              </a:solidFill>
              <a:effectLst>
                <a:glow rad="63500">
                  <a:schemeClr val="bg1">
                    <a:alpha val="93000"/>
                  </a:schemeClr>
                </a:glow>
              </a:effectLst>
              <a:latin typeface="华文楷体"/>
              <a:ea typeface="华文楷体"/>
              <a:cs typeface="华文楷体"/>
            </a:endParaRPr>
          </a:p>
        </p:txBody>
      </p:sp>
    </p:spTree>
    <p:extLst>
      <p:ext uri="{BB962C8B-B14F-4D97-AF65-F5344CB8AC3E}">
        <p14:creationId xmlns:p14="http://schemas.microsoft.com/office/powerpoint/2010/main" val="367624540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511553" y="503086"/>
            <a:ext cx="8114280" cy="5759525"/>
          </a:xfrm>
          <a:prstGeom prst="rect">
            <a:avLst/>
          </a:prstGeom>
          <a:noFill/>
        </p:spPr>
        <p:txBody>
          <a:bodyPr wrap="square" rtlCol="0">
            <a:spAutoFit/>
          </a:bodyPr>
          <a:lstStyle/>
          <a:p>
            <a:pPr algn="ctr">
              <a:lnSpc>
                <a:spcPct val="120000"/>
              </a:lnSpc>
            </a:pPr>
            <a:r>
              <a:rPr kumimoji="1" lang="zh-TW" altLang="en-US" sz="4800" b="1" dirty="0">
                <a:solidFill>
                  <a:srgbClr val="FFFF00"/>
                </a:solidFill>
                <a:effectLst>
                  <a:glow rad="63500">
                    <a:schemeClr val="bg1">
                      <a:alpha val="93000"/>
                    </a:schemeClr>
                  </a:glow>
                </a:effectLst>
                <a:latin typeface="华文楷体"/>
                <a:ea typeface="华文楷体"/>
                <a:cs typeface="华文楷体"/>
              </a:rPr>
              <a:t>回應信息的</a:t>
            </a: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行動</a:t>
            </a:r>
            <a:endParaRPr kumimoji="1" lang="zh-TW" altLang="en-US" sz="4800" b="1" dirty="0">
              <a:solidFill>
                <a:srgbClr val="FFFF00"/>
              </a:solidFill>
              <a:effectLst>
                <a:glow rad="63500">
                  <a:schemeClr val="bg1">
                    <a:alpha val="93000"/>
                  </a:schemeClr>
                </a:glow>
              </a:effectLst>
              <a:latin typeface="华文楷体"/>
              <a:ea typeface="华文楷体"/>
              <a:cs typeface="华文楷体"/>
            </a:endParaRPr>
          </a:p>
          <a:p>
            <a:pPr algn="ctr">
              <a:lnSpc>
                <a:spcPct val="120000"/>
              </a:lnSpc>
            </a:pPr>
            <a:r>
              <a:rPr kumimoji="1" lang="en-US" altLang="zh-TW" sz="4000" b="1" dirty="0">
                <a:solidFill>
                  <a:srgbClr val="FFFFFF"/>
                </a:solidFill>
                <a:effectLst>
                  <a:glow rad="63500">
                    <a:schemeClr val="bg1">
                      <a:alpha val="93000"/>
                    </a:schemeClr>
                  </a:glow>
                </a:effectLst>
                <a:latin typeface="华文楷体"/>
                <a:ea typeface="华文楷体"/>
                <a:cs typeface="华文楷体"/>
              </a:rPr>
              <a:t>Responding </a:t>
            </a:r>
            <a:r>
              <a:rPr kumimoji="1" lang="en-US" altLang="zh-TW" sz="4000" b="1" dirty="0" smtClean="0">
                <a:solidFill>
                  <a:srgbClr val="FFFFFF"/>
                </a:solidFill>
                <a:effectLst>
                  <a:glow rad="63500">
                    <a:schemeClr val="bg1">
                      <a:alpha val="93000"/>
                    </a:schemeClr>
                  </a:glow>
                </a:effectLst>
                <a:latin typeface="华文楷体"/>
                <a:ea typeface="华文楷体"/>
                <a:cs typeface="华文楷体"/>
              </a:rPr>
              <a:t>actions</a:t>
            </a:r>
            <a:endParaRPr kumimoji="1" lang="en-US" altLang="zh-TW" sz="4000" b="1" dirty="0">
              <a:solidFill>
                <a:srgbClr val="FFFFFF"/>
              </a:solidFill>
              <a:effectLst>
                <a:glow rad="63500">
                  <a:schemeClr val="bg1">
                    <a:alpha val="93000"/>
                  </a:schemeClr>
                </a:glow>
              </a:effectLst>
              <a:latin typeface="华文楷体"/>
              <a:ea typeface="华文楷体"/>
              <a:cs typeface="华文楷体"/>
            </a:endParaRPr>
          </a:p>
          <a:p>
            <a:pPr algn="ctr">
              <a:lnSpc>
                <a:spcPct val="120000"/>
              </a:lnSpc>
            </a:pPr>
            <a:r>
              <a:rPr kumimoji="1" lang="en-US" altLang="zh-TW" sz="4800" b="1" dirty="0">
                <a:solidFill>
                  <a:srgbClr val="FFFF00"/>
                </a:solidFill>
                <a:effectLst>
                  <a:glow rad="63500">
                    <a:schemeClr val="bg1">
                      <a:alpha val="93000"/>
                    </a:schemeClr>
                  </a:glow>
                </a:effectLst>
                <a:latin typeface="华文楷体"/>
                <a:ea typeface="华文楷体"/>
                <a:cs typeface="华文楷体"/>
              </a:rPr>
              <a:t>1</a:t>
            </a:r>
            <a:r>
              <a:rPr kumimoji="1" lang="zh-TW" altLang="en-US" sz="4800" b="1" dirty="0">
                <a:solidFill>
                  <a:srgbClr val="FFFF00"/>
                </a:solidFill>
                <a:effectLst>
                  <a:glow rad="63500">
                    <a:schemeClr val="bg1">
                      <a:alpha val="93000"/>
                    </a:schemeClr>
                  </a:glow>
                </a:effectLst>
                <a:latin typeface="华文楷体"/>
                <a:ea typeface="华文楷体"/>
                <a:cs typeface="华文楷体"/>
              </a:rPr>
              <a:t>：每天</a:t>
            </a: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好好的读经祷告</a:t>
            </a:r>
            <a:endParaRPr kumimoji="1" lang="zh-TW" altLang="en-US" sz="4800" b="1" dirty="0">
              <a:solidFill>
                <a:srgbClr val="FFFF00"/>
              </a:solidFill>
              <a:effectLst>
                <a:glow rad="63500">
                  <a:schemeClr val="bg1">
                    <a:alpha val="93000"/>
                  </a:schemeClr>
                </a:glow>
              </a:effectLst>
              <a:latin typeface="华文楷体"/>
              <a:ea typeface="华文楷体"/>
              <a:cs typeface="华文楷体"/>
            </a:endParaRPr>
          </a:p>
          <a:p>
            <a:pPr algn="ctr">
              <a:lnSpc>
                <a:spcPct val="120000"/>
              </a:lnSpc>
            </a:pPr>
            <a:r>
              <a:rPr kumimoji="1" lang="en-US" altLang="zh-TW" sz="4000" b="1" dirty="0">
                <a:solidFill>
                  <a:srgbClr val="FFFFFF"/>
                </a:solidFill>
                <a:effectLst>
                  <a:glow rad="63500">
                    <a:schemeClr val="bg1">
                      <a:alpha val="93000"/>
                    </a:schemeClr>
                  </a:glow>
                </a:effectLst>
                <a:latin typeface="华文楷体"/>
                <a:ea typeface="华文楷体"/>
                <a:cs typeface="华文楷体"/>
              </a:rPr>
              <a:t>Bible reading and prayer every day</a:t>
            </a:r>
          </a:p>
          <a:p>
            <a:pPr algn="ctr">
              <a:lnSpc>
                <a:spcPct val="120000"/>
              </a:lnSpc>
            </a:pPr>
            <a:r>
              <a:rPr kumimoji="1" lang="en-US" altLang="zh-TW" sz="4800" b="1" dirty="0">
                <a:solidFill>
                  <a:srgbClr val="FFFF00"/>
                </a:solidFill>
                <a:effectLst>
                  <a:glow rad="63500">
                    <a:schemeClr val="bg1">
                      <a:alpha val="93000"/>
                    </a:schemeClr>
                  </a:glow>
                </a:effectLst>
                <a:latin typeface="华文楷体"/>
                <a:ea typeface="华文楷体"/>
                <a:cs typeface="华文楷体"/>
              </a:rPr>
              <a:t>2</a:t>
            </a:r>
            <a:r>
              <a:rPr kumimoji="1" lang="zh-TW" altLang="en-US" sz="4800" b="1" dirty="0">
                <a:solidFill>
                  <a:srgbClr val="FFFF00"/>
                </a:solidFill>
                <a:effectLst>
                  <a:glow rad="63500">
                    <a:schemeClr val="bg1">
                      <a:alpha val="93000"/>
                    </a:schemeClr>
                  </a:glow>
                </a:effectLst>
                <a:latin typeface="华文楷体"/>
                <a:ea typeface="华文楷体"/>
                <a:cs typeface="华文楷体"/>
              </a:rPr>
              <a:t>：每个礼拜記</a:t>
            </a: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好金句並默想</a:t>
            </a:r>
            <a:endParaRPr kumimoji="1" lang="zh-TW" altLang="en-US" sz="4800" b="1" dirty="0">
              <a:solidFill>
                <a:srgbClr val="FFFF00"/>
              </a:solidFill>
              <a:effectLst>
                <a:glow rad="63500">
                  <a:schemeClr val="bg1">
                    <a:alpha val="93000"/>
                  </a:schemeClr>
                </a:glow>
              </a:effectLst>
              <a:latin typeface="华文楷体"/>
              <a:ea typeface="华文楷体"/>
              <a:cs typeface="华文楷体"/>
            </a:endParaRPr>
          </a:p>
          <a:p>
            <a:pPr algn="ctr">
              <a:lnSpc>
                <a:spcPct val="120000"/>
              </a:lnSpc>
            </a:pPr>
            <a:r>
              <a:rPr kumimoji="1" lang="en-US" altLang="zh-TW" sz="4000" b="1" dirty="0">
                <a:solidFill>
                  <a:srgbClr val="FFFFFF"/>
                </a:solidFill>
                <a:effectLst>
                  <a:glow rad="63500">
                    <a:schemeClr val="bg1">
                      <a:alpha val="93000"/>
                    </a:schemeClr>
                  </a:glow>
                </a:effectLst>
                <a:latin typeface="华文楷体"/>
                <a:ea typeface="华文楷体"/>
                <a:cs typeface="华文楷体"/>
              </a:rPr>
              <a:t>Meditation and scripture recitation every week</a:t>
            </a:r>
            <a:endParaRPr kumimoji="1" lang="en-US" altLang="zh-TW" sz="3200" b="1" dirty="0" smtClean="0">
              <a:solidFill>
                <a:srgbClr val="FFFFFF"/>
              </a:solidFill>
              <a:effectLst>
                <a:glow rad="63500">
                  <a:schemeClr val="bg1">
                    <a:alpha val="93000"/>
                  </a:schemeClr>
                </a:glow>
              </a:effectLst>
              <a:latin typeface="华文楷体"/>
              <a:ea typeface="华文楷体"/>
              <a:cs typeface="华文楷体"/>
            </a:endParaRPr>
          </a:p>
        </p:txBody>
      </p:sp>
    </p:spTree>
    <p:extLst>
      <p:ext uri="{BB962C8B-B14F-4D97-AF65-F5344CB8AC3E}">
        <p14:creationId xmlns:p14="http://schemas.microsoft.com/office/powerpoint/2010/main" val="181765336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Tree>
    <p:extLst>
      <p:ext uri="{BB962C8B-B14F-4D97-AF65-F5344CB8AC3E}">
        <p14:creationId xmlns:p14="http://schemas.microsoft.com/office/powerpoint/2010/main" val="26414992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881987" y="654922"/>
            <a:ext cx="7602728" cy="5102935"/>
          </a:xfrm>
          <a:prstGeom prst="rect">
            <a:avLst/>
          </a:prstGeom>
          <a:noFill/>
        </p:spPr>
        <p:txBody>
          <a:bodyPr wrap="square" rtlCol="0">
            <a:spAutoFit/>
          </a:bodyPr>
          <a:lstStyle/>
          <a:p>
            <a:pPr algn="ctr">
              <a:lnSpc>
                <a:spcPct val="120000"/>
              </a:lnSpc>
            </a:pP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Acts</a:t>
            </a: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 </a:t>
            </a: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12: 6</a:t>
            </a:r>
          </a:p>
          <a:p>
            <a:r>
              <a:rPr kumimoji="1" lang="zh-TW" altLang="en-US" sz="4800" b="1" dirty="0">
                <a:solidFill>
                  <a:srgbClr val="FFFF00"/>
                </a:solidFill>
                <a:effectLst>
                  <a:glow rad="63500">
                    <a:schemeClr val="bg1">
                      <a:alpha val="93000"/>
                    </a:schemeClr>
                  </a:glow>
                </a:effectLst>
                <a:latin typeface="华文楷体"/>
                <a:ea typeface="华文楷体"/>
                <a:cs typeface="华文楷体"/>
              </a:rPr>
              <a:t> </a:t>
            </a:r>
            <a:r>
              <a:rPr kumimoji="1" lang="en-US" altLang="zh-TW" sz="4400" b="1" dirty="0">
                <a:solidFill>
                  <a:srgbClr val="FFFF00"/>
                </a:solidFill>
                <a:effectLst>
                  <a:glow rad="63500">
                    <a:schemeClr val="bg1">
                      <a:alpha val="93000"/>
                    </a:schemeClr>
                  </a:glow>
                </a:effectLst>
                <a:latin typeface="华文楷体"/>
                <a:ea typeface="华文楷体"/>
                <a:cs typeface="华文楷体"/>
              </a:rPr>
              <a:t>6 </a:t>
            </a:r>
            <a:r>
              <a:rPr kumimoji="1" lang="en-US" altLang="zh-TW" sz="4400" b="1" dirty="0">
                <a:effectLst>
                  <a:glow rad="63500">
                    <a:schemeClr val="bg1">
                      <a:alpha val="93000"/>
                    </a:schemeClr>
                  </a:glow>
                </a:effectLst>
                <a:latin typeface="华文楷体"/>
                <a:ea typeface="华文楷体"/>
                <a:cs typeface="华文楷体"/>
              </a:rPr>
              <a:t>The night before Herod was to bring him to trial, Peter was sleeping between two soldiers, bound with two chains, and sentries stood guard at the entrance.</a:t>
            </a:r>
            <a:endParaRPr kumimoji="1" lang="en-US" altLang="zh-TW" sz="4400" b="1" dirty="0" smtClean="0">
              <a:effectLst>
                <a:glow rad="63500">
                  <a:schemeClr val="bg1">
                    <a:alpha val="93000"/>
                  </a:schemeClr>
                </a:glow>
              </a:effectLst>
              <a:latin typeface="华文楷体"/>
              <a:ea typeface="华文楷体"/>
              <a:cs typeface="华文楷体"/>
            </a:endParaRPr>
          </a:p>
        </p:txBody>
      </p:sp>
    </p:spTree>
    <p:extLst>
      <p:ext uri="{BB962C8B-B14F-4D97-AF65-F5344CB8AC3E}">
        <p14:creationId xmlns:p14="http://schemas.microsoft.com/office/powerpoint/2010/main" val="162633622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687950" y="443228"/>
            <a:ext cx="7796765" cy="5964710"/>
          </a:xfrm>
          <a:prstGeom prst="rect">
            <a:avLst/>
          </a:prstGeom>
          <a:noFill/>
        </p:spPr>
        <p:txBody>
          <a:bodyPr wrap="square" rtlCol="0">
            <a:spAutoFit/>
          </a:bodyPr>
          <a:lstStyle/>
          <a:p>
            <a:pPr algn="ctr">
              <a:lnSpc>
                <a:spcPct val="120000"/>
              </a:lnSpc>
            </a:pP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使徒行传 </a:t>
            </a: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12: 7-8</a:t>
            </a:r>
          </a:p>
          <a:p>
            <a:r>
              <a:rPr kumimoji="1" lang="zh-TW" altLang="en-US" sz="4800" b="1" dirty="0">
                <a:solidFill>
                  <a:srgbClr val="FFFF00"/>
                </a:solidFill>
                <a:effectLst>
                  <a:glow rad="63500">
                    <a:schemeClr val="bg1">
                      <a:alpha val="93000"/>
                    </a:schemeClr>
                  </a:glow>
                </a:effectLst>
                <a:latin typeface="华文楷体"/>
                <a:ea typeface="华文楷体"/>
                <a:cs typeface="华文楷体"/>
              </a:rPr>
              <a:t> </a:t>
            </a:r>
            <a:r>
              <a:rPr kumimoji="1" lang="en-US" altLang="zh-TW" sz="5400" b="1" dirty="0">
                <a:solidFill>
                  <a:srgbClr val="FFFF00"/>
                </a:solidFill>
                <a:effectLst>
                  <a:glow rad="63500">
                    <a:schemeClr val="bg1">
                      <a:alpha val="93000"/>
                    </a:schemeClr>
                  </a:glow>
                </a:effectLst>
                <a:latin typeface="华文楷体"/>
                <a:ea typeface="华文楷体"/>
                <a:cs typeface="华文楷体"/>
              </a:rPr>
              <a:t>7 </a:t>
            </a:r>
            <a:r>
              <a:rPr kumimoji="1" lang="zh-TW" altLang="en-US" sz="5400" b="1" dirty="0">
                <a:solidFill>
                  <a:srgbClr val="FFFF00"/>
                </a:solidFill>
                <a:effectLst>
                  <a:glow rad="63500">
                    <a:schemeClr val="bg1">
                      <a:alpha val="93000"/>
                    </a:schemeClr>
                  </a:glow>
                </a:effectLst>
                <a:latin typeface="华文楷体"/>
                <a:ea typeface="华文楷体"/>
                <a:cs typeface="华文楷体"/>
              </a:rPr>
              <a:t>忽然，有主的一个使者站在旁边，屋里有光照耀。天使拍彼得的肋旁，拍醒了他，说：“快快起来！”那铁链就从他手上脱落下来</a:t>
            </a:r>
            <a:r>
              <a:rPr kumimoji="1" lang="zh-TW" altLang="en-US" sz="5400" b="1" dirty="0" smtClean="0">
                <a:solidFill>
                  <a:srgbClr val="FFFF00"/>
                </a:solidFill>
                <a:effectLst>
                  <a:glow rad="63500">
                    <a:schemeClr val="bg1">
                      <a:alpha val="93000"/>
                    </a:schemeClr>
                  </a:glow>
                </a:effectLst>
                <a:latin typeface="华文楷体"/>
                <a:ea typeface="华文楷体"/>
                <a:cs typeface="华文楷体"/>
              </a:rPr>
              <a:t>。</a:t>
            </a:r>
            <a:endParaRPr kumimoji="1" lang="en-US" altLang="zh-TW" sz="5400" b="1" dirty="0" smtClean="0">
              <a:solidFill>
                <a:srgbClr val="FFFFFF"/>
              </a:solidFill>
              <a:effectLst>
                <a:glow rad="63500">
                  <a:schemeClr val="bg1">
                    <a:alpha val="93000"/>
                  </a:schemeClr>
                </a:glow>
              </a:effectLst>
              <a:latin typeface="华文楷体"/>
              <a:ea typeface="华文楷体"/>
              <a:cs typeface="华文楷体"/>
            </a:endParaRPr>
          </a:p>
        </p:txBody>
      </p:sp>
    </p:spTree>
    <p:extLst>
      <p:ext uri="{BB962C8B-B14F-4D97-AF65-F5344CB8AC3E}">
        <p14:creationId xmlns:p14="http://schemas.microsoft.com/office/powerpoint/2010/main" val="35150339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687950" y="654922"/>
            <a:ext cx="7796765" cy="4302716"/>
          </a:xfrm>
          <a:prstGeom prst="rect">
            <a:avLst/>
          </a:prstGeom>
          <a:noFill/>
        </p:spPr>
        <p:txBody>
          <a:bodyPr wrap="square" rtlCol="0">
            <a:spAutoFit/>
          </a:bodyPr>
          <a:lstStyle/>
          <a:p>
            <a:pPr algn="ctr">
              <a:lnSpc>
                <a:spcPct val="120000"/>
              </a:lnSpc>
            </a:pP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使徒行传 </a:t>
            </a: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12: 7-8</a:t>
            </a:r>
          </a:p>
          <a:p>
            <a:r>
              <a:rPr kumimoji="1" lang="en-US" altLang="zh-TW" sz="5400" b="1" dirty="0" smtClean="0">
                <a:solidFill>
                  <a:srgbClr val="FFFF00"/>
                </a:solidFill>
                <a:effectLst>
                  <a:glow rad="63500">
                    <a:schemeClr val="bg1">
                      <a:alpha val="93000"/>
                    </a:schemeClr>
                  </a:glow>
                </a:effectLst>
                <a:latin typeface="华文楷体"/>
                <a:ea typeface="华文楷体"/>
                <a:cs typeface="华文楷体"/>
              </a:rPr>
              <a:t>8 </a:t>
            </a:r>
            <a:r>
              <a:rPr kumimoji="1" lang="zh-TW" altLang="en-US" sz="5400" b="1" dirty="0">
                <a:solidFill>
                  <a:srgbClr val="FFFF00"/>
                </a:solidFill>
                <a:effectLst>
                  <a:glow rad="63500">
                    <a:schemeClr val="bg1">
                      <a:alpha val="93000"/>
                    </a:schemeClr>
                  </a:glow>
                </a:effectLst>
                <a:latin typeface="华文楷体"/>
                <a:ea typeface="华文楷体"/>
                <a:cs typeface="华文楷体"/>
              </a:rPr>
              <a:t>天使对他说：“束上带子，穿上鞋！”他就那样做。天使又说：“披上外衣，跟着我来！” </a:t>
            </a:r>
            <a:endParaRPr kumimoji="1" lang="en-US" altLang="zh-TW" sz="5400" b="1" dirty="0" smtClean="0">
              <a:solidFill>
                <a:srgbClr val="FFFFFF"/>
              </a:solidFill>
              <a:effectLst>
                <a:glow rad="63500">
                  <a:schemeClr val="bg1">
                    <a:alpha val="93000"/>
                  </a:schemeClr>
                </a:glow>
              </a:effectLst>
              <a:latin typeface="华文楷体"/>
              <a:ea typeface="华文楷体"/>
              <a:cs typeface="华文楷体"/>
            </a:endParaRPr>
          </a:p>
        </p:txBody>
      </p:sp>
    </p:spTree>
    <p:extLst>
      <p:ext uri="{BB962C8B-B14F-4D97-AF65-F5344CB8AC3E}">
        <p14:creationId xmlns:p14="http://schemas.microsoft.com/office/powerpoint/2010/main" val="285189515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687950" y="654922"/>
            <a:ext cx="7796765" cy="5102935"/>
          </a:xfrm>
          <a:prstGeom prst="rect">
            <a:avLst/>
          </a:prstGeom>
          <a:noFill/>
        </p:spPr>
        <p:txBody>
          <a:bodyPr wrap="square" rtlCol="0">
            <a:spAutoFit/>
          </a:bodyPr>
          <a:lstStyle/>
          <a:p>
            <a:pPr algn="ctr">
              <a:lnSpc>
                <a:spcPct val="120000"/>
              </a:lnSpc>
            </a:pP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Acts</a:t>
            </a: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 </a:t>
            </a: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12: 7-8</a:t>
            </a:r>
          </a:p>
          <a:p>
            <a:r>
              <a:rPr kumimoji="1" lang="zh-TW" altLang="en-US" sz="4800" b="1" dirty="0">
                <a:solidFill>
                  <a:srgbClr val="FFFF00"/>
                </a:solidFill>
                <a:effectLst>
                  <a:glow rad="63500">
                    <a:schemeClr val="bg1">
                      <a:alpha val="93000"/>
                    </a:schemeClr>
                  </a:glow>
                </a:effectLst>
                <a:latin typeface="华文楷体"/>
                <a:ea typeface="华文楷体"/>
                <a:cs typeface="华文楷体"/>
              </a:rPr>
              <a:t> </a:t>
            </a:r>
            <a:r>
              <a:rPr kumimoji="1" lang="en-US" altLang="zh-TW" sz="4400" b="1" dirty="0">
                <a:solidFill>
                  <a:srgbClr val="FFFF00"/>
                </a:solidFill>
                <a:effectLst>
                  <a:glow rad="63500">
                    <a:schemeClr val="bg1">
                      <a:alpha val="93000"/>
                    </a:schemeClr>
                  </a:glow>
                </a:effectLst>
                <a:latin typeface="华文楷体"/>
                <a:ea typeface="华文楷体"/>
                <a:cs typeface="华文楷体"/>
              </a:rPr>
              <a:t>7 </a:t>
            </a:r>
            <a:r>
              <a:rPr kumimoji="1" lang="en-US" altLang="zh-TW" sz="4400" b="1" dirty="0">
                <a:solidFill>
                  <a:srgbClr val="FFFFFF"/>
                </a:solidFill>
                <a:effectLst>
                  <a:glow rad="63500">
                    <a:schemeClr val="bg1">
                      <a:alpha val="93000"/>
                    </a:schemeClr>
                  </a:glow>
                </a:effectLst>
                <a:latin typeface="华文楷体"/>
                <a:ea typeface="华文楷体"/>
                <a:cs typeface="华文楷体"/>
              </a:rPr>
              <a:t>Suddenly an angel of the Lord appeared and a light shone in the cell. He struck Peter on the side and woke him up. “Quick, get up!” he said, and the chains fell off Peter’s wrists</a:t>
            </a:r>
            <a:r>
              <a:rPr kumimoji="1" lang="en-US" altLang="zh-TW" sz="4400" b="1" dirty="0" smtClean="0">
                <a:solidFill>
                  <a:srgbClr val="FFFFFF"/>
                </a:solidFill>
                <a:effectLst>
                  <a:glow rad="63500">
                    <a:schemeClr val="bg1">
                      <a:alpha val="93000"/>
                    </a:schemeClr>
                  </a:glow>
                </a:effectLst>
                <a:latin typeface="华文楷体"/>
                <a:ea typeface="华文楷体"/>
                <a:cs typeface="华文楷体"/>
              </a:rPr>
              <a:t>.</a:t>
            </a:r>
            <a:endParaRPr kumimoji="1" lang="en-US" altLang="zh-TW" sz="4400" b="1" dirty="0">
              <a:solidFill>
                <a:srgbClr val="FFFFFF"/>
              </a:solidFill>
              <a:effectLst>
                <a:glow rad="63500">
                  <a:schemeClr val="bg1">
                    <a:alpha val="93000"/>
                  </a:schemeClr>
                </a:glow>
              </a:effectLst>
              <a:latin typeface="华文楷体"/>
              <a:ea typeface="华文楷体"/>
              <a:cs typeface="华文楷体"/>
            </a:endParaRPr>
          </a:p>
        </p:txBody>
      </p:sp>
    </p:spTree>
    <p:extLst>
      <p:ext uri="{BB962C8B-B14F-4D97-AF65-F5344CB8AC3E}">
        <p14:creationId xmlns:p14="http://schemas.microsoft.com/office/powerpoint/2010/main" val="587657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970186" y="654922"/>
            <a:ext cx="7514529" cy="5041380"/>
          </a:xfrm>
          <a:prstGeom prst="rect">
            <a:avLst/>
          </a:prstGeom>
          <a:noFill/>
        </p:spPr>
        <p:txBody>
          <a:bodyPr wrap="square" rtlCol="0">
            <a:spAutoFit/>
          </a:bodyPr>
          <a:lstStyle/>
          <a:p>
            <a:pPr algn="ctr">
              <a:lnSpc>
                <a:spcPct val="120000"/>
              </a:lnSpc>
            </a:pP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Acts</a:t>
            </a: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 </a:t>
            </a: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12: 7-8</a:t>
            </a:r>
          </a:p>
          <a:p>
            <a:r>
              <a:rPr kumimoji="1" lang="en-US" altLang="zh-TW" sz="4400" b="1" dirty="0" smtClean="0">
                <a:solidFill>
                  <a:srgbClr val="FFFF00"/>
                </a:solidFill>
                <a:effectLst>
                  <a:glow rad="63500">
                    <a:schemeClr val="bg1">
                      <a:alpha val="93000"/>
                    </a:schemeClr>
                  </a:glow>
                </a:effectLst>
                <a:latin typeface="华文楷体"/>
                <a:ea typeface="华文楷体"/>
                <a:cs typeface="华文楷体"/>
              </a:rPr>
              <a:t>8 </a:t>
            </a:r>
            <a:r>
              <a:rPr kumimoji="1" lang="en-US" altLang="zh-TW" sz="4400" b="1" dirty="0">
                <a:solidFill>
                  <a:srgbClr val="FFFFFF"/>
                </a:solidFill>
                <a:effectLst>
                  <a:glow rad="63500">
                    <a:schemeClr val="bg1">
                      <a:alpha val="93000"/>
                    </a:schemeClr>
                  </a:glow>
                </a:effectLst>
                <a:latin typeface="华文楷体"/>
                <a:ea typeface="华文楷体"/>
                <a:cs typeface="华文楷体"/>
              </a:rPr>
              <a:t>Then the angel said to him, “Put on your clothes and sandals.” And Peter did so. “Wrap your cloak around you and follow me,” the angel told him.</a:t>
            </a:r>
            <a:endParaRPr kumimoji="1" lang="en-US" altLang="zh-TW" sz="4400" b="1" dirty="0" smtClean="0">
              <a:solidFill>
                <a:srgbClr val="FFFFFF"/>
              </a:solidFill>
              <a:effectLst>
                <a:glow rad="63500">
                  <a:schemeClr val="bg1">
                    <a:alpha val="93000"/>
                  </a:schemeClr>
                </a:glow>
              </a:effectLst>
              <a:latin typeface="华文楷体"/>
              <a:ea typeface="华文楷体"/>
              <a:cs typeface="华文楷体"/>
            </a:endParaRPr>
          </a:p>
        </p:txBody>
      </p:sp>
    </p:spTree>
    <p:extLst>
      <p:ext uri="{BB962C8B-B14F-4D97-AF65-F5344CB8AC3E}">
        <p14:creationId xmlns:p14="http://schemas.microsoft.com/office/powerpoint/2010/main" val="32775345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687950" y="443228"/>
            <a:ext cx="7796765" cy="6149376"/>
          </a:xfrm>
          <a:prstGeom prst="rect">
            <a:avLst/>
          </a:prstGeom>
          <a:noFill/>
        </p:spPr>
        <p:txBody>
          <a:bodyPr wrap="square" rtlCol="0">
            <a:spAutoFit/>
          </a:bodyPr>
          <a:lstStyle/>
          <a:p>
            <a:pPr algn="ctr">
              <a:lnSpc>
                <a:spcPct val="120000"/>
              </a:lnSpc>
            </a:pP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使徒行传 </a:t>
            </a: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12: 9-11</a:t>
            </a:r>
          </a:p>
          <a:p>
            <a:r>
              <a:rPr kumimoji="1" lang="zh-TW" altLang="en-US" sz="4800" b="1" dirty="0">
                <a:solidFill>
                  <a:srgbClr val="FFFF00"/>
                </a:solidFill>
                <a:effectLst>
                  <a:glow rad="63500">
                    <a:schemeClr val="bg1">
                      <a:alpha val="93000"/>
                    </a:schemeClr>
                  </a:glow>
                </a:effectLst>
                <a:latin typeface="华文楷体"/>
                <a:ea typeface="华文楷体"/>
                <a:cs typeface="华文楷体"/>
              </a:rPr>
              <a:t> </a:t>
            </a:r>
            <a:r>
              <a:rPr kumimoji="1" lang="en-US" altLang="zh-TW" sz="4800" b="1" dirty="0">
                <a:solidFill>
                  <a:srgbClr val="FFFF00"/>
                </a:solidFill>
                <a:effectLst>
                  <a:glow rad="63500">
                    <a:schemeClr val="bg1">
                      <a:alpha val="93000"/>
                    </a:schemeClr>
                  </a:glow>
                </a:effectLst>
                <a:latin typeface="华文楷体"/>
                <a:ea typeface="华文楷体"/>
                <a:cs typeface="华文楷体"/>
              </a:rPr>
              <a:t>9 </a:t>
            </a:r>
            <a:r>
              <a:rPr kumimoji="1" lang="zh-TW" altLang="en-US" sz="4800" b="1" dirty="0">
                <a:solidFill>
                  <a:srgbClr val="FFFF00"/>
                </a:solidFill>
                <a:effectLst>
                  <a:glow rad="63500">
                    <a:schemeClr val="bg1">
                      <a:alpha val="93000"/>
                    </a:schemeClr>
                  </a:glow>
                </a:effectLst>
                <a:latin typeface="华文楷体"/>
                <a:ea typeface="华文楷体"/>
                <a:cs typeface="华文楷体"/>
              </a:rPr>
              <a:t>彼得就出来跟着他，不知道天使所做是真的，只当见了异象。 </a:t>
            </a:r>
            <a:r>
              <a:rPr kumimoji="1" lang="en-US" altLang="zh-TW" sz="4800" b="1" dirty="0">
                <a:solidFill>
                  <a:srgbClr val="FFFF00"/>
                </a:solidFill>
                <a:effectLst>
                  <a:glow rad="63500">
                    <a:schemeClr val="bg1">
                      <a:alpha val="93000"/>
                    </a:schemeClr>
                  </a:glow>
                </a:effectLst>
                <a:latin typeface="华文楷体"/>
                <a:ea typeface="华文楷体"/>
                <a:cs typeface="华文楷体"/>
              </a:rPr>
              <a:t>10 </a:t>
            </a:r>
            <a:r>
              <a:rPr kumimoji="1" lang="zh-TW" altLang="en-US" sz="4800" b="1" dirty="0">
                <a:solidFill>
                  <a:srgbClr val="FFFF00"/>
                </a:solidFill>
                <a:effectLst>
                  <a:glow rad="63500">
                    <a:schemeClr val="bg1">
                      <a:alpha val="93000"/>
                    </a:schemeClr>
                  </a:glow>
                </a:effectLst>
                <a:latin typeface="华文楷体"/>
                <a:ea typeface="华文楷体"/>
                <a:cs typeface="华文楷体"/>
              </a:rPr>
              <a:t>过了第一层、第二层监牢，就来到临街的铁门，那门自己开了。他们出来，走过一条街，天使便离开他去了</a:t>
            </a: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a:t>
            </a:r>
            <a:endParaRPr kumimoji="1" lang="en-US" altLang="zh-TW" sz="5400" b="1" dirty="0" smtClean="0">
              <a:solidFill>
                <a:srgbClr val="FFFFFF"/>
              </a:solidFill>
              <a:effectLst>
                <a:glow rad="63500">
                  <a:schemeClr val="bg1">
                    <a:alpha val="93000"/>
                  </a:schemeClr>
                </a:glow>
              </a:effectLst>
              <a:latin typeface="华文楷体"/>
              <a:ea typeface="华文楷体"/>
              <a:cs typeface="华文楷体"/>
            </a:endParaRPr>
          </a:p>
        </p:txBody>
      </p:sp>
    </p:spTree>
    <p:extLst>
      <p:ext uri="{BB962C8B-B14F-4D97-AF65-F5344CB8AC3E}">
        <p14:creationId xmlns:p14="http://schemas.microsoft.com/office/powerpoint/2010/main" val="28687915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螢幕快照 2020-01-28 上午11.52.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462" cy="6858000"/>
          </a:xfrm>
          <a:prstGeom prst="rect">
            <a:avLst/>
          </a:prstGeom>
        </p:spPr>
      </p:pic>
      <p:pic>
        <p:nvPicPr>
          <p:cNvPr id="6" name="圖片 5" descr="螢幕快照 2020-01-28 上午11.52.03.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7342" t="9003" r="7025" b="8682"/>
          <a:stretch/>
        </p:blipFill>
        <p:spPr>
          <a:xfrm>
            <a:off x="687950" y="617440"/>
            <a:ext cx="7796765" cy="5645171"/>
          </a:xfrm>
          <a:prstGeom prst="rect">
            <a:avLst/>
          </a:prstGeom>
        </p:spPr>
      </p:pic>
      <p:sp>
        <p:nvSpPr>
          <p:cNvPr id="7" name="TextBox 2"/>
          <p:cNvSpPr txBox="1"/>
          <p:nvPr/>
        </p:nvSpPr>
        <p:spPr>
          <a:xfrm>
            <a:off x="687950" y="443228"/>
            <a:ext cx="7796765" cy="3933384"/>
          </a:xfrm>
          <a:prstGeom prst="rect">
            <a:avLst/>
          </a:prstGeom>
          <a:noFill/>
        </p:spPr>
        <p:txBody>
          <a:bodyPr wrap="square" rtlCol="0">
            <a:spAutoFit/>
          </a:bodyPr>
          <a:lstStyle/>
          <a:p>
            <a:pPr algn="ctr">
              <a:lnSpc>
                <a:spcPct val="120000"/>
              </a:lnSpc>
            </a:pPr>
            <a:r>
              <a:rPr kumimoji="1" lang="zh-TW" altLang="en-US" sz="4800" b="1" dirty="0" smtClean="0">
                <a:solidFill>
                  <a:srgbClr val="FFFF00"/>
                </a:solidFill>
                <a:effectLst>
                  <a:glow rad="63500">
                    <a:schemeClr val="bg1">
                      <a:alpha val="93000"/>
                    </a:schemeClr>
                  </a:glow>
                </a:effectLst>
                <a:latin typeface="华文楷体"/>
                <a:ea typeface="华文楷体"/>
                <a:cs typeface="华文楷体"/>
              </a:rPr>
              <a:t>使徒行传 </a:t>
            </a:r>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12: 9-11</a:t>
            </a:r>
          </a:p>
          <a:p>
            <a:r>
              <a:rPr kumimoji="1" lang="en-US" altLang="zh-TW" sz="4800" b="1" dirty="0" smtClean="0">
                <a:solidFill>
                  <a:srgbClr val="FFFF00"/>
                </a:solidFill>
                <a:effectLst>
                  <a:glow rad="63500">
                    <a:schemeClr val="bg1">
                      <a:alpha val="93000"/>
                    </a:schemeClr>
                  </a:glow>
                </a:effectLst>
                <a:latin typeface="华文楷体"/>
                <a:ea typeface="华文楷体"/>
                <a:cs typeface="华文楷体"/>
              </a:rPr>
              <a:t>11 </a:t>
            </a:r>
            <a:r>
              <a:rPr kumimoji="1" lang="zh-TW" altLang="en-US" sz="4800" b="1" dirty="0">
                <a:solidFill>
                  <a:srgbClr val="FFFF00"/>
                </a:solidFill>
                <a:effectLst>
                  <a:glow rad="63500">
                    <a:schemeClr val="bg1">
                      <a:alpha val="93000"/>
                    </a:schemeClr>
                  </a:glow>
                </a:effectLst>
                <a:latin typeface="华文楷体"/>
                <a:ea typeface="华文楷体"/>
                <a:cs typeface="华文楷体"/>
              </a:rPr>
              <a:t>彼得醒悟过来，说：“我现在真知道主差遣他的使者，救我脱离希律的手和犹太百姓一切所盼望的。”</a:t>
            </a:r>
            <a:endParaRPr kumimoji="1" lang="en-US" altLang="zh-TW" sz="5400" b="1" dirty="0" smtClean="0">
              <a:solidFill>
                <a:srgbClr val="FFFFFF"/>
              </a:solidFill>
              <a:effectLst>
                <a:glow rad="63500">
                  <a:schemeClr val="bg1">
                    <a:alpha val="93000"/>
                  </a:schemeClr>
                </a:glow>
              </a:effectLst>
              <a:latin typeface="华文楷体"/>
              <a:ea typeface="华文楷体"/>
              <a:cs typeface="华文楷体"/>
            </a:endParaRPr>
          </a:p>
        </p:txBody>
      </p:sp>
    </p:spTree>
    <p:extLst>
      <p:ext uri="{BB962C8B-B14F-4D97-AF65-F5344CB8AC3E}">
        <p14:creationId xmlns:p14="http://schemas.microsoft.com/office/powerpoint/2010/main" val="11473116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黑色">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黑色 .thmx</Template>
  <TotalTime>7142</TotalTime>
  <Words>713</Words>
  <Application>Microsoft Macintosh PowerPoint</Application>
  <PresentationFormat>如螢幕大小 (4:3)</PresentationFormat>
  <Paragraphs>66</Paragraphs>
  <Slides>29</Slides>
  <Notes>0</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黑色</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LCCC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Chiu,Jack 邱清忠</dc:creator>
  <cp:lastModifiedBy>Jack Chiu</cp:lastModifiedBy>
  <cp:revision>1187</cp:revision>
  <cp:lastPrinted>2019-11-14T19:03:27Z</cp:lastPrinted>
  <dcterms:created xsi:type="dcterms:W3CDTF">2018-07-03T11:08:25Z</dcterms:created>
  <dcterms:modified xsi:type="dcterms:W3CDTF">2020-01-31T15:29:51Z</dcterms:modified>
</cp:coreProperties>
</file>