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handoutMasterIdLst>
    <p:handoutMasterId r:id="rId21"/>
  </p:handoutMasterIdLst>
  <p:sldIdLst>
    <p:sldId id="836" r:id="rId2"/>
    <p:sldId id="932" r:id="rId3"/>
    <p:sldId id="933" r:id="rId4"/>
    <p:sldId id="934" r:id="rId5"/>
    <p:sldId id="935" r:id="rId6"/>
    <p:sldId id="936" r:id="rId7"/>
    <p:sldId id="937" r:id="rId8"/>
    <p:sldId id="938" r:id="rId9"/>
    <p:sldId id="939" r:id="rId10"/>
    <p:sldId id="940" r:id="rId11"/>
    <p:sldId id="907" r:id="rId12"/>
    <p:sldId id="941" r:id="rId13"/>
    <p:sldId id="942" r:id="rId14"/>
    <p:sldId id="943" r:id="rId15"/>
    <p:sldId id="945" r:id="rId16"/>
    <p:sldId id="948" r:id="rId17"/>
    <p:sldId id="946" r:id="rId18"/>
    <p:sldId id="94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0B"/>
    <a:srgbClr val="FECC09"/>
    <a:srgbClr val="C10022"/>
    <a:srgbClr val="22FF1A"/>
    <a:srgbClr val="FF3300"/>
    <a:srgbClr val="FF66CC"/>
    <a:srgbClr val="F8BA00"/>
    <a:srgbClr val="00FF9E"/>
    <a:srgbClr val="EBFF00"/>
    <a:srgbClr val="FBFF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7" autoAdjust="0"/>
    <p:restoredTop sz="94660"/>
  </p:normalViewPr>
  <p:slideViewPr>
    <p:cSldViewPr snapToGrid="0" snapToObjects="1">
      <p:cViewPr>
        <p:scale>
          <a:sx n="72" d="100"/>
          <a:sy n="72" d="100"/>
        </p:scale>
        <p:origin x="-2104" y="-1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5/23/19</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5/23/19</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
        <p:nvSpPr>
          <p:cNvPr id="93" name="–王大明"/>
          <p:cNvSpPr txBox="1">
            <a:spLocks noGrp="1"/>
          </p:cNvSpPr>
          <p:nvPr>
            <p:ph type="body" sz="quarter" idx="13"/>
          </p:nvPr>
        </p:nvSpPr>
        <p:spPr>
          <a:xfrm>
            <a:off x="892972" y="4473774"/>
            <a:ext cx="7358063" cy="353943"/>
          </a:xfrm>
          <a:prstGeom prst="rect">
            <a:avLst/>
          </a:prstGeom>
        </p:spPr>
        <p:txBody>
          <a:bodyPr anchor="t">
            <a:spAutoFit/>
          </a:bodyPr>
          <a:lstStyle>
            <a:lvl1pPr marL="0" indent="0" algn="ctr">
              <a:spcBef>
                <a:spcPts val="0"/>
              </a:spcBef>
              <a:buClrTx/>
              <a:buSzTx/>
              <a:buNone/>
              <a:defRPr sz="1700" i="1"/>
            </a:lvl1pPr>
          </a:lstStyle>
          <a:p>
            <a:r>
              <a:t>–王大明</a:t>
            </a:r>
          </a:p>
        </p:txBody>
      </p:sp>
      <p:sp>
        <p:nvSpPr>
          <p:cNvPr id="94" name="「在此輸入名言語錄。」"/>
          <p:cNvSpPr txBox="1">
            <a:spLocks noGrp="1"/>
          </p:cNvSpPr>
          <p:nvPr>
            <p:ph type="body" sz="quarter" idx="14"/>
          </p:nvPr>
        </p:nvSpPr>
        <p:spPr>
          <a:xfrm>
            <a:off x="892972" y="3023127"/>
            <a:ext cx="7358063" cy="461665"/>
          </a:xfrm>
          <a:prstGeom prst="rect">
            <a:avLst/>
          </a:prstGeom>
        </p:spPr>
        <p:txBody>
          <a:bodyPr>
            <a:spAutoFit/>
          </a:bodyPr>
          <a:lstStyle>
            <a:lvl1pPr marL="0" indent="0" algn="ctr">
              <a:spcBef>
                <a:spcPts val="0"/>
              </a:spcBef>
              <a:buClrTx/>
              <a:buSzTx/>
              <a:buNone/>
              <a:defRPr sz="2400">
                <a:latin typeface="+mn-lt"/>
                <a:ea typeface="+mn-ea"/>
                <a:cs typeface="+mn-cs"/>
                <a:sym typeface="Helvetica Neue Medium"/>
              </a:defRPr>
            </a:lvl1pPr>
          </a:lstStyle>
          <a:p>
            <a:r>
              <a:t>「在此輸入名言語錄。」</a:t>
            </a:r>
          </a:p>
        </p:txBody>
      </p:sp>
      <p:sp>
        <p:nvSpPr>
          <p:cNvPr id="95" name="幻燈片編號"/>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9627735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5/23/19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5/23/19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b="16569"/>
          <a:stretch/>
        </p:blipFill>
        <p:spPr>
          <a:xfrm>
            <a:off x="1" y="0"/>
            <a:ext cx="9144000" cy="6858000"/>
          </a:xfrm>
          <a:prstGeom prst="rect">
            <a:avLst/>
          </a:prstGeom>
        </p:spPr>
      </p:pic>
      <p:sp>
        <p:nvSpPr>
          <p:cNvPr id="3" name="TextBox 2"/>
          <p:cNvSpPr txBox="1"/>
          <p:nvPr/>
        </p:nvSpPr>
        <p:spPr>
          <a:xfrm>
            <a:off x="2527990" y="3779571"/>
            <a:ext cx="4596130" cy="1908215"/>
          </a:xfrm>
          <a:prstGeom prst="rect">
            <a:avLst/>
          </a:prstGeom>
          <a:noFill/>
        </p:spPr>
        <p:txBody>
          <a:bodyPr wrap="none" rtlCol="0">
            <a:spAutoFit/>
          </a:bodyPr>
          <a:lstStyle/>
          <a:p>
            <a:pPr algn="ctr"/>
            <a:r>
              <a:rPr kumimoji="1" lang="zh-TW" altLang="en-US" sz="5400" b="1" dirty="0">
                <a:solidFill>
                  <a:srgbClr val="FFFE0B"/>
                </a:solidFill>
                <a:effectLst>
                  <a:glow rad="152400">
                    <a:schemeClr val="bg2">
                      <a:lumMod val="75000"/>
                      <a:alpha val="74000"/>
                    </a:schemeClr>
                  </a:glow>
                </a:effectLst>
                <a:latin typeface="Helvetica Neue"/>
                <a:ea typeface="Yu Gothic UI Semibold" pitchFamily="34" charset="-128"/>
                <a:cs typeface="Helvetica Neue"/>
              </a:rPr>
              <a:t>約</a:t>
            </a:r>
            <a:r>
              <a:rPr kumimoji="1" lang="zh-TW" altLang="en-US" sz="5400" b="1" dirty="0" smtClean="0">
                <a:solidFill>
                  <a:srgbClr val="FFFE0B"/>
                </a:solidFill>
                <a:effectLst>
                  <a:glow rad="152400">
                    <a:schemeClr val="bg2">
                      <a:lumMod val="75000"/>
                      <a:alpha val="74000"/>
                    </a:schemeClr>
                  </a:glow>
                </a:effectLst>
                <a:latin typeface="Helvetica Neue"/>
                <a:ea typeface="Yu Gothic UI Semibold" pitchFamily="34" charset="-128"/>
                <a:cs typeface="Helvetica Neue"/>
              </a:rPr>
              <a:t>櫃的啟示</a:t>
            </a:r>
            <a:endParaRPr kumimoji="1" lang="en-US" altLang="zh-TW" sz="5400" b="1" dirty="0" smtClean="0">
              <a:solidFill>
                <a:srgbClr val="FFFE0B"/>
              </a:solidFill>
              <a:effectLst>
                <a:glow rad="152400">
                  <a:schemeClr val="bg2">
                    <a:lumMod val="75000"/>
                    <a:alpha val="74000"/>
                  </a:schemeClr>
                </a:glow>
              </a:effectLst>
              <a:latin typeface="Helvetica Neue"/>
              <a:ea typeface="Yu Gothic UI Semibold" pitchFamily="34" charset="-128"/>
              <a:cs typeface="Helvetica Neue"/>
            </a:endParaRPr>
          </a:p>
          <a:p>
            <a:pPr algn="ctr"/>
            <a:r>
              <a:rPr kumimoji="1" lang="en-US" altLang="zh-CN" sz="3200" b="1" dirty="0">
                <a:effectLst>
                  <a:glow rad="152400">
                    <a:schemeClr val="bg2">
                      <a:lumMod val="75000"/>
                      <a:alpha val="74000"/>
                    </a:schemeClr>
                  </a:glow>
                </a:effectLst>
                <a:latin typeface="Helvetica Neue"/>
                <a:ea typeface="Yu Gothic UI Semibold" pitchFamily="34" charset="-128"/>
                <a:cs typeface="Helvetica Neue"/>
              </a:rPr>
              <a:t>The revelation </a:t>
            </a:r>
          </a:p>
          <a:p>
            <a:pPr algn="ctr"/>
            <a:r>
              <a:rPr kumimoji="1" lang="en-US" altLang="zh-CN" sz="3200" b="1" dirty="0">
                <a:effectLst>
                  <a:glow rad="152400">
                    <a:schemeClr val="bg2">
                      <a:lumMod val="75000"/>
                      <a:alpha val="74000"/>
                    </a:schemeClr>
                  </a:glow>
                </a:effectLst>
                <a:latin typeface="Helvetica Neue"/>
                <a:ea typeface="Yu Gothic UI Semibold" pitchFamily="34" charset="-128"/>
                <a:cs typeface="Helvetica Neue"/>
              </a:rPr>
              <a:t>of the Ark of Covenant</a:t>
            </a:r>
          </a:p>
        </p:txBody>
      </p:sp>
      <p:sp>
        <p:nvSpPr>
          <p:cNvPr id="4" name="TextBox 3"/>
          <p:cNvSpPr txBox="1"/>
          <p:nvPr/>
        </p:nvSpPr>
        <p:spPr>
          <a:xfrm>
            <a:off x="4049981" y="5778999"/>
            <a:ext cx="1980029" cy="523220"/>
          </a:xfrm>
          <a:prstGeom prst="rect">
            <a:avLst/>
          </a:prstGeom>
          <a:noFill/>
        </p:spPr>
        <p:txBody>
          <a:bodyPr wrap="none" rtlCol="0">
            <a:spAutoFit/>
          </a:bodyPr>
          <a:lstStyle/>
          <a:p>
            <a:r>
              <a:rPr kumimoji="1" lang="zh-TW" altLang="en-US" sz="2800" dirty="0" smtClean="0">
                <a:effectLst>
                  <a:reflection stA="68000" endPos="61000" dist="63500" dir="5400000" sy="-100000" algn="bl" rotWithShape="0"/>
                </a:effectLst>
                <a:latin typeface="Yu Gothic UI Semibold" pitchFamily="34" charset="-128"/>
                <a:ea typeface="Yu Gothic UI Semibold" pitchFamily="34" charset="-128"/>
                <a:cs typeface="Heiti TC Light"/>
              </a:rPr>
              <a:t>房正豪牧師</a:t>
            </a:r>
            <a:endParaRPr kumimoji="1" lang="zh-CN" altLang="en-US" sz="2800" dirty="0">
              <a:effectLst>
                <a:reflection stA="68000" endPos="61000" dist="63500" dir="5400000" sy="-100000" algn="bl" rotWithShape="0"/>
              </a:effectLst>
              <a:latin typeface="Yu Gothic UI Semibold" pitchFamily="34" charset="-128"/>
              <a:ea typeface="Yu Gothic UI Semibold" pitchFamily="34" charset="-128"/>
              <a:cs typeface="Heiti TC Light"/>
            </a:endParaRPr>
          </a:p>
        </p:txBody>
      </p:sp>
    </p:spTree>
    <p:extLst>
      <p:ext uri="{BB962C8B-B14F-4D97-AF65-F5344CB8AC3E}">
        <p14:creationId xmlns:p14="http://schemas.microsoft.com/office/powerpoint/2010/main" val="2240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0"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en-US" sz="3400" dirty="0">
                <a:solidFill>
                  <a:srgbClr val="FFFED5"/>
                </a:solidFill>
                <a:effectLst>
                  <a:glow rad="101600">
                    <a:schemeClr val="bg2">
                      <a:lumMod val="50000"/>
                      <a:alpha val="75000"/>
                    </a:schemeClr>
                  </a:glow>
                </a:effectLst>
                <a:latin typeface="Heiti TC Light"/>
                <a:ea typeface="Heiti TC Light"/>
                <a:cs typeface="Heiti TC Light"/>
              </a:rPr>
              <a:t>約 翰 福 音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14:15</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5293"/>
            <a:ext cx="8047455" cy="40141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15</a:t>
            </a:r>
            <a:r>
              <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你 </a:t>
            </a:r>
            <a:r>
              <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们 若 爱 我 ， 就 必 遵 守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我</a:t>
            </a:r>
            <a:endPar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的 命 令 。</a:t>
            </a:r>
            <a:endPar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15</a:t>
            </a:r>
            <a:r>
              <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en-US" altLang="zh-CN"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If you love me, </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keep </a:t>
            </a:r>
            <a:r>
              <a:rPr lang="en-US" altLang="zh-CN"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my commands. </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400173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螢幕快照 2019-05-22 14.26.05 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22434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0"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CH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上 </a:t>
            </a:r>
            <a:r>
              <a:rPr lang="en-US" altLang="zh-CHT"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en-US" altLang="zh-CHT" sz="3400" dirty="0" smtClean="0">
                <a:solidFill>
                  <a:srgbClr val="FFFED5"/>
                </a:solidFill>
                <a:effectLst>
                  <a:glow rad="101600">
                    <a:schemeClr val="bg2">
                      <a:lumMod val="50000"/>
                      <a:alpha val="75000"/>
                    </a:schemeClr>
                  </a:glow>
                </a:effectLst>
                <a:latin typeface="Heiti TC Light"/>
                <a:ea typeface="Heiti TC Light"/>
                <a:cs typeface="Heiti TC Light"/>
              </a:rPr>
              <a:t>15:22</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5293"/>
            <a:ext cx="8047455" cy="40141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22</a:t>
            </a:r>
            <a:r>
              <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撒 母 耳 说 ： 耶 和 华 喜 悦 燔 祭 和 平 安 祭 ， 岂 如 喜 悦 人 听 从 他 的 话 呢 ？ 听 命 胜 於 献 祭 ； 顺 从 胜 於 公 羊 的 脂 油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32004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0"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CH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上 </a:t>
            </a:r>
            <a:r>
              <a:rPr lang="en-US" altLang="zh-CHT"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en-US" altLang="zh-CHT" sz="3400" dirty="0" smtClean="0">
                <a:solidFill>
                  <a:srgbClr val="FFFED5"/>
                </a:solidFill>
                <a:effectLst>
                  <a:glow rad="101600">
                    <a:schemeClr val="bg2">
                      <a:lumMod val="50000"/>
                      <a:alpha val="75000"/>
                    </a:schemeClr>
                  </a:glow>
                </a:effectLst>
                <a:latin typeface="Heiti TC Light"/>
                <a:ea typeface="Heiti TC Light"/>
                <a:cs typeface="Heiti TC Light"/>
              </a:rPr>
              <a:t>15:22</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5293"/>
            <a:ext cx="8047455" cy="48432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E0B"/>
                </a:solidFill>
                <a:effectLst>
                  <a:glow rad="139700">
                    <a:schemeClr val="bg2">
                      <a:lumMod val="50000"/>
                      <a:alpha val="75000"/>
                    </a:schemeClr>
                  </a:glow>
                </a:effectLst>
                <a:latin typeface="DFKai-SB" pitchFamily="65" charset="-120"/>
                <a:ea typeface="DFKai-SB" pitchFamily="65" charset="-120"/>
                <a:cs typeface="Heiti TC Light"/>
              </a:rPr>
              <a:t>22</a:t>
            </a:r>
            <a:r>
              <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 </a:t>
            </a:r>
            <a:r>
              <a:rPr lang="en-US" altLang="zh-TW"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But </a:t>
            </a:r>
            <a:r>
              <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Samuel replied</a:t>
            </a:r>
            <a:r>
              <a:rPr lang="en-US" altLang="zh-TW"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a:t>
            </a:r>
            <a:endPar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“Does the Lord delight in burnt offerings and </a:t>
            </a:r>
            <a:r>
              <a:rPr lang="en-US" altLang="zh-TW"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sacrifices as </a:t>
            </a:r>
            <a:r>
              <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much as in obeying the Lord?</a:t>
            </a:r>
          </a:p>
          <a:p>
            <a:pPr marL="0" indent="0">
              <a:lnSpc>
                <a:spcPct val="130000"/>
              </a:lnSpc>
              <a:buNone/>
              <a:defRPr sz="5500"/>
            </a:pPr>
            <a:r>
              <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To obey is better than sacrifice</a:t>
            </a:r>
            <a:r>
              <a:rPr lang="en-US" altLang="zh-TW"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 and </a:t>
            </a:r>
            <a:r>
              <a:rPr lang="en-US" altLang="zh-TW"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to heed is better than the fat of rams.</a:t>
            </a:r>
            <a:endParaRPr lang="en-US" altLang="zh-CN"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229128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0"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CHT" altLang="en-US" sz="3400" dirty="0">
                <a:solidFill>
                  <a:srgbClr val="FFFED5"/>
                </a:solidFill>
                <a:effectLst>
                  <a:glow rad="101600">
                    <a:schemeClr val="bg2">
                      <a:lumMod val="50000"/>
                      <a:alpha val="75000"/>
                    </a:schemeClr>
                  </a:glow>
                </a:effectLst>
                <a:latin typeface="Heiti TC Light"/>
                <a:ea typeface="Heiti TC Light"/>
                <a:cs typeface="Heiti TC Light"/>
              </a:rPr>
              <a:t>約 翰 一 書 </a:t>
            </a:r>
            <a:r>
              <a:rPr lang="en-US" altLang="zh-CH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CHT" sz="3400" dirty="0" smtClean="0">
                <a:solidFill>
                  <a:srgbClr val="FFFED5"/>
                </a:solidFill>
                <a:effectLst>
                  <a:glow rad="101600">
                    <a:schemeClr val="bg2">
                      <a:lumMod val="50000"/>
                      <a:alpha val="75000"/>
                    </a:schemeClr>
                  </a:glow>
                </a:effectLst>
                <a:latin typeface="Heiti TC Light"/>
                <a:ea typeface="Heiti TC Light"/>
                <a:cs typeface="Heiti TC Light"/>
              </a:rPr>
              <a:t>John 1:9</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5293"/>
            <a:ext cx="8047455" cy="48432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E0B"/>
                </a:solidFill>
                <a:effectLst>
                  <a:glow rad="139700">
                    <a:schemeClr val="bg2">
                      <a:lumMod val="50000"/>
                      <a:alpha val="75000"/>
                    </a:schemeClr>
                  </a:glow>
                </a:effectLst>
                <a:latin typeface="DFKai-SB" pitchFamily="65" charset="-120"/>
                <a:ea typeface="DFKai-SB" pitchFamily="65" charset="-120"/>
                <a:cs typeface="Heiti TC Light"/>
              </a:rPr>
              <a:t>9</a:t>
            </a:r>
            <a:r>
              <a:rPr lang="en-US" altLang="zh-TW"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 </a:t>
            </a:r>
            <a:r>
              <a:rPr lang="zh-TW" altLang="en-US"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我 </a:t>
            </a:r>
            <a:r>
              <a:rPr lang="zh-TW" altLang="en-US"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们 若 认 自 己 的 罪 ， 神 是 信 实 的 ， 是 公 义 的 ， 必 要 赦 免 我 们 的 罪 ， 洗 净 我 们 一 切 的 不 义 </a:t>
            </a:r>
            <a:r>
              <a:rPr lang="zh-TW" altLang="en-US"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rPr>
              <a:t>。</a:t>
            </a:r>
            <a:endParaRPr lang="en-US" altLang="zh-TW"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3600" dirty="0">
                <a:solidFill>
                  <a:srgbClr val="FFFE0B"/>
                </a:solidFill>
                <a:effectLst>
                  <a:glow rad="139700">
                    <a:schemeClr val="bg2">
                      <a:lumMod val="50000"/>
                      <a:alpha val="75000"/>
                    </a:schemeClr>
                  </a:glow>
                </a:effectLst>
                <a:latin typeface="DFKai-SB" pitchFamily="65" charset="-120"/>
                <a:ea typeface="DFKai-SB" pitchFamily="65" charset="-120"/>
                <a:cs typeface="Heiti TC Light"/>
              </a:rPr>
              <a:t>9</a:t>
            </a:r>
            <a:r>
              <a:rPr lang="en-US" altLang="zh-CN" sz="3600" dirty="0">
                <a:solidFill>
                  <a:srgbClr val="FFFFFF"/>
                </a:solidFill>
                <a:effectLst>
                  <a:glow rad="139700">
                    <a:schemeClr val="bg2">
                      <a:lumMod val="50000"/>
                      <a:alpha val="75000"/>
                    </a:schemeClr>
                  </a:glow>
                </a:effectLst>
                <a:latin typeface="DFKai-SB" pitchFamily="65" charset="-120"/>
                <a:ea typeface="DFKai-SB" pitchFamily="65" charset="-120"/>
                <a:cs typeface="Heiti TC Light"/>
              </a:rPr>
              <a:t> If we confess our sins, he is faithful and just and will forgive us our sins and purify us from all unrighteousness.</a:t>
            </a:r>
            <a:endParaRPr lang="en-US" altLang="zh-CN" sz="3600" dirty="0" smtClean="0">
              <a:solidFill>
                <a:srgbClr val="FFFFFF"/>
              </a:solidFill>
              <a:effectLst>
                <a:glow rad="1397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261573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928251" y="2745962"/>
            <a:ext cx="7358063" cy="27933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en-US" sz="4400" dirty="0">
                <a:solidFill>
                  <a:srgbClr val="FFFE0B"/>
                </a:solidFill>
                <a:effectLst>
                  <a:glow rad="101600">
                    <a:schemeClr val="bg2">
                      <a:lumMod val="50000"/>
                      <a:alpha val="75000"/>
                    </a:schemeClr>
                  </a:glow>
                </a:effectLst>
                <a:latin typeface="Heiti TC Light"/>
                <a:ea typeface="Heiti TC Light"/>
                <a:cs typeface="Heiti TC Light"/>
              </a:rPr>
              <a:t>约柜的启示？ 有三个</a:t>
            </a:r>
            <a:r>
              <a:rPr lang="ja-JP" altLang="en-US" sz="4400" dirty="0" smtClean="0">
                <a:solidFill>
                  <a:srgbClr val="FFFE0B"/>
                </a:solidFill>
                <a:effectLst>
                  <a:glow rad="101600">
                    <a:schemeClr val="bg2">
                      <a:lumMod val="50000"/>
                      <a:alpha val="75000"/>
                    </a:schemeClr>
                  </a:glow>
                </a:effectLst>
                <a:latin typeface="Heiti TC Light"/>
                <a:ea typeface="Heiti TC Light"/>
                <a:cs typeface="Heiti TC Light"/>
              </a:rPr>
              <a:t>重点</a:t>
            </a:r>
            <a:endParaRPr lang="en-US" altLang="ja-JP"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What's the revelation of Ark ?  </a:t>
            </a:r>
            <a:endPar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3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points </a:t>
            </a:r>
            <a:endParaRPr lang="ja-JP" altLang="en-US" sz="3400" dirty="0">
              <a:solidFill>
                <a:srgbClr val="FFFED5"/>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val="149397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6" name="(帶領) 主的靈在那裡,…"/>
          <p:cNvSpPr txBox="1">
            <a:spLocks/>
          </p:cNvSpPr>
          <p:nvPr/>
        </p:nvSpPr>
        <p:spPr>
          <a:xfrm>
            <a:off x="742000" y="1503525"/>
            <a:ext cx="8047455" cy="45650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1</a:t>
            </a:r>
            <a:r>
              <a:rPr lang="zh-TW" altLang="en-US" sz="44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：约柜虽然象征神的同在，但是人必须要遵行神的话</a:t>
            </a:r>
            <a:r>
              <a:rPr lang="zh-TW" altLang="en-US"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Although the Ark symbolizes that God is with us, but man must follow God's word.</a:t>
            </a:r>
            <a:endParaRPr lang="zh-TW" altLang="en-US" sz="54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59976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6" name="(帶領) 主的靈在那裡,…"/>
          <p:cNvSpPr txBox="1">
            <a:spLocks/>
          </p:cNvSpPr>
          <p:nvPr/>
        </p:nvSpPr>
        <p:spPr>
          <a:xfrm>
            <a:off x="742000" y="331304"/>
            <a:ext cx="8047455" cy="63610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zh-TW" altLang="en-US" sz="44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：只有谦卑顺服的人才能彰显神的荣耀</a:t>
            </a:r>
            <a:r>
              <a:rPr lang="zh-TW" altLang="en-US"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The glory of God can only be manifested through the one who are humble and submissive. </a:t>
            </a:r>
            <a:endParaRPr lang="zh-TW" altLang="en-US" sz="3600" dirty="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endParaRPr lang="zh-TW" altLang="en-US" sz="3600" dirty="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149397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6" name="(帶領) 主的靈在那裡,…"/>
          <p:cNvSpPr txBox="1">
            <a:spLocks/>
          </p:cNvSpPr>
          <p:nvPr/>
        </p:nvSpPr>
        <p:spPr>
          <a:xfrm>
            <a:off x="742000" y="755374"/>
            <a:ext cx="8047455" cy="54598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3</a:t>
            </a:r>
            <a:r>
              <a:rPr lang="zh-TW" altLang="en-US" sz="44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：在平常生活中做一个分享主爱的人</a:t>
            </a:r>
            <a:r>
              <a:rPr lang="zh-TW" altLang="en-US"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44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Let's share God's love in our daily lives. </a:t>
            </a:r>
          </a:p>
          <a:p>
            <a:pPr marL="0" indent="0">
              <a:lnSpc>
                <a:spcPct val="130000"/>
              </a:lnSpc>
              <a:buNone/>
              <a:defRPr sz="5500"/>
            </a:pPr>
            <a:endParaRPr lang="zh-TW" altLang="en-US" sz="3600" dirty="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149397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CH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CH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CH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CH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CHT" sz="3400" dirty="0" smtClean="0">
                <a:solidFill>
                  <a:srgbClr val="FFFED5"/>
                </a:solidFill>
                <a:effectLst>
                  <a:glow rad="101600">
                    <a:schemeClr val="bg2">
                      <a:lumMod val="50000"/>
                      <a:alpha val="75000"/>
                    </a:schemeClr>
                  </a:glow>
                </a:effectLst>
                <a:latin typeface="Heiti TC Light"/>
                <a:ea typeface="Heiti TC Light"/>
                <a:cs typeface="Heiti TC Light"/>
              </a:rPr>
              <a:t>4:3-4</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468243"/>
            <a:ext cx="8047455" cy="38404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zh-TW" altLang="en-US" sz="3800" dirty="0" smtClean="0">
                <a:solidFill>
                  <a:srgbClr val="FEB40A"/>
                </a:solidFill>
              </a:rPr>
              <a:t> </a:t>
            </a:r>
            <a:r>
              <a:rPr lang="en-US" altLang="zh-TW" sz="3600" dirty="0">
                <a:solidFill>
                  <a:srgbClr val="FFFF00"/>
                </a:solidFill>
                <a:effectLst>
                  <a:glow rad="101600">
                    <a:schemeClr val="bg2">
                      <a:lumMod val="50000"/>
                      <a:alpha val="75000"/>
                    </a:schemeClr>
                  </a:glow>
                </a:effectLst>
                <a:latin typeface="DFKai-SB" pitchFamily="65" charset="-120"/>
                <a:ea typeface="DFKai-SB" pitchFamily="65" charset="-120"/>
                <a:cs typeface="Heiti TC Light"/>
              </a:rPr>
              <a:t>3 </a:t>
            </a:r>
            <a:r>
              <a:rPr lang="zh-TW" altLang="en-US" sz="3600" dirty="0">
                <a:effectLst>
                  <a:glow rad="101600">
                    <a:schemeClr val="bg2">
                      <a:lumMod val="50000"/>
                      <a:alpha val="75000"/>
                    </a:schemeClr>
                  </a:glow>
                </a:effectLst>
                <a:latin typeface="DFKai-SB" pitchFamily="65" charset="-120"/>
                <a:ea typeface="DFKai-SB" pitchFamily="65" charset="-120"/>
                <a:cs typeface="Heiti TC Light"/>
              </a:rPr>
              <a:t>百 姓 回 到 营 里 ， 以 色 列 的 长 老 说 ： 耶 和 华 今 日 为 何 使 我 们 败 在 非 利 士 人 面 前 呢 ？ 我 们 不 如 将 耶 和 华 的 约 柜 从 示 罗 抬 到 我 们 这 里 来 ， 好 在 我 们 中 间 救 我 们 脱 离 敌 人 的 手 </a:t>
            </a:r>
            <a:r>
              <a:rPr lang="zh-TW" altLang="en-US" sz="3600" dirty="0" smtClean="0">
                <a:effectLst>
                  <a:glow rad="101600">
                    <a:schemeClr val="bg2">
                      <a:lumMod val="50000"/>
                      <a:alpha val="75000"/>
                    </a:schemeClr>
                  </a:glow>
                </a:effectLst>
                <a:latin typeface="DFKai-SB" pitchFamily="65" charset="-120"/>
                <a:ea typeface="DFKai-SB" pitchFamily="65" charset="-120"/>
                <a:cs typeface="Heiti TC Light"/>
              </a:rPr>
              <a:t>。</a:t>
            </a:r>
            <a:endParaRPr lang="zh-TW" altLang="en-US" sz="3600" dirty="0">
              <a:solidFill>
                <a:srgbClr val="FFFF00"/>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94971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4:3-4</a:t>
            </a:r>
          </a:p>
        </p:txBody>
      </p:sp>
      <p:sp>
        <p:nvSpPr>
          <p:cNvPr id="6" name="(帶領) 主的靈在那裡,…"/>
          <p:cNvSpPr txBox="1">
            <a:spLocks/>
          </p:cNvSpPr>
          <p:nvPr/>
        </p:nvSpPr>
        <p:spPr>
          <a:xfrm>
            <a:off x="742000" y="1468243"/>
            <a:ext cx="8047455" cy="38404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4 </a:t>
            </a:r>
            <a:r>
              <a:rPr lang="zh-TW" altLang="en-US"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於 是 百 姓 打 发 人 到 示 罗 ， 从 那 里 将 坐 在 二 基 路 伯 上 万 军 之 耶 和 华 的 约 柜 抬 来 。 以 利 的 两 个 儿 子 何 弗 尼 、 非 尼 哈 与 神 的 约 柜 同 来 。</a:t>
            </a:r>
            <a:endParaRPr lang="en-US" altLang="zh-CN"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135031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4:3-4</a:t>
            </a:r>
          </a:p>
        </p:txBody>
      </p:sp>
      <p:sp>
        <p:nvSpPr>
          <p:cNvPr id="6" name="(帶領) 主的靈在那裡,…"/>
          <p:cNvSpPr txBox="1">
            <a:spLocks/>
          </p:cNvSpPr>
          <p:nvPr/>
        </p:nvSpPr>
        <p:spPr>
          <a:xfrm>
            <a:off x="742000" y="130947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3 </a:t>
            </a:r>
            <a:r>
              <a:rPr lang="en-US" altLang="zh-TW"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When the soldiers returned to camp, the elders of Israel asked, “Why did the Lord bring defeat on us today before the Philistines? Let us bring the ark of the Lord’s covenant from Shiloh, so that he may go with us and save us from the hand of our enemies.”</a:t>
            </a:r>
            <a:endParaRPr lang="en-US" altLang="zh-CN"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312040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4:3-4</a:t>
            </a:r>
          </a:p>
        </p:txBody>
      </p:sp>
      <p:sp>
        <p:nvSpPr>
          <p:cNvPr id="6" name="(帶領) 主的靈在那裡,…"/>
          <p:cNvSpPr txBox="1">
            <a:spLocks/>
          </p:cNvSpPr>
          <p:nvPr/>
        </p:nvSpPr>
        <p:spPr>
          <a:xfrm>
            <a:off x="742000" y="130947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4 </a:t>
            </a:r>
            <a:r>
              <a:rPr lang="en-US" altLang="zh-TW"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So </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the people sent men to Shiloh, and they brought back the ark of the covenant of the Lord Almighty, who is enthroned between the cherubim. And Eli’s two sons, </a:t>
            </a:r>
            <a:r>
              <a:rPr lang="en-US" altLang="zh-TW" sz="3600" dirty="0" err="1">
                <a:solidFill>
                  <a:srgbClr val="FFFFFF"/>
                </a:solidFill>
                <a:effectLst>
                  <a:glow rad="101600">
                    <a:schemeClr val="bg2">
                      <a:lumMod val="50000"/>
                      <a:alpha val="75000"/>
                    </a:schemeClr>
                  </a:glow>
                </a:effectLst>
                <a:latin typeface="DFKai-SB" pitchFamily="65" charset="-120"/>
                <a:ea typeface="DFKai-SB" pitchFamily="65" charset="-120"/>
                <a:cs typeface="Heiti TC Light"/>
              </a:rPr>
              <a:t>Hophni</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and </a:t>
            </a:r>
            <a:r>
              <a:rPr lang="en-US" altLang="zh-TW" sz="3600" dirty="0" err="1">
                <a:solidFill>
                  <a:srgbClr val="FFFFFF"/>
                </a:solidFill>
                <a:effectLst>
                  <a:glow rad="101600">
                    <a:schemeClr val="bg2">
                      <a:lumMod val="50000"/>
                      <a:alpha val="75000"/>
                    </a:schemeClr>
                  </a:glow>
                </a:effectLst>
                <a:latin typeface="DFKai-SB" pitchFamily="65" charset="-120"/>
                <a:ea typeface="DFKai-SB" pitchFamily="65" charset="-120"/>
                <a:cs typeface="Heiti TC Light"/>
              </a:rPr>
              <a:t>Phinehas</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were there with the ark of the covenant of God.</a:t>
            </a:r>
            <a:endParaRPr lang="en-US" altLang="zh-CN"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110579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en-US" sz="3400" dirty="0">
                <a:solidFill>
                  <a:srgbClr val="FFFED5"/>
                </a:solidFill>
                <a:effectLst>
                  <a:glow rad="101600">
                    <a:schemeClr val="bg2">
                      <a:lumMod val="50000"/>
                      <a:alpha val="75000"/>
                    </a:schemeClr>
                  </a:glow>
                </a:effectLst>
                <a:latin typeface="Heiti TC Light"/>
                <a:ea typeface="Heiti TC Light"/>
                <a:cs typeface="Heiti TC Light"/>
              </a:rPr>
              <a:t>申 命 記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Deuteronomy 13</a:t>
            </a: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:4</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16834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4</a:t>
            </a:r>
            <a:r>
              <a:rPr lang="en-US" altLang="zh-TW"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你 </a:t>
            </a:r>
            <a:r>
              <a:rPr lang="zh-TW" altLang="en-US"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们 要 顺 从 耶 和 华 </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你 们 的 神 ， 敬 畏 他 ， 谨 守 他 的 诫 命 ， 听 从 他 的 话 ， 事 奉 他 ， 专 靠 他 </a:t>
            </a:r>
            <a:r>
              <a:rPr lang="zh-TW" altLang="en-US"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36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4</a:t>
            </a:r>
            <a:r>
              <a:rPr lang="en-US" altLang="zh-CN"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It is the Lord your God you must follow, and him you must revere. Keep his commands and obey him; serve him and hold fast to him. </a:t>
            </a:r>
            <a:endParaRPr lang="en-US" altLang="zh-CN"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51772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en-US" sz="3400" dirty="0">
                <a:solidFill>
                  <a:srgbClr val="FFFED5"/>
                </a:solidFill>
                <a:effectLst>
                  <a:glow rad="101600">
                    <a:schemeClr val="bg2">
                      <a:lumMod val="50000"/>
                      <a:alpha val="75000"/>
                    </a:schemeClr>
                  </a:glow>
                </a:effectLst>
                <a:latin typeface="Heiti TC Light"/>
                <a:ea typeface="Heiti TC Light"/>
                <a:cs typeface="Heiti TC Light"/>
              </a:rPr>
              <a:t>提醒我们五</a:t>
            </a:r>
            <a:r>
              <a:rPr lang="ja-JP" altLang="en-US" sz="3400">
                <a:solidFill>
                  <a:srgbClr val="FFFED5"/>
                </a:solidFill>
                <a:effectLst>
                  <a:glow rad="101600">
                    <a:schemeClr val="bg2">
                      <a:lumMod val="50000"/>
                      <a:alpha val="75000"/>
                    </a:schemeClr>
                  </a:glow>
                </a:effectLst>
                <a:latin typeface="Heiti TC Light"/>
                <a:ea typeface="Heiti TC Light"/>
                <a:cs typeface="Heiti TC Light"/>
              </a:rPr>
              <a:t>件</a:t>
            </a:r>
            <a:r>
              <a:rPr lang="ja-JP" altLang="en-US" sz="3400" smtClean="0">
                <a:solidFill>
                  <a:srgbClr val="FFFED5"/>
                </a:solidFill>
                <a:effectLst>
                  <a:glow rad="101600">
                    <a:schemeClr val="bg2">
                      <a:lumMod val="50000"/>
                      <a:alpha val="75000"/>
                    </a:schemeClr>
                  </a:glow>
                </a:effectLst>
                <a:latin typeface="Heiti TC Light"/>
                <a:ea typeface="Heiti TC Light"/>
                <a:cs typeface="Heiti TC Light"/>
              </a:rPr>
              <a:t>事  </a:t>
            </a:r>
            <a:r>
              <a:rPr lang="en-US" altLang="ja-JP" sz="2800" dirty="0" smtClean="0">
                <a:solidFill>
                  <a:srgbClr val="FFFED5"/>
                </a:solidFill>
                <a:effectLst>
                  <a:glow rad="101600">
                    <a:schemeClr val="bg2">
                      <a:lumMod val="50000"/>
                      <a:alpha val="75000"/>
                    </a:schemeClr>
                  </a:glow>
                </a:effectLst>
                <a:latin typeface="Heiti TC Light"/>
                <a:ea typeface="Heiti TC Light"/>
                <a:cs typeface="Heiti TC Light"/>
              </a:rPr>
              <a:t>Obey God 5 thing</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s </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16834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1</a:t>
            </a:r>
            <a:r>
              <a:rPr lang="zh-TW" altLang="en-US"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：顺从神</a:t>
            </a:r>
            <a:r>
              <a:rPr lang="zh-TW"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r>
              <a:rPr lang="en-US" altLang="zh-TW" sz="4000" dirty="0" smtClean="0">
                <a:effectLst>
                  <a:glow rad="101600">
                    <a:schemeClr val="bg2">
                      <a:lumMod val="50000"/>
                      <a:alpha val="75000"/>
                    </a:schemeClr>
                  </a:glow>
                </a:effectLst>
                <a:latin typeface="DFKai-SB" pitchFamily="65" charset="-120"/>
                <a:ea typeface="DFKai-SB" pitchFamily="65" charset="-120"/>
                <a:cs typeface="Heiti TC Light"/>
              </a:rPr>
              <a:t>Follow His words.</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zh-TW" altLang="en-US"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：敬畏神</a:t>
            </a:r>
            <a:r>
              <a:rPr lang="zh-TW"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 </a:t>
            </a:r>
            <a:r>
              <a:rPr lang="en-US" altLang="zh-TW" sz="4000" dirty="0" smtClean="0">
                <a:effectLst>
                  <a:glow rad="101600">
                    <a:schemeClr val="bg2">
                      <a:lumMod val="50000"/>
                      <a:alpha val="75000"/>
                    </a:schemeClr>
                  </a:glow>
                </a:effectLst>
                <a:latin typeface="DFKai-SB" pitchFamily="65" charset="-120"/>
                <a:ea typeface="DFKai-SB" pitchFamily="65" charset="-120"/>
                <a:cs typeface="Heiti TC Light"/>
              </a:rPr>
              <a:t>Fear of God.</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3</a:t>
            </a:r>
            <a:r>
              <a:rPr lang="zh-TW" altLang="en-US"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：听从神的话</a:t>
            </a:r>
            <a:r>
              <a:rPr lang="zh-TW"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 </a:t>
            </a:r>
            <a:r>
              <a:rPr lang="en-US" altLang="zh-TW" sz="4000" dirty="0" smtClean="0">
                <a:effectLst>
                  <a:glow rad="101600">
                    <a:schemeClr val="bg2">
                      <a:lumMod val="50000"/>
                      <a:alpha val="75000"/>
                    </a:schemeClr>
                  </a:glow>
                </a:effectLst>
                <a:latin typeface="DFKai-SB" pitchFamily="65" charset="-120"/>
                <a:ea typeface="DFKai-SB" pitchFamily="65" charset="-120"/>
                <a:cs typeface="Heiti TC Light"/>
              </a:rPr>
              <a:t>Listen to Him. </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4</a:t>
            </a:r>
            <a:r>
              <a:rPr lang="zh-TW" altLang="en-US"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：侍奉神</a:t>
            </a:r>
            <a:r>
              <a:rPr lang="zh-TW"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r>
              <a:rPr lang="en-US" altLang="zh-TW" sz="4000" dirty="0" smtClean="0">
                <a:effectLst>
                  <a:glow rad="101600">
                    <a:schemeClr val="bg2">
                      <a:lumMod val="50000"/>
                      <a:alpha val="75000"/>
                    </a:schemeClr>
                  </a:glow>
                </a:effectLst>
                <a:latin typeface="DFKai-SB" pitchFamily="65" charset="-120"/>
                <a:ea typeface="DFKai-SB" pitchFamily="65" charset="-120"/>
                <a:cs typeface="Heiti TC Light"/>
              </a:rPr>
              <a:t>Serving God. </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5</a:t>
            </a:r>
            <a:r>
              <a:rPr lang="zh-TW" altLang="en-US"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：专靠</a:t>
            </a:r>
            <a:r>
              <a:rPr lang="zh-TW"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神。</a:t>
            </a:r>
            <a:r>
              <a:rPr lang="en-US" altLang="zh-TW" sz="4000" dirty="0" smtClean="0">
                <a:effectLst>
                  <a:glow rad="101600">
                    <a:schemeClr val="bg2">
                      <a:lumMod val="50000"/>
                      <a:alpha val="75000"/>
                    </a:schemeClr>
                  </a:glow>
                </a:effectLst>
                <a:latin typeface="DFKai-SB" pitchFamily="65" charset="-120"/>
                <a:ea typeface="DFKai-SB" pitchFamily="65" charset="-120"/>
                <a:cs typeface="Heiti TC Light"/>
              </a:rPr>
              <a:t>Rely on Him.</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349869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is-IS" sz="3400" dirty="0">
                <a:solidFill>
                  <a:srgbClr val="FFFED5"/>
                </a:solidFill>
                <a:effectLst>
                  <a:glow rad="101600">
                    <a:schemeClr val="bg2">
                      <a:lumMod val="50000"/>
                      <a:alpha val="75000"/>
                    </a:schemeClr>
                  </a:glow>
                </a:effectLst>
                <a:latin typeface="Heiti TC Light"/>
                <a:ea typeface="Heiti TC Light"/>
                <a:cs typeface="Heiti TC Light"/>
              </a:rPr>
              <a:t>出 埃 及 記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Exodus </a:t>
            </a:r>
            <a:r>
              <a:rPr lang="is-IS" altLang="ja-JP" sz="3400" dirty="0" smtClean="0">
                <a:solidFill>
                  <a:srgbClr val="FFFED5"/>
                </a:solidFill>
                <a:effectLst>
                  <a:glow rad="101600">
                    <a:schemeClr val="bg2">
                      <a:lumMod val="50000"/>
                      <a:alpha val="75000"/>
                    </a:schemeClr>
                  </a:glow>
                </a:effectLst>
                <a:latin typeface="Heiti TC Light"/>
                <a:ea typeface="Heiti TC Light"/>
                <a:cs typeface="Heiti TC Light"/>
              </a:rPr>
              <a:t>20:2</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16834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我 </a:t>
            </a:r>
            <a:r>
              <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是 耶 和 华 </a:t>
            </a:r>
            <a:r>
              <a:rPr lang="en-US" altLang="zh-TW"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你 的 神 ， 曾 将 你 从 埃 及 地 为 奴 之 家 领 出 来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en-US" altLang="zh-CN"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“I am the Lord your God, who brought you out of Egypt, out of the land of slavery.</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369343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5-23 06.50.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989" b="2581"/>
          <a:stretch/>
        </p:blipFill>
        <p:spPr>
          <a:xfrm>
            <a:off x="1"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en-US" sz="3400" dirty="0">
                <a:solidFill>
                  <a:srgbClr val="FFFED5"/>
                </a:solidFill>
                <a:effectLst>
                  <a:glow rad="101600">
                    <a:schemeClr val="bg2">
                      <a:lumMod val="50000"/>
                      <a:alpha val="75000"/>
                    </a:schemeClr>
                  </a:glow>
                </a:effectLst>
                <a:latin typeface="Heiti TC Light"/>
                <a:ea typeface="Heiti TC Light"/>
                <a:cs typeface="Heiti TC Light"/>
              </a:rPr>
              <a:t>路 加 福 音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Luke 19</a:t>
            </a: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:10</a:t>
            </a:r>
            <a:endParaRPr lang="mr-IN" altLang="zh-TW" sz="3400" dirty="0">
              <a:solidFill>
                <a:srgbClr val="FFFED5"/>
              </a:solidFill>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5293"/>
            <a:ext cx="8047455" cy="40141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10</a:t>
            </a:r>
            <a:r>
              <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人 </a:t>
            </a:r>
            <a:r>
              <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子 来 ， 为 要 寻 找 ， 拯 救 失 丧 的 人 </a:t>
            </a:r>
            <a:r>
              <a:rPr lang="zh-TW"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10</a:t>
            </a:r>
            <a:r>
              <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For </a:t>
            </a:r>
            <a:r>
              <a:rPr lang="en-US" altLang="zh-CN"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the Son of Man came to seek and to save the lost.”</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val="343686331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4324</TotalTime>
  <Words>827</Words>
  <Application>Microsoft Macintosh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Chiu,Jack 邱清忠</cp:lastModifiedBy>
  <cp:revision>682</cp:revision>
  <cp:lastPrinted>2018-09-27T16:14:37Z</cp:lastPrinted>
  <dcterms:created xsi:type="dcterms:W3CDTF">2018-07-03T11:08:25Z</dcterms:created>
  <dcterms:modified xsi:type="dcterms:W3CDTF">2019-05-23T23:22:49Z</dcterms:modified>
</cp:coreProperties>
</file>