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12" r:id="rId2"/>
    <p:sldId id="259" r:id="rId3"/>
    <p:sldId id="313" r:id="rId4"/>
    <p:sldId id="256" r:id="rId5"/>
    <p:sldId id="262" r:id="rId6"/>
    <p:sldId id="260" r:id="rId7"/>
    <p:sldId id="296" r:id="rId8"/>
    <p:sldId id="297" r:id="rId9"/>
    <p:sldId id="277" r:id="rId10"/>
    <p:sldId id="301" r:id="rId11"/>
    <p:sldId id="298" r:id="rId12"/>
    <p:sldId id="302" r:id="rId13"/>
    <p:sldId id="303" r:id="rId14"/>
    <p:sldId id="304" r:id="rId15"/>
    <p:sldId id="305" r:id="rId16"/>
    <p:sldId id="306" r:id="rId17"/>
    <p:sldId id="307" r:id="rId18"/>
    <p:sldId id="308" r:id="rId19"/>
    <p:sldId id="309" r:id="rId20"/>
    <p:sldId id="310" r:id="rId21"/>
    <p:sldId id="299" r:id="rId22"/>
    <p:sldId id="311" r:id="rId23"/>
    <p:sldId id="30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254"/>
    <p:restoredTop sz="96327"/>
  </p:normalViewPr>
  <p:slideViewPr>
    <p:cSldViewPr snapToGrid="0" snapToObjects="1">
      <p:cViewPr varScale="1">
        <p:scale>
          <a:sx n="107" d="100"/>
          <a:sy n="107" d="100"/>
        </p:scale>
        <p:origin x="184"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6/6/20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6/6/20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6/6/20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6/6/20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6/6/20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6/6/20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6/6/20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zh-TW" altLang="en-US"/>
              <a:t>按一下以編輯母片標題樣式</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6/6/20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6/6/20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6/6/20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6/6/20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1F3AD39-F9C6-EB4E-B6AC-2056E9F25D09}"/>
              </a:ext>
            </a:extLst>
          </p:cNvPr>
          <p:cNvPicPr>
            <a:picLocks noChangeAspect="1"/>
          </p:cNvPicPr>
          <p:nvPr/>
        </p:nvPicPr>
        <p:blipFill>
          <a:blip r:embed="rId2"/>
          <a:stretch>
            <a:fillRect/>
          </a:stretch>
        </p:blipFill>
        <p:spPr>
          <a:xfrm>
            <a:off x="0" y="0"/>
            <a:ext cx="12192000" cy="6858000"/>
          </a:xfrm>
          <a:prstGeom prst="rect">
            <a:avLst/>
          </a:prstGeom>
        </p:spPr>
      </p:pic>
      <p:sp>
        <p:nvSpPr>
          <p:cNvPr id="4" name="文字方塊 3">
            <a:extLst>
              <a:ext uri="{FF2B5EF4-FFF2-40B4-BE49-F238E27FC236}">
                <a16:creationId xmlns:a16="http://schemas.microsoft.com/office/drawing/2014/main" id="{DF1EFA09-1221-6443-811B-E82767C2E1AB}"/>
              </a:ext>
            </a:extLst>
          </p:cNvPr>
          <p:cNvSpPr txBox="1"/>
          <p:nvPr/>
        </p:nvSpPr>
        <p:spPr>
          <a:xfrm>
            <a:off x="4958500" y="5863831"/>
            <a:ext cx="1621857" cy="400110"/>
          </a:xfrm>
          <a:prstGeom prst="rect">
            <a:avLst/>
          </a:prstGeom>
          <a:noFill/>
        </p:spPr>
        <p:txBody>
          <a:bodyPr wrap="square" rtlCol="0">
            <a:spAutoFit/>
          </a:bodyPr>
          <a:lstStyle/>
          <a:p>
            <a:r>
              <a:rPr kumimoji="1" lang="zh-TW" altLang="en-US" sz="2000" dirty="0">
                <a:solidFill>
                  <a:schemeClr val="bg1"/>
                </a:solidFill>
                <a:latin typeface="Microsoft JhengHei UI" panose="020B0604030504040204" pitchFamily="34" charset="-120"/>
                <a:ea typeface="Microsoft JhengHei UI" panose="020B0604030504040204" pitchFamily="34" charset="-120"/>
              </a:rPr>
              <a:t>房正豪牧師</a:t>
            </a:r>
          </a:p>
        </p:txBody>
      </p:sp>
      <p:sp>
        <p:nvSpPr>
          <p:cNvPr id="2" name="文字方塊 1">
            <a:extLst>
              <a:ext uri="{FF2B5EF4-FFF2-40B4-BE49-F238E27FC236}">
                <a16:creationId xmlns:a16="http://schemas.microsoft.com/office/drawing/2014/main" id="{6278FD64-06A7-104A-986F-FC9D0EAC25A0}"/>
              </a:ext>
            </a:extLst>
          </p:cNvPr>
          <p:cNvSpPr txBox="1"/>
          <p:nvPr/>
        </p:nvSpPr>
        <p:spPr>
          <a:xfrm>
            <a:off x="1710047" y="1591294"/>
            <a:ext cx="9233550" cy="584775"/>
          </a:xfrm>
          <a:prstGeom prst="rect">
            <a:avLst/>
          </a:prstGeom>
          <a:noFill/>
        </p:spPr>
        <p:txBody>
          <a:bodyPr wrap="square" rtlCol="0">
            <a:spAutoFit/>
          </a:bodyPr>
          <a:lstStyle/>
          <a:p>
            <a:r>
              <a:rPr lang="en" altLang="zh-TW" sz="3200" dirty="0">
                <a:solidFill>
                  <a:schemeClr val="bg1"/>
                </a:solidFill>
              </a:rPr>
              <a:t>How to revitalize a church that exists in name only?</a:t>
            </a:r>
            <a:endParaRPr kumimoji="1" lang="zh-TW" altLang="en-US" sz="3200" dirty="0">
              <a:solidFill>
                <a:schemeClr val="bg1"/>
              </a:solidFill>
            </a:endParaRPr>
          </a:p>
        </p:txBody>
      </p:sp>
    </p:spTree>
    <p:extLst>
      <p:ext uri="{BB962C8B-B14F-4D97-AF65-F5344CB8AC3E}">
        <p14:creationId xmlns:p14="http://schemas.microsoft.com/office/powerpoint/2010/main" val="4094289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1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883404" y="797510"/>
            <a:ext cx="10817817" cy="526297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 altLang="zh-TW" sz="4800" b="1" dirty="0">
                <a:latin typeface="Microsoft YaHei UI Light" panose="020B0502040204020203" pitchFamily="34" charset="-122"/>
                <a:ea typeface="Microsoft YaHei UI Light" panose="020B0502040204020203" pitchFamily="34" charset="-122"/>
              </a:rPr>
              <a:t>Revelation </a:t>
            </a:r>
            <a:r>
              <a:rPr kumimoji="1" lang="en-US" altLang="zh-TW" sz="4800" dirty="0">
                <a:latin typeface="Microsoft YaHei UI Light" panose="020B0502040204020203" pitchFamily="34" charset="-122"/>
                <a:ea typeface="Microsoft YaHei UI Light" panose="020B0502040204020203" pitchFamily="34" charset="-122"/>
              </a:rPr>
              <a:t>3 :3</a:t>
            </a:r>
            <a:br>
              <a:rPr kumimoji="1" lang="en-US" altLang="zh-TW" sz="4800" dirty="0">
                <a:latin typeface="Microsoft YaHei UI Light" panose="020B0502040204020203" pitchFamily="34" charset="-122"/>
                <a:ea typeface="Microsoft YaHei UI Light" panose="020B0502040204020203" pitchFamily="34" charset="-122"/>
              </a:rPr>
            </a:br>
            <a:r>
              <a:rPr kumimoji="1" lang="en-US" altLang="zh-CN" sz="4800" dirty="0">
                <a:latin typeface="Microsoft JhengHei UI" panose="020B0604030504040204" pitchFamily="34" charset="-120"/>
                <a:ea typeface="Microsoft JhengHei UI" panose="020B0604030504040204" pitchFamily="34" charset="-120"/>
              </a:rPr>
              <a:t>3 Remember, therefore, what you have received and heard; hold it fast, and repent. But if you do not wake up, I will come like a thief, and you will not know at what time I will come to you.</a:t>
            </a:r>
            <a:endParaRPr kumimoji="1" lang="zh-TW" altLang="en-US" sz="4800"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610367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1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1297528" y="2017864"/>
            <a:ext cx="9596941"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CN" sz="4800" dirty="0">
                <a:latin typeface="Microsoft JhengHei UI" panose="020B0604030504040204" pitchFamily="34" charset="-120"/>
                <a:ea typeface="Microsoft JhengHei UI" panose="020B0604030504040204" pitchFamily="34" charset="-120"/>
              </a:rPr>
              <a:t>1.</a:t>
            </a:r>
            <a:r>
              <a:rPr kumimoji="1" lang="zh-CN" altLang="en-US" sz="4800" dirty="0">
                <a:latin typeface="Microsoft JhengHei UI" panose="020B0604030504040204" pitchFamily="34" charset="-120"/>
                <a:ea typeface="Microsoft JhengHei UI" panose="020B0604030504040204" pitchFamily="34" charset="-120"/>
              </a:rPr>
              <a:t>回想与遵守。</a:t>
            </a:r>
            <a:r>
              <a:rPr kumimoji="1" lang="en" altLang="zh-CN" sz="4800" dirty="0">
                <a:latin typeface="Microsoft JhengHei UI" panose="020B0604030504040204" pitchFamily="34" charset="-120"/>
                <a:ea typeface="Microsoft JhengHei UI" panose="020B0604030504040204" pitchFamily="34" charset="-120"/>
              </a:rPr>
              <a:t> Reflect and Obey. </a:t>
            </a:r>
            <a:endParaRPr kumimoji="1" lang="en-US" altLang="zh-CN" sz="4800" dirty="0">
              <a:latin typeface="Microsoft JhengHei UI" panose="020B0604030504040204" pitchFamily="34" charset="-120"/>
              <a:ea typeface="Microsoft JhengHei UI" panose="020B0604030504040204" pitchFamily="34" charset="-120"/>
            </a:endParaRPr>
          </a:p>
          <a:p>
            <a:r>
              <a:rPr kumimoji="1" lang="en-US" altLang="zh-CN" sz="4800" dirty="0">
                <a:latin typeface="Microsoft JhengHei UI" panose="020B0604030504040204" pitchFamily="34" charset="-120"/>
                <a:ea typeface="Microsoft JhengHei UI" panose="020B0604030504040204" pitchFamily="34" charset="-120"/>
              </a:rPr>
              <a:t>2.</a:t>
            </a:r>
            <a:r>
              <a:rPr kumimoji="1" lang="zh-CN" altLang="en-US" sz="4800" dirty="0">
                <a:latin typeface="Microsoft JhengHei UI" panose="020B0604030504040204" pitchFamily="34" charset="-120"/>
                <a:ea typeface="Microsoft JhengHei UI" panose="020B0604030504040204" pitchFamily="34" charset="-120"/>
              </a:rPr>
              <a:t>悔改和警醒。</a:t>
            </a:r>
            <a:r>
              <a:rPr kumimoji="1" lang="en" altLang="zh-CN" sz="4800" dirty="0">
                <a:latin typeface="Microsoft JhengHei UI" panose="020B0604030504040204" pitchFamily="34" charset="-120"/>
                <a:ea typeface="Microsoft JhengHei UI" panose="020B0604030504040204" pitchFamily="34" charset="-120"/>
              </a:rPr>
              <a:t> Repent and Alert.</a:t>
            </a:r>
            <a:endParaRPr kumimoji="1" lang="en-US" altLang="zh-CN" sz="4800"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5099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1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883404" y="797510"/>
            <a:ext cx="10817817" cy="526297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申命记 </a:t>
            </a:r>
            <a:r>
              <a:rPr kumimoji="1" lang="en-US" altLang="zh-TW" sz="4800" b="1" dirty="0">
                <a:latin typeface="Microsoft YaHei UI Light" panose="020B0502040204020203" pitchFamily="34" charset="-122"/>
                <a:ea typeface="Microsoft YaHei UI Light" panose="020B0502040204020203" pitchFamily="34" charset="-122"/>
              </a:rPr>
              <a:t>30:15-16</a:t>
            </a:r>
          </a:p>
          <a:p>
            <a:r>
              <a:rPr kumimoji="1" lang="en-US" altLang="zh-CN" sz="4800" dirty="0">
                <a:latin typeface="Microsoft JhengHei UI" panose="020B0604030504040204" pitchFamily="34" charset="-120"/>
                <a:ea typeface="Microsoft JhengHei UI" panose="020B0604030504040204" pitchFamily="34" charset="-120"/>
              </a:rPr>
              <a:t>15 “</a:t>
            </a:r>
            <a:r>
              <a:rPr kumimoji="1" lang="zh-CN" altLang="en-US" sz="4800" dirty="0">
                <a:latin typeface="Microsoft JhengHei UI" panose="020B0604030504040204" pitchFamily="34" charset="-120"/>
                <a:ea typeface="Microsoft JhengHei UI" panose="020B0604030504040204" pitchFamily="34" charset="-120"/>
              </a:rPr>
              <a:t>看哪，我今日将生与福、死与祸，陈明在你面前。 </a:t>
            </a:r>
            <a:endParaRPr kumimoji="1" lang="en-US" altLang="zh-CN" sz="4800" dirty="0">
              <a:latin typeface="Microsoft JhengHei UI" panose="020B0604030504040204" pitchFamily="34" charset="-120"/>
              <a:ea typeface="Microsoft JhengHei UI" panose="020B0604030504040204" pitchFamily="34" charset="-120"/>
            </a:endParaRPr>
          </a:p>
          <a:p>
            <a:r>
              <a:rPr kumimoji="1" lang="en-US" altLang="zh-CN" sz="4800" dirty="0">
                <a:latin typeface="Microsoft JhengHei UI" panose="020B0604030504040204" pitchFamily="34" charset="-120"/>
                <a:ea typeface="Microsoft JhengHei UI" panose="020B0604030504040204" pitchFamily="34" charset="-120"/>
              </a:rPr>
              <a:t>16 </a:t>
            </a:r>
            <a:r>
              <a:rPr kumimoji="1" lang="zh-CN" altLang="en-US" sz="4800" dirty="0">
                <a:latin typeface="Microsoft JhengHei UI" panose="020B0604030504040204" pitchFamily="34" charset="-120"/>
                <a:ea typeface="Microsoft JhengHei UI" panose="020B0604030504040204" pitchFamily="34" charset="-120"/>
              </a:rPr>
              <a:t>吩咐你爱耶和华你的神，遵行他的道，谨守他的诫命、律例、典章，使你可以存活，人数增多，耶和华你神就必在你所要进去得为业的地上，赐福于你。</a:t>
            </a:r>
            <a:endParaRPr kumimoji="1" lang="en-US" altLang="zh-CN" sz="4800"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88347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1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883404" y="335845"/>
            <a:ext cx="10817817" cy="618630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400" b="1" dirty="0">
                <a:latin typeface="Microsoft YaHei UI Light" panose="020B0502040204020203" pitchFamily="34" charset="-122"/>
                <a:ea typeface="Microsoft YaHei UI Light" panose="020B0502040204020203" pitchFamily="34" charset="-122"/>
              </a:rPr>
              <a:t>Deuteronomy 30:15-16</a:t>
            </a:r>
          </a:p>
          <a:p>
            <a:r>
              <a:rPr kumimoji="1" lang="en-US" altLang="zh-CN" sz="4400" dirty="0">
                <a:latin typeface="Microsoft JhengHei UI" panose="020B0604030504040204" pitchFamily="34" charset="-120"/>
                <a:ea typeface="Microsoft JhengHei UI" panose="020B0604030504040204" pitchFamily="34" charset="-120"/>
              </a:rPr>
              <a:t>15 See, I set before you today life and prosperity, death and destruction. </a:t>
            </a:r>
          </a:p>
          <a:p>
            <a:r>
              <a:rPr kumimoji="1" lang="en-US" altLang="zh-CN" sz="4400" dirty="0">
                <a:latin typeface="Microsoft JhengHei UI" panose="020B0604030504040204" pitchFamily="34" charset="-120"/>
                <a:ea typeface="Microsoft JhengHei UI" panose="020B0604030504040204" pitchFamily="34" charset="-120"/>
              </a:rPr>
              <a:t>16 For I command you today to love the Lord your God, to walk in obedience to him, and to keep his commands, decrees and laws; then you will live and increase, and the Lord your God will bless you in the land you are entering to possess.</a:t>
            </a:r>
            <a:endParaRPr kumimoji="1" lang="zh-TW" altLang="en-US" sz="4400"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749054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1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883404" y="797510"/>
            <a:ext cx="10817817"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申命记 </a:t>
            </a:r>
            <a:r>
              <a:rPr kumimoji="1" lang="en-US" altLang="zh-TW" sz="4800" b="1" dirty="0">
                <a:latin typeface="Microsoft YaHei UI Light" panose="020B0502040204020203" pitchFamily="34" charset="-122"/>
                <a:ea typeface="Microsoft YaHei UI Light" panose="020B0502040204020203" pitchFamily="34" charset="-122"/>
              </a:rPr>
              <a:t>30:17-18</a:t>
            </a:r>
          </a:p>
          <a:p>
            <a:r>
              <a:rPr kumimoji="1" lang="en-US" altLang="zh-CN" sz="4800" dirty="0">
                <a:latin typeface="Microsoft JhengHei UI" panose="020B0604030504040204" pitchFamily="34" charset="-120"/>
                <a:ea typeface="Microsoft JhengHei UI" panose="020B0604030504040204" pitchFamily="34" charset="-120"/>
              </a:rPr>
              <a:t>17 </a:t>
            </a:r>
            <a:r>
              <a:rPr kumimoji="1" lang="zh-CN" altLang="en-US" sz="4800" dirty="0">
                <a:latin typeface="Microsoft JhengHei UI" panose="020B0604030504040204" pitchFamily="34" charset="-120"/>
                <a:ea typeface="Microsoft JhengHei UI" panose="020B0604030504040204" pitchFamily="34" charset="-120"/>
              </a:rPr>
              <a:t>倘若你心里偏离，不肯听从，却被勾引去敬拜侍奉别神， </a:t>
            </a:r>
            <a:endParaRPr kumimoji="1" lang="en-US" altLang="zh-CN" sz="4800" dirty="0">
              <a:latin typeface="Microsoft JhengHei UI" panose="020B0604030504040204" pitchFamily="34" charset="-120"/>
              <a:ea typeface="Microsoft JhengHei UI" panose="020B0604030504040204" pitchFamily="34" charset="-120"/>
            </a:endParaRPr>
          </a:p>
          <a:p>
            <a:r>
              <a:rPr kumimoji="1" lang="en-US" altLang="zh-CN" sz="4800" dirty="0">
                <a:latin typeface="Microsoft JhengHei UI" panose="020B0604030504040204" pitchFamily="34" charset="-120"/>
                <a:ea typeface="Microsoft JhengHei UI" panose="020B0604030504040204" pitchFamily="34" charset="-120"/>
              </a:rPr>
              <a:t>18 </a:t>
            </a:r>
            <a:r>
              <a:rPr kumimoji="1" lang="zh-CN" altLang="en-US" sz="4800" dirty="0">
                <a:latin typeface="Microsoft JhengHei UI" panose="020B0604030504040204" pitchFamily="34" charset="-120"/>
                <a:ea typeface="Microsoft JhengHei UI" panose="020B0604030504040204" pitchFamily="34" charset="-120"/>
              </a:rPr>
              <a:t>我今日明明告诉你们：你们必要灭亡！在你过约旦河进去得为业的地上，你的日子必不长久。</a:t>
            </a:r>
            <a:endParaRPr kumimoji="1" lang="en-US" altLang="zh-CN" sz="4800"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835216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1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883404" y="335845"/>
            <a:ext cx="10817817" cy="618630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400" b="1" dirty="0">
                <a:latin typeface="Microsoft YaHei UI Light" panose="020B0502040204020203" pitchFamily="34" charset="-122"/>
                <a:ea typeface="Microsoft YaHei UI Light" panose="020B0502040204020203" pitchFamily="34" charset="-122"/>
              </a:rPr>
              <a:t>Deuteronomy 30:17-18</a:t>
            </a:r>
          </a:p>
          <a:p>
            <a:r>
              <a:rPr kumimoji="1" lang="en-US" altLang="zh-CN" sz="4400" dirty="0">
                <a:latin typeface="Microsoft JhengHei UI" panose="020B0604030504040204" pitchFamily="34" charset="-120"/>
                <a:ea typeface="Microsoft JhengHei UI" panose="020B0604030504040204" pitchFamily="34" charset="-120"/>
              </a:rPr>
              <a:t>17 But if your heart turns away and you are not obedient, and if you are drawn away to bow down to other gods and worship them, </a:t>
            </a:r>
          </a:p>
          <a:p>
            <a:r>
              <a:rPr kumimoji="1" lang="en-US" altLang="zh-CN" sz="4400" dirty="0">
                <a:latin typeface="Microsoft JhengHei UI" panose="020B0604030504040204" pitchFamily="34" charset="-120"/>
                <a:ea typeface="Microsoft JhengHei UI" panose="020B0604030504040204" pitchFamily="34" charset="-120"/>
              </a:rPr>
              <a:t>18 I declare to you this day that you will certainly be destroyed. You will not live long in the land you are crossing the Jordan to enter and possess.</a:t>
            </a:r>
            <a:endParaRPr kumimoji="1" lang="zh-TW" altLang="en-US" sz="4400"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082257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1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790098" y="414955"/>
            <a:ext cx="10817817" cy="618630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400" b="1" dirty="0">
                <a:latin typeface="Microsoft YaHei UI Light" panose="020B0502040204020203" pitchFamily="34" charset="-122"/>
                <a:ea typeface="Microsoft YaHei UI Light" panose="020B0502040204020203" pitchFamily="34" charset="-122"/>
              </a:rPr>
              <a:t>申命记 </a:t>
            </a:r>
            <a:r>
              <a:rPr kumimoji="1" lang="en-US" altLang="zh-TW" sz="4400" b="1" dirty="0">
                <a:latin typeface="Microsoft YaHei UI Light" panose="020B0502040204020203" pitchFamily="34" charset="-122"/>
                <a:ea typeface="Microsoft YaHei UI Light" panose="020B0502040204020203" pitchFamily="34" charset="-122"/>
              </a:rPr>
              <a:t>30:19-20</a:t>
            </a:r>
          </a:p>
          <a:p>
            <a:r>
              <a:rPr kumimoji="1" lang="en-US" altLang="zh-CN" sz="4400" dirty="0">
                <a:latin typeface="Microsoft JhengHei UI" panose="020B0604030504040204" pitchFamily="34" charset="-120"/>
                <a:ea typeface="Microsoft JhengHei UI" panose="020B0604030504040204" pitchFamily="34" charset="-120"/>
              </a:rPr>
              <a:t>19 </a:t>
            </a:r>
            <a:r>
              <a:rPr kumimoji="1" lang="zh-CN" altLang="en-US" sz="4400" dirty="0">
                <a:latin typeface="Microsoft JhengHei UI" panose="020B0604030504040204" pitchFamily="34" charset="-120"/>
                <a:ea typeface="Microsoft JhengHei UI" panose="020B0604030504040204" pitchFamily="34" charset="-120"/>
              </a:rPr>
              <a:t>我今日呼天唤地向你作见证，我将生死祸福陈明在你面前，所以你要拣选生命，使你和你的后裔都得存活。 </a:t>
            </a:r>
            <a:endParaRPr kumimoji="1" lang="en-US" altLang="zh-CN" sz="4400" dirty="0">
              <a:latin typeface="Microsoft JhengHei UI" panose="020B0604030504040204" pitchFamily="34" charset="-120"/>
              <a:ea typeface="Microsoft JhengHei UI" panose="020B0604030504040204" pitchFamily="34" charset="-120"/>
            </a:endParaRPr>
          </a:p>
          <a:p>
            <a:r>
              <a:rPr kumimoji="1" lang="en-US" altLang="zh-CN" sz="4400" dirty="0">
                <a:latin typeface="Microsoft JhengHei UI" panose="020B0604030504040204" pitchFamily="34" charset="-120"/>
                <a:ea typeface="Microsoft JhengHei UI" panose="020B0604030504040204" pitchFamily="34" charset="-120"/>
              </a:rPr>
              <a:t>20 </a:t>
            </a:r>
            <a:r>
              <a:rPr kumimoji="1" lang="zh-CN" altLang="en-US" sz="4400" dirty="0">
                <a:latin typeface="Microsoft JhengHei UI" panose="020B0604030504040204" pitchFamily="34" charset="-120"/>
                <a:ea typeface="Microsoft JhengHei UI" panose="020B0604030504040204" pitchFamily="34" charset="-120"/>
              </a:rPr>
              <a:t>且爱耶和华你的神，听从他的话，专靠他，因为他是你的生命，你的日子长久也在乎他。这样，你就可以在耶和华向你列祖亚伯拉罕、以撒、雅各起誓应许所赐的地上居住。”</a:t>
            </a:r>
            <a:endParaRPr kumimoji="1" lang="en-US" altLang="zh-CN" sz="4400"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242067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1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883404" y="551289"/>
            <a:ext cx="10817817" cy="575542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400" b="1" dirty="0">
                <a:latin typeface="Microsoft YaHei UI Light" panose="020B0502040204020203" pitchFamily="34" charset="-122"/>
                <a:ea typeface="Microsoft YaHei UI Light" panose="020B0502040204020203" pitchFamily="34" charset="-122"/>
              </a:rPr>
              <a:t>Deuteronomy 30:19-20</a:t>
            </a:r>
          </a:p>
          <a:p>
            <a:r>
              <a:rPr kumimoji="1" lang="en-US" altLang="zh-CN" sz="3600" dirty="0">
                <a:latin typeface="Microsoft JhengHei UI" panose="020B0604030504040204" pitchFamily="34" charset="-120"/>
                <a:ea typeface="Microsoft JhengHei UI" panose="020B0604030504040204" pitchFamily="34" charset="-120"/>
              </a:rPr>
              <a:t>19 This day I call the heavens and the earth as witnesses against you that I have set before you life and death, blessings and curses. Now choose life, so that you and your children may live </a:t>
            </a:r>
          </a:p>
          <a:p>
            <a:r>
              <a:rPr kumimoji="1" lang="en-US" altLang="zh-CN" sz="3600" dirty="0">
                <a:latin typeface="Microsoft JhengHei UI" panose="020B0604030504040204" pitchFamily="34" charset="-120"/>
                <a:ea typeface="Microsoft JhengHei UI" panose="020B0604030504040204" pitchFamily="34" charset="-120"/>
              </a:rPr>
              <a:t>20 and that you may love the Lord your God, listen to his voice, and hold fast to him. For the Lord is your life, and he will give you many years in the land he swore to give to your fathers, Abraham, Isaac and Jacob.</a:t>
            </a:r>
            <a:endParaRPr kumimoji="1" lang="zh-TW" altLang="en-US" sz="3600"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995152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1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790098" y="582906"/>
            <a:ext cx="10817817" cy="4154984"/>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400" b="1" dirty="0">
                <a:latin typeface="Microsoft YaHei UI Light" panose="020B0502040204020203" pitchFamily="34" charset="-122"/>
                <a:ea typeface="Microsoft YaHei UI Light" panose="020B0502040204020203" pitchFamily="34" charset="-122"/>
              </a:rPr>
              <a:t>约翰福音 </a:t>
            </a:r>
            <a:r>
              <a:rPr kumimoji="1" lang="en-US" altLang="zh-TW" sz="4400" b="1" dirty="0">
                <a:latin typeface="Microsoft YaHei UI Light" panose="020B0502040204020203" pitchFamily="34" charset="-122"/>
                <a:ea typeface="Microsoft YaHei UI Light" panose="020B0502040204020203" pitchFamily="34" charset="-122"/>
              </a:rPr>
              <a:t>10:10</a:t>
            </a:r>
          </a:p>
          <a:p>
            <a:r>
              <a:rPr kumimoji="1" lang="zh-CN" altLang="en-US" sz="4400" dirty="0">
                <a:latin typeface="Microsoft JhengHei UI" panose="020B0604030504040204" pitchFamily="34" charset="-120"/>
                <a:ea typeface="Microsoft JhengHei UI" panose="020B0604030504040204" pitchFamily="34" charset="-120"/>
              </a:rPr>
              <a:t> </a:t>
            </a:r>
            <a:r>
              <a:rPr kumimoji="1" lang="en-US" altLang="zh-CN" sz="4400" dirty="0">
                <a:latin typeface="Microsoft JhengHei UI" panose="020B0604030504040204" pitchFamily="34" charset="-120"/>
                <a:ea typeface="Microsoft JhengHei UI" panose="020B0604030504040204" pitchFamily="34" charset="-120"/>
              </a:rPr>
              <a:t>10 </a:t>
            </a:r>
            <a:r>
              <a:rPr kumimoji="1" lang="zh-CN" altLang="en-US" sz="4400" dirty="0">
                <a:latin typeface="Microsoft JhengHei UI" panose="020B0604030504040204" pitchFamily="34" charset="-120"/>
                <a:ea typeface="Microsoft JhengHei UI" panose="020B0604030504040204" pitchFamily="34" charset="-120"/>
              </a:rPr>
              <a:t>盗贼来，无非要偷窃、杀害、毁坏；我来了，是要叫羊得生命，并且得的更丰盛。</a:t>
            </a:r>
            <a:endParaRPr kumimoji="1" lang="en-US" altLang="zh-CN" sz="4400" dirty="0">
              <a:latin typeface="Microsoft JhengHei UI" panose="020B0604030504040204" pitchFamily="34" charset="-120"/>
              <a:ea typeface="Microsoft JhengHei UI" panose="020B0604030504040204" pitchFamily="34" charset="-120"/>
            </a:endParaRPr>
          </a:p>
          <a:p>
            <a:r>
              <a:rPr kumimoji="1" lang="en-US" altLang="zh-CN" sz="4400" dirty="0">
                <a:latin typeface="Microsoft JhengHei UI" panose="020B0604030504040204" pitchFamily="34" charset="-120"/>
                <a:ea typeface="Microsoft JhengHei UI" panose="020B0604030504040204" pitchFamily="34" charset="-120"/>
              </a:rPr>
              <a:t>10 The thief comes only to steal and kill and destroy; I have come that they may have life, and have it to the full.</a:t>
            </a:r>
          </a:p>
        </p:txBody>
      </p:sp>
    </p:spTree>
    <p:extLst>
      <p:ext uri="{BB962C8B-B14F-4D97-AF65-F5344CB8AC3E}">
        <p14:creationId xmlns:p14="http://schemas.microsoft.com/office/powerpoint/2010/main" val="2059754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1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790098" y="582906"/>
            <a:ext cx="10817817" cy="4154984"/>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400" b="1" dirty="0">
                <a:latin typeface="Microsoft YaHei UI Light" panose="020B0502040204020203" pitchFamily="34" charset="-122"/>
                <a:ea typeface="Microsoft YaHei UI Light" panose="020B0502040204020203" pitchFamily="34" charset="-122"/>
              </a:rPr>
              <a:t>雅各书 </a:t>
            </a:r>
            <a:r>
              <a:rPr kumimoji="1" lang="en-US" altLang="zh-TW" sz="4400" b="1" dirty="0">
                <a:latin typeface="Microsoft YaHei UI Light" panose="020B0502040204020203" pitchFamily="34" charset="-122"/>
                <a:ea typeface="Microsoft YaHei UI Light" panose="020B0502040204020203" pitchFamily="34" charset="-122"/>
              </a:rPr>
              <a:t>4:14-15</a:t>
            </a:r>
          </a:p>
          <a:p>
            <a:r>
              <a:rPr kumimoji="1" lang="en-US" altLang="zh-CN" sz="4400" dirty="0">
                <a:latin typeface="Microsoft JhengHei UI" panose="020B0604030504040204" pitchFamily="34" charset="-120"/>
                <a:ea typeface="Microsoft JhengHei UI" panose="020B0604030504040204" pitchFamily="34" charset="-120"/>
              </a:rPr>
              <a:t>14 </a:t>
            </a:r>
            <a:r>
              <a:rPr kumimoji="1" lang="zh-CN" altLang="en-US" sz="4400" dirty="0">
                <a:latin typeface="Microsoft JhengHei UI" panose="020B0604030504040204" pitchFamily="34" charset="-120"/>
                <a:ea typeface="Microsoft JhengHei UI" panose="020B0604030504040204" pitchFamily="34" charset="-120"/>
              </a:rPr>
              <a:t>其实明天如何，你们还不知道。你们的生命是什么呢？你们原来是一片云雾，出现少时就不见了。 </a:t>
            </a:r>
            <a:endParaRPr kumimoji="1" lang="en-US" altLang="zh-CN" sz="4400" dirty="0">
              <a:latin typeface="Microsoft JhengHei UI" panose="020B0604030504040204" pitchFamily="34" charset="-120"/>
              <a:ea typeface="Microsoft JhengHei UI" panose="020B0604030504040204" pitchFamily="34" charset="-120"/>
            </a:endParaRPr>
          </a:p>
          <a:p>
            <a:r>
              <a:rPr kumimoji="1" lang="en-US" altLang="zh-CN" sz="4400" dirty="0">
                <a:latin typeface="Microsoft JhengHei UI" panose="020B0604030504040204" pitchFamily="34" charset="-120"/>
                <a:ea typeface="Microsoft JhengHei UI" panose="020B0604030504040204" pitchFamily="34" charset="-120"/>
              </a:rPr>
              <a:t>15 </a:t>
            </a:r>
            <a:r>
              <a:rPr kumimoji="1" lang="zh-CN" altLang="en-US" sz="4400" dirty="0">
                <a:latin typeface="Microsoft JhengHei UI" panose="020B0604030504040204" pitchFamily="34" charset="-120"/>
                <a:ea typeface="Microsoft JhengHei UI" panose="020B0604030504040204" pitchFamily="34" charset="-120"/>
              </a:rPr>
              <a:t>你们只当说：“主若愿意，我们就可以活着，也可以做这事或做那事。” </a:t>
            </a:r>
            <a:endParaRPr kumimoji="1" lang="en-US" altLang="zh-CN" sz="4400"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1263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一張含有 文字 的圖片&#10;&#10;自動產生的描述">
            <a:extLst>
              <a:ext uri="{FF2B5EF4-FFF2-40B4-BE49-F238E27FC236}">
                <a16:creationId xmlns:a16="http://schemas.microsoft.com/office/drawing/2014/main" id="{20F435EC-E009-F541-A0D3-B78A9A3B46F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9000"/>
                    </a14:imgEffect>
                    <a14:imgEffect>
                      <a14:brightnessContrast bright="-5000"/>
                    </a14:imgEffect>
                  </a14:imgLayer>
                </a14:imgProps>
              </a:ext>
            </a:extLst>
          </a:blip>
          <a:stretch>
            <a:fillRect/>
          </a:stretch>
        </p:blipFill>
        <p:spPr>
          <a:xfrm>
            <a:off x="0" y="30480"/>
            <a:ext cx="12192000" cy="6827520"/>
          </a:xfrm>
          <a:prstGeom prst="rect">
            <a:avLst/>
          </a:prstGeom>
        </p:spPr>
      </p:pic>
      <p:sp>
        <p:nvSpPr>
          <p:cNvPr id="8" name="文字方塊 7">
            <a:extLst>
              <a:ext uri="{FF2B5EF4-FFF2-40B4-BE49-F238E27FC236}">
                <a16:creationId xmlns:a16="http://schemas.microsoft.com/office/drawing/2014/main" id="{9B64CB9A-76BA-C146-AD37-DB1DAD998AB6}"/>
              </a:ext>
            </a:extLst>
          </p:cNvPr>
          <p:cNvSpPr txBox="1"/>
          <p:nvPr/>
        </p:nvSpPr>
        <p:spPr>
          <a:xfrm>
            <a:off x="4902892" y="3198167"/>
            <a:ext cx="1107996" cy="461665"/>
          </a:xfrm>
          <a:prstGeom prst="rect">
            <a:avLst/>
          </a:prstGeom>
          <a:noFill/>
        </p:spPr>
        <p:txBody>
          <a:bodyPr wrap="none" rtlCol="0">
            <a:spAutoFit/>
          </a:bodyPr>
          <a:lstStyle/>
          <a:p>
            <a:r>
              <a:rPr kumimoji="1" lang="zh-TW" altLang="en-US" sz="2400" dirty="0">
                <a:solidFill>
                  <a:srgbClr val="3A1B15"/>
                </a:solidFill>
                <a:latin typeface="Microsoft JhengHei UI" panose="020B0604030504040204" pitchFamily="34" charset="-120"/>
                <a:ea typeface="Microsoft JhengHei UI" panose="020B0604030504040204" pitchFamily="34" charset="-120"/>
              </a:rPr>
              <a:t>士每拿</a:t>
            </a:r>
          </a:p>
        </p:txBody>
      </p:sp>
      <p:sp>
        <p:nvSpPr>
          <p:cNvPr id="9" name="文字方塊 8">
            <a:extLst>
              <a:ext uri="{FF2B5EF4-FFF2-40B4-BE49-F238E27FC236}">
                <a16:creationId xmlns:a16="http://schemas.microsoft.com/office/drawing/2014/main" id="{27BC870D-A40B-F649-94D3-26D64205A351}"/>
              </a:ext>
            </a:extLst>
          </p:cNvPr>
          <p:cNvSpPr txBox="1"/>
          <p:nvPr/>
        </p:nvSpPr>
        <p:spPr>
          <a:xfrm>
            <a:off x="2355742" y="743917"/>
            <a:ext cx="2547150" cy="523220"/>
          </a:xfrm>
          <a:prstGeom prst="rect">
            <a:avLst/>
          </a:prstGeom>
          <a:solidFill>
            <a:srgbClr val="3C1D16"/>
          </a:solidFill>
        </p:spPr>
        <p:txBody>
          <a:bodyPr wrap="square" rtlCol="0">
            <a:spAutoFit/>
          </a:bodyPr>
          <a:lstStyle/>
          <a:p>
            <a:pPr algn="ctr"/>
            <a:r>
              <a:rPr kumimoji="1" lang="zh-TW" altLang="en-US" sz="2800" dirty="0">
                <a:latin typeface="Microsoft YaHei UI Light" panose="020B0502040204020203" pitchFamily="34" charset="-122"/>
                <a:ea typeface="Microsoft YaHei UI Light" panose="020B0502040204020203" pitchFamily="34" charset="-122"/>
              </a:rPr>
              <a:t>土  耳  其</a:t>
            </a:r>
          </a:p>
        </p:txBody>
      </p:sp>
      <p:sp>
        <p:nvSpPr>
          <p:cNvPr id="2" name="文字方塊 1">
            <a:extLst>
              <a:ext uri="{FF2B5EF4-FFF2-40B4-BE49-F238E27FC236}">
                <a16:creationId xmlns:a16="http://schemas.microsoft.com/office/drawing/2014/main" id="{B6002E53-02EB-1A43-BEC8-CE36AE0AF9C7}"/>
              </a:ext>
            </a:extLst>
          </p:cNvPr>
          <p:cNvSpPr txBox="1"/>
          <p:nvPr/>
        </p:nvSpPr>
        <p:spPr>
          <a:xfrm>
            <a:off x="5373384" y="4226702"/>
            <a:ext cx="1107996" cy="461665"/>
          </a:xfrm>
          <a:prstGeom prst="rect">
            <a:avLst/>
          </a:prstGeom>
          <a:noFill/>
        </p:spPr>
        <p:txBody>
          <a:bodyPr wrap="none" rtlCol="0">
            <a:spAutoFit/>
          </a:bodyPr>
          <a:lstStyle/>
          <a:p>
            <a:r>
              <a:rPr kumimoji="1" lang="zh-TW" altLang="en-US" sz="2400" dirty="0">
                <a:solidFill>
                  <a:srgbClr val="3C1D16"/>
                </a:solidFill>
                <a:latin typeface="Microsoft JhengHei UI" panose="020B0604030504040204" pitchFamily="34" charset="-120"/>
                <a:ea typeface="Microsoft JhengHei UI" panose="020B0604030504040204" pitchFamily="34" charset="-120"/>
              </a:rPr>
              <a:t>以弗所</a:t>
            </a:r>
          </a:p>
        </p:txBody>
      </p:sp>
      <p:sp>
        <p:nvSpPr>
          <p:cNvPr id="11" name="文字方塊 10">
            <a:extLst>
              <a:ext uri="{FF2B5EF4-FFF2-40B4-BE49-F238E27FC236}">
                <a16:creationId xmlns:a16="http://schemas.microsoft.com/office/drawing/2014/main" id="{B10134DD-459A-0E4D-94A2-B41CE85CE7EF}"/>
              </a:ext>
            </a:extLst>
          </p:cNvPr>
          <p:cNvSpPr txBox="1"/>
          <p:nvPr/>
        </p:nvSpPr>
        <p:spPr>
          <a:xfrm>
            <a:off x="5373384" y="2453067"/>
            <a:ext cx="1107996" cy="461665"/>
          </a:xfrm>
          <a:prstGeom prst="rect">
            <a:avLst/>
          </a:prstGeom>
          <a:noFill/>
        </p:spPr>
        <p:txBody>
          <a:bodyPr wrap="none" rtlCol="0">
            <a:spAutoFit/>
          </a:bodyPr>
          <a:lstStyle/>
          <a:p>
            <a:r>
              <a:rPr kumimoji="1" lang="zh-TW" altLang="en-US" sz="2400" dirty="0">
                <a:solidFill>
                  <a:schemeClr val="bg1"/>
                </a:solidFill>
                <a:latin typeface="Microsoft YaHei UI Light" panose="020B0502040204020203" pitchFamily="34" charset="-122"/>
                <a:ea typeface="Microsoft YaHei UI Light" panose="020B0502040204020203" pitchFamily="34" charset="-122"/>
              </a:rPr>
              <a:t>別迦摩</a:t>
            </a:r>
          </a:p>
        </p:txBody>
      </p:sp>
      <p:sp>
        <p:nvSpPr>
          <p:cNvPr id="12" name="文字方塊 11">
            <a:extLst>
              <a:ext uri="{FF2B5EF4-FFF2-40B4-BE49-F238E27FC236}">
                <a16:creationId xmlns:a16="http://schemas.microsoft.com/office/drawing/2014/main" id="{645C31C8-CC75-FC44-AF27-90A1DA89D4FD}"/>
              </a:ext>
            </a:extLst>
          </p:cNvPr>
          <p:cNvSpPr txBox="1"/>
          <p:nvPr/>
        </p:nvSpPr>
        <p:spPr>
          <a:xfrm>
            <a:off x="8365965" y="2148521"/>
            <a:ext cx="1492716" cy="461665"/>
          </a:xfrm>
          <a:prstGeom prst="rect">
            <a:avLst/>
          </a:prstGeom>
          <a:noFill/>
        </p:spPr>
        <p:txBody>
          <a:bodyPr wrap="none" rtlCol="0">
            <a:spAutoFit/>
          </a:bodyPr>
          <a:lstStyle/>
          <a:p>
            <a:r>
              <a:rPr kumimoji="1" lang="zh-TW" altLang="en-US" sz="2400" dirty="0">
                <a:solidFill>
                  <a:srgbClr val="3C1D16"/>
                </a:solidFill>
                <a:latin typeface="Microsoft YaHei UI Light" panose="020B0502040204020203" pitchFamily="34" charset="-122"/>
                <a:ea typeface="Microsoft YaHei UI Light" panose="020B0502040204020203" pitchFamily="34" charset="-122"/>
              </a:rPr>
              <a:t>推雅推喇</a:t>
            </a:r>
            <a:r>
              <a:rPr kumimoji="1" lang="zh-TW" altLang="en-US" sz="2400" dirty="0">
                <a:solidFill>
                  <a:srgbClr val="3C1D16"/>
                </a:solidFill>
                <a:latin typeface="Heiti SC Medium" pitchFamily="2" charset="-128"/>
                <a:ea typeface="Heiti SC Medium" pitchFamily="2" charset="-128"/>
              </a:rPr>
              <a:t> </a:t>
            </a:r>
          </a:p>
        </p:txBody>
      </p:sp>
      <p:sp>
        <p:nvSpPr>
          <p:cNvPr id="13" name="文字方塊 12">
            <a:extLst>
              <a:ext uri="{FF2B5EF4-FFF2-40B4-BE49-F238E27FC236}">
                <a16:creationId xmlns:a16="http://schemas.microsoft.com/office/drawing/2014/main" id="{3F6F5E37-01D6-964A-9453-05477E9C7089}"/>
              </a:ext>
            </a:extLst>
          </p:cNvPr>
          <p:cNvSpPr txBox="1"/>
          <p:nvPr/>
        </p:nvSpPr>
        <p:spPr>
          <a:xfrm>
            <a:off x="7993448" y="3080165"/>
            <a:ext cx="1107996" cy="584775"/>
          </a:xfrm>
          <a:prstGeom prst="rect">
            <a:avLst/>
          </a:prstGeom>
          <a:noFill/>
        </p:spPr>
        <p:txBody>
          <a:bodyPr wrap="square" rtlCol="0">
            <a:spAutoFit/>
          </a:bodyPr>
          <a:lstStyle/>
          <a:p>
            <a:r>
              <a:rPr kumimoji="1" lang="zh-TW" altLang="en-US" sz="3200" b="1" dirty="0">
                <a:solidFill>
                  <a:srgbClr val="3C1D16"/>
                </a:solidFill>
                <a:highlight>
                  <a:srgbClr val="FF0000"/>
                </a:highlight>
                <a:latin typeface="Microsoft YaHei UI Light" panose="020B0502040204020203" pitchFamily="34" charset="-122"/>
                <a:ea typeface="Microsoft YaHei UI Light" panose="020B0502040204020203" pitchFamily="34" charset="-122"/>
              </a:rPr>
              <a:t>撒狄</a:t>
            </a:r>
          </a:p>
        </p:txBody>
      </p:sp>
      <p:sp>
        <p:nvSpPr>
          <p:cNvPr id="14" name="文字方塊 13">
            <a:extLst>
              <a:ext uri="{FF2B5EF4-FFF2-40B4-BE49-F238E27FC236}">
                <a16:creationId xmlns:a16="http://schemas.microsoft.com/office/drawing/2014/main" id="{90586DEC-C66C-BA44-832C-B6C46B8E4081}"/>
              </a:ext>
            </a:extLst>
          </p:cNvPr>
          <p:cNvSpPr txBox="1"/>
          <p:nvPr/>
        </p:nvSpPr>
        <p:spPr>
          <a:xfrm>
            <a:off x="9571311" y="3861313"/>
            <a:ext cx="1415772" cy="461665"/>
          </a:xfrm>
          <a:prstGeom prst="rect">
            <a:avLst/>
          </a:prstGeom>
          <a:noFill/>
        </p:spPr>
        <p:txBody>
          <a:bodyPr wrap="none" rtlCol="0">
            <a:spAutoFit/>
          </a:bodyPr>
          <a:lstStyle/>
          <a:p>
            <a:r>
              <a:rPr kumimoji="1" lang="zh-TW" altLang="en-US" sz="2400" dirty="0">
                <a:solidFill>
                  <a:srgbClr val="3C1D16"/>
                </a:solidFill>
                <a:latin typeface="Microsoft YaHei UI Light" panose="020B0502040204020203" pitchFamily="34" charset="-122"/>
                <a:ea typeface="Microsoft YaHei UI Light" panose="020B0502040204020203" pitchFamily="34" charset="-122"/>
              </a:rPr>
              <a:t>拉菲鐵非</a:t>
            </a:r>
          </a:p>
        </p:txBody>
      </p:sp>
      <p:sp>
        <p:nvSpPr>
          <p:cNvPr id="15" name="文字方塊 14">
            <a:extLst>
              <a:ext uri="{FF2B5EF4-FFF2-40B4-BE49-F238E27FC236}">
                <a16:creationId xmlns:a16="http://schemas.microsoft.com/office/drawing/2014/main" id="{DB2C88FA-175E-F140-A44A-A6753ABF930A}"/>
              </a:ext>
            </a:extLst>
          </p:cNvPr>
          <p:cNvSpPr txBox="1"/>
          <p:nvPr/>
        </p:nvSpPr>
        <p:spPr>
          <a:xfrm>
            <a:off x="7673239" y="4743467"/>
            <a:ext cx="1107996" cy="461665"/>
          </a:xfrm>
          <a:prstGeom prst="rect">
            <a:avLst/>
          </a:prstGeom>
          <a:noFill/>
        </p:spPr>
        <p:txBody>
          <a:bodyPr wrap="none" rtlCol="0">
            <a:spAutoFit/>
          </a:bodyPr>
          <a:lstStyle/>
          <a:p>
            <a:r>
              <a:rPr kumimoji="1" lang="zh-TW" altLang="en-US" sz="2400" dirty="0">
                <a:solidFill>
                  <a:srgbClr val="3C1D16"/>
                </a:solidFill>
                <a:latin typeface="Microsoft YaHei UI Light" panose="020B0502040204020203" pitchFamily="34" charset="-122"/>
                <a:ea typeface="Microsoft YaHei UI Light" panose="020B0502040204020203" pitchFamily="34" charset="-122"/>
                <a:cs typeface="Microsoft GothicNeo Light" panose="020B0503020000020004" pitchFamily="34" charset="-127"/>
              </a:rPr>
              <a:t>老底嘉</a:t>
            </a:r>
          </a:p>
        </p:txBody>
      </p:sp>
    </p:spTree>
    <p:extLst>
      <p:ext uri="{BB962C8B-B14F-4D97-AF65-F5344CB8AC3E}">
        <p14:creationId xmlns:p14="http://schemas.microsoft.com/office/powerpoint/2010/main" val="584782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1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790098" y="582906"/>
            <a:ext cx="10817817" cy="483209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400" b="1" dirty="0">
                <a:latin typeface="Microsoft YaHei UI Light" panose="020B0502040204020203" pitchFamily="34" charset="-122"/>
                <a:ea typeface="Microsoft YaHei UI Light" panose="020B0502040204020203" pitchFamily="34" charset="-122"/>
              </a:rPr>
              <a:t>James</a:t>
            </a:r>
            <a:r>
              <a:rPr kumimoji="1" lang="zh-TW" altLang="en-US" sz="4400" b="1" dirty="0">
                <a:latin typeface="Microsoft YaHei UI Light" panose="020B0502040204020203" pitchFamily="34" charset="-122"/>
                <a:ea typeface="Microsoft YaHei UI Light" panose="020B0502040204020203" pitchFamily="34" charset="-122"/>
              </a:rPr>
              <a:t> </a:t>
            </a:r>
            <a:r>
              <a:rPr kumimoji="1" lang="en-US" altLang="zh-TW" sz="4400" b="1" dirty="0">
                <a:latin typeface="Microsoft YaHei UI Light" panose="020B0502040204020203" pitchFamily="34" charset="-122"/>
                <a:ea typeface="Microsoft YaHei UI Light" panose="020B0502040204020203" pitchFamily="34" charset="-122"/>
              </a:rPr>
              <a:t>4:14-15</a:t>
            </a:r>
          </a:p>
          <a:p>
            <a:r>
              <a:rPr kumimoji="1" lang="en-US" altLang="zh-CN" sz="4400" dirty="0">
                <a:latin typeface="Microsoft JhengHei UI" panose="020B0604030504040204" pitchFamily="34" charset="-120"/>
                <a:ea typeface="Microsoft JhengHei UI" panose="020B0604030504040204" pitchFamily="34" charset="-120"/>
              </a:rPr>
              <a:t> 14 Why, you do not even know what will happen tomorrow. What is your life? You are a mist that appears for a little while and then vanishes. </a:t>
            </a:r>
          </a:p>
          <a:p>
            <a:r>
              <a:rPr kumimoji="1" lang="en-US" altLang="zh-CN" sz="4400" dirty="0">
                <a:latin typeface="Microsoft JhengHei UI" panose="020B0604030504040204" pitchFamily="34" charset="-120"/>
                <a:ea typeface="Microsoft JhengHei UI" panose="020B0604030504040204" pitchFamily="34" charset="-120"/>
              </a:rPr>
              <a:t>15 Instead, you ought to say, “If it is the Lord’s will, we will live and do this or that.”</a:t>
            </a:r>
          </a:p>
        </p:txBody>
      </p:sp>
    </p:spTree>
    <p:extLst>
      <p:ext uri="{BB962C8B-B14F-4D97-AF65-F5344CB8AC3E}">
        <p14:creationId xmlns:p14="http://schemas.microsoft.com/office/powerpoint/2010/main" val="3259997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1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1045028" y="2002595"/>
            <a:ext cx="10806545" cy="2308324"/>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CN" sz="4800" dirty="0">
                <a:latin typeface="Microsoft JhengHei UI" panose="020B0604030504040204" pitchFamily="34" charset="-120"/>
                <a:ea typeface="Microsoft JhengHei UI" panose="020B0604030504040204" pitchFamily="34" charset="-120"/>
              </a:rPr>
              <a:t>1.</a:t>
            </a:r>
            <a:r>
              <a:rPr kumimoji="1" lang="zh-CN" altLang="en-US" sz="4800" dirty="0">
                <a:latin typeface="Microsoft JhengHei UI" panose="020B0604030504040204" pitchFamily="34" charset="-120"/>
                <a:ea typeface="Microsoft JhengHei UI" panose="020B0604030504040204" pitchFamily="34" charset="-120"/>
              </a:rPr>
              <a:t>心理上的准备</a:t>
            </a:r>
            <a:r>
              <a:rPr kumimoji="1" lang="en" altLang="zh-CN" sz="4000" dirty="0">
                <a:latin typeface="Microsoft JhengHei UI" panose="020B0604030504040204" pitchFamily="34" charset="-120"/>
                <a:ea typeface="Microsoft JhengHei UI" panose="020B0604030504040204" pitchFamily="34" charset="-120"/>
              </a:rPr>
              <a:t>Psychological preparation</a:t>
            </a:r>
            <a:r>
              <a:rPr kumimoji="1" lang="zh-CN" altLang="en-US" sz="4000" dirty="0">
                <a:latin typeface="Microsoft JhengHei UI" panose="020B0604030504040204" pitchFamily="34" charset="-120"/>
                <a:ea typeface="Microsoft JhengHei UI" panose="020B0604030504040204" pitchFamily="34" charset="-120"/>
              </a:rPr>
              <a:t> </a:t>
            </a:r>
            <a:endParaRPr kumimoji="1" lang="en-US" altLang="zh-CN" sz="4000" dirty="0">
              <a:latin typeface="Microsoft JhengHei UI" panose="020B0604030504040204" pitchFamily="34" charset="-120"/>
              <a:ea typeface="Microsoft JhengHei UI" panose="020B0604030504040204" pitchFamily="34" charset="-120"/>
            </a:endParaRPr>
          </a:p>
          <a:p>
            <a:r>
              <a:rPr kumimoji="1" lang="en-US" altLang="zh-CN" sz="4800" dirty="0">
                <a:latin typeface="Microsoft JhengHei UI" panose="020B0604030504040204" pitchFamily="34" charset="-120"/>
                <a:ea typeface="Microsoft JhengHei UI" panose="020B0604030504040204" pitchFamily="34" charset="-120"/>
              </a:rPr>
              <a:t>2.</a:t>
            </a:r>
            <a:r>
              <a:rPr kumimoji="1" lang="zh-CN" altLang="en-US" sz="4800" dirty="0">
                <a:latin typeface="Microsoft JhengHei UI" panose="020B0604030504040204" pitchFamily="34" charset="-120"/>
                <a:ea typeface="Microsoft JhengHei UI" panose="020B0604030504040204" pitchFamily="34" charset="-120"/>
              </a:rPr>
              <a:t>思想上的准备 </a:t>
            </a:r>
            <a:r>
              <a:rPr lang="en" altLang="zh-TW" sz="4000" dirty="0">
                <a:latin typeface="Microsoft JhengHei UI" panose="020B0604030504040204" pitchFamily="34" charset="-120"/>
                <a:ea typeface="Microsoft JhengHei UI" panose="020B0604030504040204" pitchFamily="34" charset="-120"/>
              </a:rPr>
              <a:t>Cognitive preparation</a:t>
            </a:r>
            <a:endParaRPr kumimoji="1" lang="en-US" altLang="zh-CN" sz="4000" dirty="0">
              <a:latin typeface="Microsoft JhengHei UI" panose="020B0604030504040204" pitchFamily="34" charset="-120"/>
              <a:ea typeface="Microsoft JhengHei UI" panose="020B0604030504040204" pitchFamily="34" charset="-120"/>
            </a:endParaRPr>
          </a:p>
          <a:p>
            <a:r>
              <a:rPr kumimoji="1" lang="en-US" altLang="zh-CN" sz="4800" dirty="0">
                <a:latin typeface="Microsoft JhengHei UI" panose="020B0604030504040204" pitchFamily="34" charset="-120"/>
                <a:ea typeface="Microsoft JhengHei UI" panose="020B0604030504040204" pitchFamily="34" charset="-120"/>
              </a:rPr>
              <a:t>3.</a:t>
            </a:r>
            <a:r>
              <a:rPr kumimoji="1" lang="zh-CN" altLang="en-US" sz="4800" dirty="0">
                <a:latin typeface="Microsoft JhengHei UI" panose="020B0604030504040204" pitchFamily="34" charset="-120"/>
                <a:ea typeface="Microsoft JhengHei UI" panose="020B0604030504040204" pitchFamily="34" charset="-120"/>
              </a:rPr>
              <a:t>实际上的准备</a:t>
            </a:r>
            <a:r>
              <a:rPr kumimoji="1" lang="en" altLang="zh-CN" sz="4000" dirty="0">
                <a:latin typeface="Microsoft JhengHei UI" panose="020B0604030504040204" pitchFamily="34" charset="-120"/>
                <a:ea typeface="Microsoft JhengHei UI" panose="020B0604030504040204" pitchFamily="34" charset="-120"/>
              </a:rPr>
              <a:t>Actual preparation</a:t>
            </a:r>
            <a:endParaRPr kumimoji="1" lang="zh-TW" altLang="en-US" sz="4000"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278960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1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790098" y="582906"/>
            <a:ext cx="10817817" cy="4154984"/>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400" b="1" dirty="0">
                <a:latin typeface="Microsoft YaHei UI Light" panose="020B0502040204020203" pitchFamily="34" charset="-122"/>
                <a:ea typeface="Microsoft YaHei UI Light" panose="020B0502040204020203" pitchFamily="34" charset="-122"/>
              </a:rPr>
              <a:t>约翰福音 </a:t>
            </a:r>
            <a:r>
              <a:rPr kumimoji="1" lang="en-US" altLang="zh-TW" sz="4400" b="1" dirty="0">
                <a:latin typeface="Microsoft YaHei UI Light" panose="020B0502040204020203" pitchFamily="34" charset="-122"/>
                <a:ea typeface="Microsoft YaHei UI Light" panose="020B0502040204020203" pitchFamily="34" charset="-122"/>
              </a:rPr>
              <a:t>9:4</a:t>
            </a:r>
          </a:p>
          <a:p>
            <a:r>
              <a:rPr kumimoji="1" lang="zh-CN" altLang="en-US" sz="4400" dirty="0">
                <a:latin typeface="Microsoft JhengHei UI" panose="020B0604030504040204" pitchFamily="34" charset="-120"/>
                <a:ea typeface="Microsoft JhengHei UI" panose="020B0604030504040204" pitchFamily="34" charset="-120"/>
              </a:rPr>
              <a:t> </a:t>
            </a:r>
            <a:r>
              <a:rPr kumimoji="1" lang="en-US" altLang="zh-CN" sz="4400" dirty="0">
                <a:latin typeface="Microsoft JhengHei UI" panose="020B0604030504040204" pitchFamily="34" charset="-120"/>
                <a:ea typeface="Microsoft JhengHei UI" panose="020B0604030504040204" pitchFamily="34" charset="-120"/>
              </a:rPr>
              <a:t>4 </a:t>
            </a:r>
            <a:r>
              <a:rPr kumimoji="1" lang="zh-CN" altLang="en-US" sz="4400" dirty="0">
                <a:latin typeface="Microsoft JhengHei UI" panose="020B0604030504040204" pitchFamily="34" charset="-120"/>
                <a:ea typeface="Microsoft JhengHei UI" panose="020B0604030504040204" pitchFamily="34" charset="-120"/>
              </a:rPr>
              <a:t>趁着白日，我们必须做那差我来者的工；黑夜将到，就没有人能做工了。</a:t>
            </a:r>
            <a:endParaRPr kumimoji="1" lang="en-US" altLang="zh-CN" sz="4400" dirty="0">
              <a:latin typeface="Microsoft JhengHei UI" panose="020B0604030504040204" pitchFamily="34" charset="-120"/>
              <a:ea typeface="Microsoft JhengHei UI" panose="020B0604030504040204" pitchFamily="34" charset="-120"/>
            </a:endParaRPr>
          </a:p>
          <a:p>
            <a:r>
              <a:rPr kumimoji="1" lang="en-US" altLang="zh-CN" sz="4400" dirty="0">
                <a:latin typeface="Microsoft JhengHei UI" panose="020B0604030504040204" pitchFamily="34" charset="-120"/>
                <a:ea typeface="Microsoft JhengHei UI" panose="020B0604030504040204" pitchFamily="34" charset="-120"/>
              </a:rPr>
              <a:t>4 As long as it is day, we must do the works of him who sent me. Night is coming, when no one can work.</a:t>
            </a:r>
          </a:p>
        </p:txBody>
      </p:sp>
    </p:spTree>
    <p:extLst>
      <p:ext uri="{BB962C8B-B14F-4D97-AF65-F5344CB8AC3E}">
        <p14:creationId xmlns:p14="http://schemas.microsoft.com/office/powerpoint/2010/main" val="3299606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1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983973" y="1974692"/>
            <a:ext cx="10817817" cy="29238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dirty="0">
                <a:latin typeface="Microsoft JhengHei UI" panose="020B0604030504040204" pitchFamily="34" charset="-120"/>
                <a:ea typeface="Microsoft JhengHei UI" panose="020B0604030504040204" pitchFamily="34" charset="-120"/>
              </a:rPr>
              <a:t>振作從哪開始？</a:t>
            </a:r>
            <a:endParaRPr kumimoji="1" lang="en-US" altLang="zh-TW" sz="4800" dirty="0">
              <a:latin typeface="Microsoft JhengHei UI" panose="020B0604030504040204" pitchFamily="34" charset="-120"/>
              <a:ea typeface="Microsoft JhengHei UI" panose="020B0604030504040204" pitchFamily="34" charset="-120"/>
            </a:endParaRPr>
          </a:p>
          <a:p>
            <a:pPr algn="ctr"/>
            <a:r>
              <a:rPr kumimoji="1" lang="en" altLang="zh-TW" sz="4000" dirty="0">
                <a:latin typeface="Microsoft JhengHei UI" panose="020B0604030504040204" pitchFamily="34" charset="-120"/>
                <a:ea typeface="Microsoft JhengHei UI" panose="020B0604030504040204" pitchFamily="34" charset="-120"/>
              </a:rPr>
              <a:t>Where does revitalization begin?</a:t>
            </a:r>
            <a:endParaRPr kumimoji="1" lang="en-US" altLang="zh-TW" sz="4800" dirty="0">
              <a:latin typeface="Microsoft JhengHei UI" panose="020B0604030504040204" pitchFamily="34" charset="-120"/>
              <a:ea typeface="Microsoft JhengHei UI" panose="020B0604030504040204" pitchFamily="34" charset="-120"/>
            </a:endParaRPr>
          </a:p>
          <a:p>
            <a:pPr algn="ctr"/>
            <a:r>
              <a:rPr kumimoji="1" lang="en-US" altLang="zh-TW" sz="4800" dirty="0">
                <a:latin typeface="Microsoft JhengHei UI" panose="020B0604030504040204" pitchFamily="34" charset="-120"/>
                <a:ea typeface="Microsoft JhengHei UI" panose="020B0604030504040204" pitchFamily="34" charset="-120"/>
              </a:rPr>
              <a:t>1.</a:t>
            </a:r>
            <a:r>
              <a:rPr kumimoji="1" lang="zh-TW" altLang="en-US" sz="4800" dirty="0">
                <a:latin typeface="Microsoft JhengHei UI" panose="020B0604030504040204" pitchFamily="34" charset="-120"/>
                <a:ea typeface="Microsoft JhengHei UI" panose="020B0604030504040204" pitchFamily="34" charset="-120"/>
              </a:rPr>
              <a:t>回想与遵守。 </a:t>
            </a:r>
            <a:r>
              <a:rPr kumimoji="1" lang="en-US" altLang="zh-CN" sz="4800" dirty="0">
                <a:latin typeface="Microsoft JhengHei UI" panose="020B0604030504040204" pitchFamily="34" charset="-120"/>
                <a:ea typeface="Microsoft JhengHei UI" panose="020B0604030504040204" pitchFamily="34" charset="-120"/>
              </a:rPr>
              <a:t>Reflect and Obey. </a:t>
            </a:r>
          </a:p>
          <a:p>
            <a:pPr algn="ctr"/>
            <a:r>
              <a:rPr kumimoji="1" lang="en-US" altLang="zh-CN" sz="4800" dirty="0">
                <a:latin typeface="Microsoft JhengHei UI" panose="020B0604030504040204" pitchFamily="34" charset="-120"/>
                <a:ea typeface="Microsoft JhengHei UI" panose="020B0604030504040204" pitchFamily="34" charset="-120"/>
              </a:rPr>
              <a:t>2.</a:t>
            </a:r>
            <a:r>
              <a:rPr kumimoji="1" lang="zh-TW" altLang="en-US" sz="4800" dirty="0">
                <a:latin typeface="Microsoft JhengHei UI" panose="020B0604030504040204" pitchFamily="34" charset="-120"/>
                <a:ea typeface="Microsoft JhengHei UI" panose="020B0604030504040204" pitchFamily="34" charset="-120"/>
              </a:rPr>
              <a:t>悔改和警醒。 </a:t>
            </a:r>
            <a:r>
              <a:rPr kumimoji="1" lang="en-US" altLang="zh-CN" sz="4800" dirty="0">
                <a:latin typeface="Microsoft JhengHei UI" panose="020B0604030504040204" pitchFamily="34" charset="-120"/>
                <a:ea typeface="Microsoft JhengHei UI" panose="020B0604030504040204" pitchFamily="34" charset="-120"/>
              </a:rPr>
              <a:t>Repent and Alert.</a:t>
            </a:r>
          </a:p>
        </p:txBody>
      </p:sp>
    </p:spTree>
    <p:extLst>
      <p:ext uri="{BB962C8B-B14F-4D97-AF65-F5344CB8AC3E}">
        <p14:creationId xmlns:p14="http://schemas.microsoft.com/office/powerpoint/2010/main" val="164352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草, 室外, 岩石, 建築物 的圖片&#10;&#10;自動產生的描述">
            <a:extLst>
              <a:ext uri="{FF2B5EF4-FFF2-40B4-BE49-F238E27FC236}">
                <a16:creationId xmlns:a16="http://schemas.microsoft.com/office/drawing/2014/main" id="{2892C448-F5D0-6E40-8EF5-FEE69EC1AFB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10000"/>
                    </a14:imgEffect>
                  </a14:imgLayer>
                </a14:imgProps>
              </a:ext>
            </a:extLst>
          </a:blip>
          <a:stretch>
            <a:fillRect/>
          </a:stretch>
        </p:blipFill>
        <p:spPr>
          <a:xfrm>
            <a:off x="0" y="0"/>
            <a:ext cx="12192000" cy="6858000"/>
          </a:xfrm>
          <a:prstGeom prst="rect">
            <a:avLst/>
          </a:prstGeom>
        </p:spPr>
      </p:pic>
      <p:sp>
        <p:nvSpPr>
          <p:cNvPr id="2" name="文字方塊 1">
            <a:extLst>
              <a:ext uri="{FF2B5EF4-FFF2-40B4-BE49-F238E27FC236}">
                <a16:creationId xmlns:a16="http://schemas.microsoft.com/office/drawing/2014/main" id="{9263621D-5666-3F41-A9B7-95E6DB9C8830}"/>
              </a:ext>
            </a:extLst>
          </p:cNvPr>
          <p:cNvSpPr txBox="1"/>
          <p:nvPr/>
        </p:nvSpPr>
        <p:spPr>
          <a:xfrm>
            <a:off x="3681350" y="1056905"/>
            <a:ext cx="2031325" cy="1200329"/>
          </a:xfrm>
          <a:prstGeom prst="rect">
            <a:avLst/>
          </a:prstGeom>
          <a:noFill/>
          <a:ln w="76200">
            <a:solidFill>
              <a:schemeClr val="tx1"/>
            </a:solidFill>
          </a:ln>
        </p:spPr>
        <p:txBody>
          <a:bodyPr wrap="none" rtlCol="0">
            <a:spAutoFit/>
          </a:bodyPr>
          <a:lstStyle/>
          <a:p>
            <a:r>
              <a:rPr kumimoji="1" lang="zh-CN" altLang="en-US" sz="7200" b="1" dirty="0">
                <a:latin typeface="Microsoft JhengHei UI" panose="020B0604030504040204" pitchFamily="34" charset="-120"/>
                <a:ea typeface="Microsoft JhengHei UI" panose="020B0604030504040204" pitchFamily="34" charset="-120"/>
              </a:rPr>
              <a:t>撒狄</a:t>
            </a:r>
            <a:endParaRPr kumimoji="1" lang="zh-TW" altLang="en-US" sz="7200" b="1" dirty="0"/>
          </a:p>
        </p:txBody>
      </p:sp>
    </p:spTree>
    <p:extLst>
      <p:ext uri="{BB962C8B-B14F-4D97-AF65-F5344CB8AC3E}">
        <p14:creationId xmlns:p14="http://schemas.microsoft.com/office/powerpoint/2010/main" val="3521240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1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883404" y="797510"/>
            <a:ext cx="10817817" cy="526297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dirty="0">
                <a:latin typeface="Microsoft YaHei UI Light" panose="020B0502040204020203" pitchFamily="34" charset="-122"/>
                <a:ea typeface="Microsoft YaHei UI Light" panose="020B0502040204020203" pitchFamily="34" charset="-122"/>
              </a:rPr>
              <a:t>启示录 </a:t>
            </a:r>
            <a:r>
              <a:rPr kumimoji="1" lang="en-US" altLang="zh-TW" sz="4800" dirty="0">
                <a:latin typeface="Microsoft YaHei UI Light" panose="020B0502040204020203" pitchFamily="34" charset="-122"/>
                <a:ea typeface="Microsoft YaHei UI Light" panose="020B0502040204020203" pitchFamily="34" charset="-122"/>
              </a:rPr>
              <a:t>3</a:t>
            </a:r>
            <a:r>
              <a:rPr kumimoji="1" lang="zh-TW" altLang="en-US" sz="4800" dirty="0">
                <a:latin typeface="Microsoft YaHei UI Light" panose="020B0502040204020203" pitchFamily="34" charset="-122"/>
                <a:ea typeface="Microsoft YaHei UI Light" panose="020B0502040204020203" pitchFamily="34" charset="-122"/>
              </a:rPr>
              <a:t>：</a:t>
            </a:r>
            <a:r>
              <a:rPr kumimoji="1" lang="en-US" altLang="zh-TW" sz="4800" dirty="0">
                <a:latin typeface="Microsoft YaHei UI Light" panose="020B0502040204020203" pitchFamily="34" charset="-122"/>
                <a:ea typeface="Microsoft YaHei UI Light" panose="020B0502040204020203" pitchFamily="34" charset="-122"/>
              </a:rPr>
              <a:t>1-2</a:t>
            </a:r>
            <a:br>
              <a:rPr kumimoji="1" lang="en-US" altLang="zh-TW" sz="4800" dirty="0">
                <a:latin typeface="Microsoft YaHei UI Light" panose="020B0502040204020203" pitchFamily="34" charset="-122"/>
                <a:ea typeface="Microsoft YaHei UI Light" panose="020B0502040204020203" pitchFamily="34" charset="-122"/>
              </a:rPr>
            </a:br>
            <a:r>
              <a:rPr kumimoji="1" lang="en-US" altLang="zh-TW" sz="4800" dirty="0">
                <a:latin typeface="Microsoft JhengHei UI" panose="020B0604030504040204" pitchFamily="34" charset="-120"/>
                <a:ea typeface="Microsoft JhengHei UI" panose="020B0604030504040204" pitchFamily="34" charset="-120"/>
              </a:rPr>
              <a:t>1 </a:t>
            </a:r>
            <a:r>
              <a:rPr kumimoji="1" lang="zh-CN" altLang="en-US" sz="4800" dirty="0">
                <a:latin typeface="Microsoft JhengHei UI" panose="020B0604030504040204" pitchFamily="34" charset="-120"/>
                <a:ea typeface="Microsoft JhengHei UI" panose="020B0604030504040204" pitchFamily="34" charset="-120"/>
              </a:rPr>
              <a:t>“你要写信给撒狄教会的使者说：‘那有神的七灵和七星的说：我知道你的行为，按名你是活的，其实是死的。 </a:t>
            </a:r>
            <a:r>
              <a:rPr kumimoji="1" lang="en-US" altLang="zh-CN" sz="4800" dirty="0">
                <a:latin typeface="Microsoft JhengHei UI" panose="020B0604030504040204" pitchFamily="34" charset="-120"/>
                <a:ea typeface="Microsoft JhengHei UI" panose="020B0604030504040204" pitchFamily="34" charset="-120"/>
              </a:rPr>
              <a:t>2 </a:t>
            </a:r>
            <a:r>
              <a:rPr kumimoji="1" lang="zh-CN" altLang="en-US" sz="4800" dirty="0">
                <a:latin typeface="Microsoft JhengHei UI" panose="020B0604030504040204" pitchFamily="34" charset="-120"/>
                <a:ea typeface="Microsoft JhengHei UI" panose="020B0604030504040204" pitchFamily="34" charset="-120"/>
              </a:rPr>
              <a:t>你要警醒，坚固那剩下将要衰微</a:t>
            </a:r>
            <a:r>
              <a:rPr kumimoji="1" lang="en-US" altLang="zh-CN" sz="4800" dirty="0">
                <a:latin typeface="Microsoft JhengHei UI" panose="020B0604030504040204" pitchFamily="34" charset="-120"/>
                <a:ea typeface="Microsoft JhengHei UI" panose="020B0604030504040204" pitchFamily="34" charset="-120"/>
              </a:rPr>
              <a:t>[a]</a:t>
            </a:r>
            <a:r>
              <a:rPr kumimoji="1" lang="zh-CN" altLang="en-US" sz="4800" dirty="0">
                <a:latin typeface="Microsoft JhengHei UI" panose="020B0604030504040204" pitchFamily="34" charset="-120"/>
                <a:ea typeface="Microsoft JhengHei UI" panose="020B0604030504040204" pitchFamily="34" charset="-120"/>
              </a:rPr>
              <a:t>的，因我见你的行为在我神面前，没有一样是完全的。</a:t>
            </a:r>
            <a:endParaRPr kumimoji="1" lang="zh-TW" altLang="en-US" sz="4800"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683731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1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687090" y="620475"/>
            <a:ext cx="10817817" cy="5632311"/>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 altLang="zh-TW" sz="4000" b="1" dirty="0">
                <a:latin typeface="Microsoft YaHei UI Light" panose="020B0502040204020203" pitchFamily="34" charset="-122"/>
                <a:ea typeface="Microsoft YaHei UI Light" panose="020B0502040204020203" pitchFamily="34" charset="-122"/>
              </a:rPr>
              <a:t>Revelation </a:t>
            </a:r>
            <a:r>
              <a:rPr kumimoji="1" lang="en-US" altLang="zh-TW" sz="4000" b="1" dirty="0">
                <a:latin typeface="Microsoft YaHei UI Light" panose="020B0502040204020203" pitchFamily="34" charset="-122"/>
                <a:ea typeface="Microsoft YaHei UI Light" panose="020B0502040204020203" pitchFamily="34" charset="-122"/>
              </a:rPr>
              <a:t>3</a:t>
            </a:r>
            <a:r>
              <a:rPr kumimoji="1" lang="zh-TW" altLang="en-US" sz="4000" b="1" dirty="0">
                <a:latin typeface="Microsoft YaHei UI Light" panose="020B0502040204020203" pitchFamily="34" charset="-122"/>
                <a:ea typeface="Microsoft YaHei UI Light" panose="020B0502040204020203" pitchFamily="34" charset="-122"/>
              </a:rPr>
              <a:t>：</a:t>
            </a:r>
            <a:r>
              <a:rPr kumimoji="1" lang="en-US" altLang="zh-TW" sz="4000" b="1" dirty="0">
                <a:latin typeface="Microsoft YaHei UI Light" panose="020B0502040204020203" pitchFamily="34" charset="-122"/>
                <a:ea typeface="Microsoft YaHei UI Light" panose="020B0502040204020203" pitchFamily="34" charset="-122"/>
              </a:rPr>
              <a:t>1-2</a:t>
            </a:r>
            <a:br>
              <a:rPr kumimoji="1" lang="en-US" altLang="zh-TW" sz="4000" b="1" dirty="0">
                <a:latin typeface="Microsoft YaHei UI Light" panose="020B0502040204020203" pitchFamily="34" charset="-122"/>
                <a:ea typeface="Microsoft YaHei UI Light" panose="020B0502040204020203" pitchFamily="34" charset="-122"/>
              </a:rPr>
            </a:br>
            <a:r>
              <a:rPr kumimoji="1" lang="en-US" altLang="zh-TW" sz="4000" dirty="0">
                <a:latin typeface="Microsoft JhengHei UI" panose="020B0604030504040204" pitchFamily="34" charset="-120"/>
                <a:ea typeface="Microsoft JhengHei UI" panose="020B0604030504040204" pitchFamily="34" charset="-120"/>
              </a:rPr>
              <a:t>1 “To the angel[a] of the church in Sardis </a:t>
            </a:r>
            <a:r>
              <a:rPr kumimoji="1" lang="en-US" altLang="zh-TW" sz="4000" dirty="0" err="1">
                <a:latin typeface="Microsoft JhengHei UI" panose="020B0604030504040204" pitchFamily="34" charset="-120"/>
                <a:ea typeface="Microsoft JhengHei UI" panose="020B0604030504040204" pitchFamily="34" charset="-120"/>
              </a:rPr>
              <a:t>write:These</a:t>
            </a:r>
            <a:r>
              <a:rPr kumimoji="1" lang="en-US" altLang="zh-TW" sz="4000" dirty="0">
                <a:latin typeface="Microsoft JhengHei UI" panose="020B0604030504040204" pitchFamily="34" charset="-120"/>
                <a:ea typeface="Microsoft JhengHei UI" panose="020B0604030504040204" pitchFamily="34" charset="-120"/>
              </a:rPr>
              <a:t> are the words of him who holds the seven spirits[b] of God and the seven stars. I know your deeds; you have a reputation of being alive, but you are dead. 2 Wake up! Strengthen what remains and is about to die, for I have found your deeds unfinished in the sight of my God.</a:t>
            </a:r>
          </a:p>
        </p:txBody>
      </p:sp>
    </p:spTree>
    <p:extLst>
      <p:ext uri="{BB962C8B-B14F-4D97-AF65-F5344CB8AC3E}">
        <p14:creationId xmlns:p14="http://schemas.microsoft.com/office/powerpoint/2010/main" val="291473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1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687090" y="1519099"/>
            <a:ext cx="10817817" cy="280076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CN" altLang="en-US" sz="4800" dirty="0">
                <a:latin typeface="Microsoft JhengHei UI" panose="020B0604030504040204" pitchFamily="34" charset="-120"/>
                <a:ea typeface="Microsoft JhengHei UI" panose="020B0604030504040204" pitchFamily="34" charset="-120"/>
              </a:rPr>
              <a:t>神的七灵和七星</a:t>
            </a:r>
            <a:endParaRPr kumimoji="1" lang="en-US" altLang="zh-CN" sz="4800" dirty="0">
              <a:latin typeface="Microsoft JhengHei UI" panose="020B0604030504040204" pitchFamily="34" charset="-120"/>
              <a:ea typeface="Microsoft JhengHei UI" panose="020B0604030504040204" pitchFamily="34" charset="-120"/>
            </a:endParaRPr>
          </a:p>
          <a:p>
            <a:pPr algn="ctr"/>
            <a:r>
              <a:rPr kumimoji="1" lang="en" altLang="zh-CN" sz="4000" dirty="0">
                <a:latin typeface="Microsoft JhengHei UI" panose="020B0604030504040204" pitchFamily="34" charset="-120"/>
                <a:ea typeface="Microsoft JhengHei UI" panose="020B0604030504040204" pitchFamily="34" charset="-120"/>
              </a:rPr>
              <a:t>Seven spirits of God and the seven starts</a:t>
            </a:r>
            <a:endParaRPr kumimoji="1" lang="zh-CN" altLang="en-US" sz="4000" dirty="0">
              <a:latin typeface="Microsoft JhengHei UI" panose="020B0604030504040204" pitchFamily="34" charset="-120"/>
              <a:ea typeface="Microsoft JhengHei UI" panose="020B0604030504040204" pitchFamily="34" charset="-120"/>
            </a:endParaRPr>
          </a:p>
          <a:p>
            <a:pPr algn="ctr"/>
            <a:r>
              <a:rPr kumimoji="1" lang="zh-CN" altLang="en-US" sz="4800" dirty="0">
                <a:latin typeface="Microsoft JhengHei UI" panose="020B0604030504040204" pitchFamily="34" charset="-120"/>
                <a:ea typeface="Microsoft JhengHei UI" panose="020B0604030504040204" pitchFamily="34" charset="-120"/>
              </a:rPr>
              <a:t>代表神的全知和权柄</a:t>
            </a:r>
            <a:endParaRPr kumimoji="1" lang="en-US" altLang="zh-CN" sz="4800" dirty="0">
              <a:latin typeface="Microsoft JhengHei UI" panose="020B0604030504040204" pitchFamily="34" charset="-120"/>
              <a:ea typeface="Microsoft JhengHei UI" panose="020B0604030504040204" pitchFamily="34" charset="-120"/>
            </a:endParaRPr>
          </a:p>
          <a:p>
            <a:pPr algn="ctr"/>
            <a:r>
              <a:rPr lang="en" altLang="zh-TW" sz="4000" dirty="0"/>
              <a:t>Represent the Omniscience and Authority of God</a:t>
            </a:r>
            <a:endParaRPr kumimoji="1" lang="zh-TW" altLang="en-US" sz="4000"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78842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1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687090" y="1447847"/>
            <a:ext cx="10817817"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CN" altLang="en-US" sz="4800" dirty="0">
                <a:latin typeface="Microsoft JhengHei UI" panose="020B0604030504040204" pitchFamily="34" charset="-120"/>
                <a:ea typeface="Microsoft JhengHei UI" panose="020B0604030504040204" pitchFamily="34" charset="-120"/>
              </a:rPr>
              <a:t>名存实亡的教会如何振作？</a:t>
            </a:r>
            <a:endParaRPr kumimoji="1" lang="en-US" altLang="zh-CN" sz="4800" dirty="0">
              <a:latin typeface="Microsoft JhengHei UI" panose="020B0604030504040204" pitchFamily="34" charset="-120"/>
              <a:ea typeface="Microsoft JhengHei UI" panose="020B0604030504040204" pitchFamily="34" charset="-120"/>
            </a:endParaRPr>
          </a:p>
          <a:p>
            <a:pPr algn="ctr"/>
            <a:r>
              <a:rPr kumimoji="1" lang="en" altLang="zh-CN" sz="4000" dirty="0">
                <a:latin typeface="Microsoft JhengHei UI" panose="020B0604030504040204" pitchFamily="34" charset="-120"/>
                <a:ea typeface="Microsoft JhengHei UI" panose="020B0604030504040204" pitchFamily="34" charset="-120"/>
              </a:rPr>
              <a:t>How to revitalize a church that exists </a:t>
            </a:r>
          </a:p>
          <a:p>
            <a:pPr algn="ctr"/>
            <a:r>
              <a:rPr kumimoji="1" lang="en" altLang="zh-CN" sz="4000" dirty="0">
                <a:latin typeface="Microsoft JhengHei UI" panose="020B0604030504040204" pitchFamily="34" charset="-120"/>
                <a:ea typeface="Microsoft JhengHei UI" panose="020B0604030504040204" pitchFamily="34" charset="-120"/>
              </a:rPr>
              <a:t>in name only?</a:t>
            </a:r>
            <a:endParaRPr kumimoji="1" lang="zh-CN" altLang="en-US" sz="4000" dirty="0">
              <a:latin typeface="Microsoft JhengHei UI" panose="020B0604030504040204" pitchFamily="34" charset="-120"/>
              <a:ea typeface="Microsoft JhengHei UI" panose="020B0604030504040204" pitchFamily="34" charset="-120"/>
            </a:endParaRPr>
          </a:p>
          <a:p>
            <a:pPr algn="ctr"/>
            <a:r>
              <a:rPr kumimoji="1" lang="zh-CN" altLang="en-US" sz="4800" dirty="0">
                <a:latin typeface="Microsoft JhengHei UI" panose="020B0604030504040204" pitchFamily="34" charset="-120"/>
                <a:ea typeface="Microsoft JhengHei UI" panose="020B0604030504040204" pitchFamily="34" charset="-120"/>
              </a:rPr>
              <a:t>大前提</a:t>
            </a:r>
            <a:r>
              <a:rPr kumimoji="1" lang="zh-TW" altLang="en-US" sz="4800" dirty="0">
                <a:latin typeface="Microsoft JhengHei UI" panose="020B0604030504040204" pitchFamily="34" charset="-120"/>
                <a:ea typeface="Microsoft JhengHei UI" panose="020B0604030504040204" pitchFamily="34" charset="-120"/>
              </a:rPr>
              <a:t>：</a:t>
            </a:r>
            <a:r>
              <a:rPr kumimoji="1" lang="zh-CN" altLang="en-US" sz="4800" dirty="0">
                <a:latin typeface="Microsoft JhengHei UI" panose="020B0604030504040204" pitchFamily="34" charset="-120"/>
                <a:ea typeface="Microsoft JhengHei UI" panose="020B0604030504040204" pitchFamily="34" charset="-120"/>
              </a:rPr>
              <a:t>要认清自己的处境！</a:t>
            </a:r>
            <a:endParaRPr kumimoji="1" lang="en-US" altLang="zh-CN" sz="4800" dirty="0">
              <a:latin typeface="Microsoft JhengHei UI" panose="020B0604030504040204" pitchFamily="34" charset="-120"/>
              <a:ea typeface="Microsoft JhengHei UI" panose="020B0604030504040204" pitchFamily="34" charset="-120"/>
            </a:endParaRPr>
          </a:p>
          <a:p>
            <a:pPr algn="ctr"/>
            <a:r>
              <a:rPr kumimoji="1" lang="en" altLang="zh-TW" sz="4000" dirty="0">
                <a:latin typeface="Microsoft JhengHei UI" panose="020B0604030504040204" pitchFamily="34" charset="-120"/>
                <a:ea typeface="Microsoft JhengHei UI" panose="020B0604030504040204" pitchFamily="34" charset="-120"/>
              </a:rPr>
              <a:t>Bid premise: Be aware of your own situation!</a:t>
            </a:r>
            <a:endParaRPr kumimoji="1" lang="zh-TW" altLang="en-US" sz="4000"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960678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1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687090" y="2362247"/>
            <a:ext cx="10817817" cy="206210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CN" altLang="en-US" sz="4800" dirty="0">
                <a:latin typeface="Microsoft JhengHei UI" panose="020B0604030504040204" pitchFamily="34" charset="-120"/>
                <a:ea typeface="Microsoft JhengHei UI" panose="020B0604030504040204" pitchFamily="34" charset="-120"/>
              </a:rPr>
              <a:t>不要陷入安逸舒适的光景中而不自觉</a:t>
            </a:r>
            <a:endParaRPr kumimoji="1" lang="en-US" altLang="zh-CN" sz="4800" dirty="0">
              <a:latin typeface="Microsoft JhengHei UI" panose="020B0604030504040204" pitchFamily="34" charset="-120"/>
              <a:ea typeface="Microsoft JhengHei UI" panose="020B0604030504040204" pitchFamily="34" charset="-120"/>
            </a:endParaRPr>
          </a:p>
          <a:p>
            <a:pPr algn="ctr"/>
            <a:r>
              <a:rPr kumimoji="1" lang="en" altLang="zh-CN" sz="4000" dirty="0">
                <a:latin typeface="Microsoft JhengHei UI" panose="020B0604030504040204" pitchFamily="34" charset="-120"/>
                <a:ea typeface="Microsoft JhengHei UI" panose="020B0604030504040204" pitchFamily="34" charset="-120"/>
              </a:rPr>
              <a:t>Do not fall into a comfortable situation </a:t>
            </a:r>
          </a:p>
          <a:p>
            <a:pPr algn="ctr"/>
            <a:r>
              <a:rPr kumimoji="1" lang="en" altLang="zh-CN" sz="4000" dirty="0">
                <a:latin typeface="Microsoft JhengHei UI" panose="020B0604030504040204" pitchFamily="34" charset="-120"/>
                <a:ea typeface="Microsoft JhengHei UI" panose="020B0604030504040204" pitchFamily="34" charset="-120"/>
              </a:rPr>
              <a:t>without realizing it.</a:t>
            </a:r>
            <a:r>
              <a:rPr kumimoji="1" lang="zh-CN" altLang="en-US" sz="4000" dirty="0">
                <a:latin typeface="Microsoft JhengHei UI" panose="020B0604030504040204" pitchFamily="34" charset="-120"/>
                <a:ea typeface="Microsoft JhengHei UI" panose="020B0604030504040204" pitchFamily="34" charset="-120"/>
              </a:rPr>
              <a:t> </a:t>
            </a:r>
            <a:endParaRPr kumimoji="1" lang="zh-TW" altLang="en-US" sz="4000"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60926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1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883404" y="797510"/>
            <a:ext cx="10817817"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dirty="0">
                <a:latin typeface="Microsoft YaHei UI Light" panose="020B0502040204020203" pitchFamily="34" charset="-122"/>
                <a:ea typeface="Microsoft YaHei UI Light" panose="020B0502040204020203" pitchFamily="34" charset="-122"/>
              </a:rPr>
              <a:t>启示录 </a:t>
            </a:r>
            <a:r>
              <a:rPr kumimoji="1" lang="en-US" altLang="zh-TW" sz="4800" dirty="0">
                <a:latin typeface="Microsoft YaHei UI Light" panose="020B0502040204020203" pitchFamily="34" charset="-122"/>
                <a:ea typeface="Microsoft YaHei UI Light" panose="020B0502040204020203" pitchFamily="34" charset="-122"/>
              </a:rPr>
              <a:t>3 :3</a:t>
            </a:r>
            <a:br>
              <a:rPr kumimoji="1" lang="en-US" altLang="zh-TW" sz="4800" dirty="0">
                <a:latin typeface="Microsoft YaHei UI Light" panose="020B0502040204020203" pitchFamily="34" charset="-122"/>
                <a:ea typeface="Microsoft YaHei UI Light" panose="020B0502040204020203" pitchFamily="34" charset="-122"/>
              </a:rPr>
            </a:br>
            <a:r>
              <a:rPr kumimoji="1" lang="en-US" altLang="zh-CN" sz="4800" dirty="0">
                <a:latin typeface="Microsoft JhengHei UI" panose="020B0604030504040204" pitchFamily="34" charset="-120"/>
                <a:ea typeface="Microsoft JhengHei UI" panose="020B0604030504040204" pitchFamily="34" charset="-120"/>
              </a:rPr>
              <a:t>3 ‘</a:t>
            </a:r>
            <a:r>
              <a:rPr kumimoji="1" lang="zh-CN" altLang="en-US" sz="4800" dirty="0">
                <a:latin typeface="Microsoft JhengHei UI" panose="020B0604030504040204" pitchFamily="34" charset="-120"/>
                <a:ea typeface="Microsoft JhengHei UI" panose="020B0604030504040204" pitchFamily="34" charset="-120"/>
              </a:rPr>
              <a:t>所以要回想你是怎样领受、怎样听见的，又要遵守，并要悔改。若不警醒，我必临到你那里，如同贼一样。我几时临到，你也决不能知道。 </a:t>
            </a:r>
            <a:endParaRPr kumimoji="1" lang="en-US" altLang="zh-CN" sz="4800"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7972952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體">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天體</Template>
  <TotalTime>289</TotalTime>
  <Words>1193</Words>
  <Application>Microsoft Macintosh PowerPoint</Application>
  <PresentationFormat>寬螢幕</PresentationFormat>
  <Paragraphs>66</Paragraphs>
  <Slides>23</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23</vt:i4>
      </vt:variant>
    </vt:vector>
  </HeadingPairs>
  <TitlesOfParts>
    <vt:vector size="30" baseType="lpstr">
      <vt:lpstr>Heiti SC Medium</vt:lpstr>
      <vt:lpstr>Microsoft JhengHei UI</vt:lpstr>
      <vt:lpstr>Microsoft YaHei UI Light</vt:lpstr>
      <vt:lpstr>Arial</vt:lpstr>
      <vt:lpstr>Calibri</vt:lpstr>
      <vt:lpstr>Calibri Light</vt:lpstr>
      <vt:lpstr>天體</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40</cp:revision>
  <dcterms:created xsi:type="dcterms:W3CDTF">2020-05-19T23:40:13Z</dcterms:created>
  <dcterms:modified xsi:type="dcterms:W3CDTF">2020-06-06T13:28:41Z</dcterms:modified>
</cp:coreProperties>
</file>