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handoutMasterIdLst>
    <p:handoutMasterId r:id="rId20"/>
  </p:handoutMasterIdLst>
  <p:sldIdLst>
    <p:sldId id="836" r:id="rId2"/>
    <p:sldId id="1001" r:id="rId3"/>
    <p:sldId id="1002" r:id="rId4"/>
    <p:sldId id="1004" r:id="rId5"/>
    <p:sldId id="1005" r:id="rId6"/>
    <p:sldId id="1024" r:id="rId7"/>
    <p:sldId id="1006" r:id="rId8"/>
    <p:sldId id="1007" r:id="rId9"/>
    <p:sldId id="1009" r:id="rId10"/>
    <p:sldId id="1025" r:id="rId11"/>
    <p:sldId id="1026" r:id="rId12"/>
    <p:sldId id="1027" r:id="rId13"/>
    <p:sldId id="1011" r:id="rId14"/>
    <p:sldId id="1028" r:id="rId15"/>
    <p:sldId id="1029" r:id="rId16"/>
    <p:sldId id="1023" r:id="rId17"/>
    <p:sldId id="101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AF00"/>
    <a:srgbClr val="FFFE0B"/>
    <a:srgbClr val="22FF1A"/>
    <a:srgbClr val="FECC09"/>
    <a:srgbClr val="C10022"/>
    <a:srgbClr val="FF3300"/>
    <a:srgbClr val="FF66CC"/>
    <a:srgbClr val="F8BA00"/>
    <a:srgbClr val="00FF9E"/>
    <a:srgbClr val="EB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07" autoAdjust="0"/>
    <p:restoredTop sz="94660"/>
  </p:normalViewPr>
  <p:slideViewPr>
    <p:cSldViewPr snapToGrid="0" snapToObjects="1">
      <p:cViewPr>
        <p:scale>
          <a:sx n="87" d="100"/>
          <a:sy n="87" d="100"/>
        </p:scale>
        <p:origin x="-1752"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2019/7/2</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xmlns=""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2019/7/2</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xmlns=""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7/2/2019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1997184" y="638892"/>
            <a:ext cx="5570172" cy="1938992"/>
          </a:xfrm>
          <a:prstGeom prst="rect">
            <a:avLst/>
          </a:prstGeom>
          <a:noFill/>
        </p:spPr>
        <p:txBody>
          <a:bodyPr wrap="none" rtlCol="0">
            <a:spAutoFit/>
          </a:bodyPr>
          <a:lstStyle/>
          <a:p>
            <a:pPr algn="ctr"/>
            <a:r>
              <a:rPr kumimoji="1" lang="zh-TW" altLang="en-US" sz="8000" b="1" dirty="0" smtClean="0">
                <a:solidFill>
                  <a:srgbClr val="FFFF00"/>
                </a:solidFill>
                <a:effectLst>
                  <a:glow rad="101600">
                    <a:schemeClr val="bg1">
                      <a:alpha val="75000"/>
                    </a:schemeClr>
                  </a:glow>
                </a:effectLst>
                <a:latin typeface="Helvetica Neue"/>
                <a:ea typeface="Yu Gothic UI Semibold" pitchFamily="34" charset="-128"/>
                <a:cs typeface="Helvetica Neue"/>
              </a:rPr>
              <a:t>如何得勝？</a:t>
            </a:r>
            <a:endParaRPr kumimoji="1" lang="en-US" altLang="zh-TW" sz="80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000" b="1" dirty="0">
                <a:effectLst>
                  <a:glow rad="101600">
                    <a:schemeClr val="bg1">
                      <a:alpha val="75000"/>
                    </a:schemeClr>
                  </a:glow>
                </a:effectLst>
                <a:latin typeface="Helvetica Neue"/>
                <a:ea typeface="Yu Gothic UI Semibold" pitchFamily="34" charset="-128"/>
                <a:cs typeface="Helvetica Neue"/>
              </a:rPr>
              <a:t>How to be Victorious?</a:t>
            </a:r>
            <a:endParaRPr kumimoji="1" lang="zh-TW" altLang="en-US" sz="4000" b="1" dirty="0">
              <a:effectLst>
                <a:glow rad="101600">
                  <a:schemeClr val="bg1">
                    <a:alpha val="75000"/>
                  </a:schemeClr>
                </a:glow>
              </a:effectLst>
              <a:latin typeface="Helvetica Neue"/>
              <a:ea typeface="Yu Gothic UI Semibold" pitchFamily="34" charset="-128"/>
              <a:cs typeface="Helvetica Neue"/>
            </a:endParaRPr>
          </a:p>
        </p:txBody>
      </p:sp>
      <p:sp>
        <p:nvSpPr>
          <p:cNvPr id="4" name="TextBox 3"/>
          <p:cNvSpPr txBox="1"/>
          <p:nvPr/>
        </p:nvSpPr>
        <p:spPr>
          <a:xfrm>
            <a:off x="3604732" y="3197460"/>
            <a:ext cx="1980029" cy="523220"/>
          </a:xfrm>
          <a:prstGeom prst="rect">
            <a:avLst/>
          </a:prstGeom>
          <a:noFill/>
        </p:spPr>
        <p:txBody>
          <a:bodyPr wrap="none" rtlCol="0">
            <a:spAutoFit/>
          </a:bodyPr>
          <a:lstStyle/>
          <a:p>
            <a:r>
              <a:rPr kumimoji="1" lang="zh-TW" altLang="en-US" sz="2800" dirty="0" smtClean="0">
                <a:effectLst>
                  <a:reflection stA="68000" endPos="61000" dist="63500" dir="5400000" sy="-100000" algn="bl" rotWithShape="0"/>
                </a:effectLst>
                <a:latin typeface="Yu Gothic UI Semibold" pitchFamily="34" charset="-128"/>
                <a:ea typeface="Yu Gothic UI Semibold" pitchFamily="34" charset="-128"/>
                <a:cs typeface="Heiti TC Light"/>
              </a:rPr>
              <a:t>房正豪牧師</a:t>
            </a:r>
            <a:endParaRPr kumimoji="1" lang="zh-CN" altLang="en-US" sz="2800" dirty="0">
              <a:effectLst>
                <a:reflection stA="68000" endPos="61000" dist="63500" dir="5400000" sy="-100000" algn="bl" rotWithShape="0"/>
              </a:effectLst>
              <a:latin typeface="Yu Gothic UI Semibold" pitchFamily="34" charset="-128"/>
              <a:ea typeface="Yu Gothic UI Semibold" pitchFamily="34" charset="-128"/>
              <a:cs typeface="Heiti TC Light"/>
            </a:endParaRPr>
          </a:p>
        </p:txBody>
      </p:sp>
    </p:spTree>
    <p:extLst>
      <p:ext uri="{BB962C8B-B14F-4D97-AF65-F5344CB8AC3E}">
        <p14:creationId xmlns:p14="http://schemas.microsoft.com/office/powerpoint/2010/main" xmlns="" val="224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853680" y="346906"/>
            <a:ext cx="8100542" cy="5755422"/>
          </a:xfrm>
          <a:prstGeom prst="rect">
            <a:avLst/>
          </a:prstGeom>
          <a:noFill/>
        </p:spPr>
        <p:txBody>
          <a:bodyPr wrap="square" rtlCol="0">
            <a:spAutoFit/>
          </a:bodyPr>
          <a:lstStyle/>
          <a:p>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加拉太书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Galatians 6:7-8</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en-US" altLang="zh-TW" sz="4000" b="1" dirty="0">
                <a:solidFill>
                  <a:srgbClr val="FFFE0B"/>
                </a:solidFill>
                <a:effectLst>
                  <a:glow rad="101600">
                    <a:schemeClr val="bg1">
                      <a:alpha val="75000"/>
                    </a:schemeClr>
                  </a:glow>
                </a:effectLst>
                <a:latin typeface="Helvetica Neue"/>
                <a:ea typeface="Yu Gothic UI Semibold" pitchFamily="34" charset="-128"/>
                <a:cs typeface="Helvetica Neue"/>
              </a:rPr>
              <a:t>7</a:t>
            </a:r>
            <a:r>
              <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rPr>
              <a:t> Do not be deceived: God cannot be mocked. A man reaps what he sows. </a:t>
            </a:r>
            <a:endParaRPr kumimoji="1" lang="en-US" altLang="zh-TW" sz="40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000" b="1" dirty="0" smtClean="0">
                <a:solidFill>
                  <a:srgbClr val="FFFE0B"/>
                </a:solidFill>
                <a:effectLst>
                  <a:glow rad="101600">
                    <a:schemeClr val="bg1">
                      <a:alpha val="75000"/>
                    </a:schemeClr>
                  </a:glow>
                </a:effectLst>
                <a:latin typeface="Helvetica Neue"/>
                <a:ea typeface="Yu Gothic UI Semibold" pitchFamily="34" charset="-128"/>
                <a:cs typeface="Helvetica Neue"/>
              </a:rPr>
              <a:t>8</a:t>
            </a:r>
            <a:r>
              <a:rPr kumimoji="1" lang="en-US" altLang="zh-TW" sz="4000" b="1" dirty="0" smtClean="0">
                <a:solidFill>
                  <a:srgbClr val="FFFFFF"/>
                </a:solidFill>
                <a:effectLst>
                  <a:glow rad="101600">
                    <a:schemeClr val="bg1">
                      <a:alpha val="75000"/>
                    </a:schemeClr>
                  </a:glow>
                </a:effectLst>
                <a:latin typeface="Helvetica Neue"/>
                <a:ea typeface="Yu Gothic UI Semibold" pitchFamily="34" charset="-128"/>
                <a:cs typeface="Helvetica Neue"/>
              </a:rPr>
              <a:t> </a:t>
            </a:r>
            <a:r>
              <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rPr>
              <a:t>Whoever sows to please their flesh, from the flesh will reap destruction; whoever sows to please the Spirit, from the Spirit will reap eternal life. </a:t>
            </a:r>
            <a:endParaRPr kumimoji="1" lang="zh-TW" altLang="en-US" sz="36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47165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853680" y="270434"/>
            <a:ext cx="8290320" cy="4708982"/>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加拉太书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Galatians 5:25</a:t>
            </a:r>
            <a:endParaRPr kumimoji="1" lang="en-US" altLang="zh-TW" sz="4800" b="1" dirty="0">
              <a:effectLst>
                <a:glow rad="101600">
                  <a:schemeClr val="bg1">
                    <a:alpha val="75000"/>
                  </a:schemeClr>
                </a:glow>
              </a:effectLst>
              <a:latin typeface="Helvetica Neue"/>
              <a:ea typeface="Yu Gothic UI Semibold" pitchFamily="34" charset="-128"/>
              <a:cs typeface="Helvetica Neue"/>
            </a:endParaRPr>
          </a:p>
          <a:p>
            <a:r>
              <a:rPr kumimoji="1" lang="zh-TW" altLang="en-US" sz="5400" b="1" dirty="0" smtClean="0">
                <a:solidFill>
                  <a:srgbClr val="FFFF00"/>
                </a:solidFill>
                <a:effectLst>
                  <a:glow rad="101600">
                    <a:schemeClr val="bg1">
                      <a:alpha val="75000"/>
                    </a:schemeClr>
                  </a:glow>
                </a:effectLst>
                <a:latin typeface="Helvetica Neue"/>
                <a:ea typeface="Yu Gothic UI Semibold" pitchFamily="34" charset="-128"/>
                <a:cs typeface="Helvetica Neue"/>
              </a:rPr>
              <a:t>我们若是靠圣灵</a:t>
            </a:r>
            <a:r>
              <a:rPr kumimoji="1" lang="zh-TW" altLang="en-US" sz="5400" b="1" dirty="0">
                <a:solidFill>
                  <a:srgbClr val="FFFF00"/>
                </a:solidFill>
                <a:effectLst>
                  <a:glow rad="101600">
                    <a:schemeClr val="bg1">
                      <a:alpha val="75000"/>
                    </a:schemeClr>
                  </a:glow>
                </a:effectLst>
                <a:latin typeface="Helvetica Neue"/>
                <a:ea typeface="Yu Gothic UI Semibold" pitchFamily="34" charset="-128"/>
                <a:cs typeface="Helvetica Neue"/>
              </a:rPr>
              <a:t>得生，就当靠圣灵行事。 </a:t>
            </a:r>
            <a:endParaRPr kumimoji="1" lang="en-US" altLang="zh-TW" sz="54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smtClean="0">
                <a:effectLst>
                  <a:glow rad="101600">
                    <a:schemeClr val="bg1">
                      <a:alpha val="75000"/>
                    </a:schemeClr>
                  </a:glow>
                </a:effectLst>
                <a:latin typeface="Helvetica Neue"/>
                <a:ea typeface="Yu Gothic UI Semibold" pitchFamily="34" charset="-128"/>
                <a:cs typeface="Helvetica Neue"/>
              </a:rPr>
              <a:t>Since </a:t>
            </a:r>
            <a:r>
              <a:rPr kumimoji="1" lang="en-US" altLang="zh-TW" sz="4800" b="1" dirty="0">
                <a:effectLst>
                  <a:glow rad="101600">
                    <a:schemeClr val="bg1">
                      <a:alpha val="75000"/>
                    </a:schemeClr>
                  </a:glow>
                </a:effectLst>
                <a:latin typeface="Helvetica Neue"/>
                <a:ea typeface="Yu Gothic UI Semibold" pitchFamily="34" charset="-128"/>
                <a:cs typeface="Helvetica Neue"/>
              </a:rPr>
              <a:t>we live by the Spirit, let us keep in step with the Spirit. </a:t>
            </a:r>
            <a:endParaRPr kumimoji="1" lang="zh-TW" altLang="en-US" sz="4400" b="1" dirty="0">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43449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677534" y="1076870"/>
            <a:ext cx="8355493" cy="2154436"/>
          </a:xfrm>
          <a:prstGeom prst="rect">
            <a:avLst/>
          </a:prstGeom>
          <a:noFill/>
        </p:spPr>
        <p:txBody>
          <a:bodyPr wrap="none" rtlCol="0">
            <a:spAutoFit/>
          </a:bodyPr>
          <a:lstStyle/>
          <a:p>
            <a:pPr algn="ct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臨危不亂，沈穩應戰！</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000" b="1" dirty="0">
                <a:effectLst>
                  <a:glow rad="101600">
                    <a:schemeClr val="bg1">
                      <a:alpha val="75000"/>
                    </a:schemeClr>
                  </a:glow>
                </a:effectLst>
                <a:latin typeface="Helvetica Neue"/>
                <a:ea typeface="Yu Gothic UI Semibold" pitchFamily="34" charset="-128"/>
                <a:cs typeface="Helvetica Neue"/>
              </a:rPr>
              <a:t>Undaunted in the Face of Danger, </a:t>
            </a:r>
            <a:endParaRPr kumimoji="1" lang="en-US" altLang="zh-TW" sz="4000" b="1" dirty="0" smtClean="0">
              <a:effectLst>
                <a:glow rad="101600">
                  <a:schemeClr val="bg1">
                    <a:alpha val="75000"/>
                  </a:schemeClr>
                </a:glow>
              </a:effectLst>
              <a:latin typeface="Helvetica Neue"/>
              <a:ea typeface="Yu Gothic UI Semibold" pitchFamily="34" charset="-128"/>
              <a:cs typeface="Helvetica Neue"/>
            </a:endParaRPr>
          </a:p>
          <a:p>
            <a:pPr algn="ctr"/>
            <a:r>
              <a:rPr kumimoji="1" lang="en-US" altLang="zh-TW" sz="4000" b="1" dirty="0" smtClean="0">
                <a:effectLst>
                  <a:glow rad="101600">
                    <a:schemeClr val="bg1">
                      <a:alpha val="75000"/>
                    </a:schemeClr>
                  </a:glow>
                </a:effectLst>
                <a:latin typeface="Helvetica Neue"/>
                <a:ea typeface="Yu Gothic UI Semibold" pitchFamily="34" charset="-128"/>
                <a:cs typeface="Helvetica Neue"/>
              </a:rPr>
              <a:t>Calm before the </a:t>
            </a:r>
            <a:r>
              <a:rPr kumimoji="1" lang="en-US" altLang="zh-TW" sz="4000" b="1" dirty="0">
                <a:effectLst>
                  <a:glow rad="101600">
                    <a:schemeClr val="bg1">
                      <a:alpha val="75000"/>
                    </a:schemeClr>
                  </a:glow>
                </a:effectLst>
                <a:latin typeface="Helvetica Neue"/>
                <a:ea typeface="Yu Gothic UI Semibold" pitchFamily="34" charset="-128"/>
                <a:cs typeface="Helvetica Neue"/>
              </a:rPr>
              <a:t>Battle!</a:t>
            </a:r>
          </a:p>
        </p:txBody>
      </p:sp>
    </p:spTree>
    <p:extLst>
      <p:ext uri="{BB962C8B-B14F-4D97-AF65-F5344CB8AC3E}">
        <p14:creationId xmlns:p14="http://schemas.microsoft.com/office/powerpoint/2010/main" xmlns="" val="210966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pic>
        <p:nvPicPr>
          <p:cNvPr id="2" name="Picture 1" descr="螢幕快照 2019-07-01 19.12.32.png"/>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descr="螢幕快照 2019-07-01 19.45.18.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02324" y="4233784"/>
            <a:ext cx="6608615" cy="1752140"/>
          </a:xfrm>
          <a:prstGeom prst="rect">
            <a:avLst/>
          </a:prstGeom>
        </p:spPr>
      </p:pic>
      <p:sp>
        <p:nvSpPr>
          <p:cNvPr id="3" name="TextBox 2"/>
          <p:cNvSpPr txBox="1"/>
          <p:nvPr/>
        </p:nvSpPr>
        <p:spPr>
          <a:xfrm>
            <a:off x="1853983" y="5883500"/>
            <a:ext cx="5827236" cy="769441"/>
          </a:xfrm>
          <a:prstGeom prst="rect">
            <a:avLst/>
          </a:prstGeom>
          <a:noFill/>
        </p:spPr>
        <p:txBody>
          <a:bodyPr wrap="none" rtlCol="0">
            <a:spAutoFit/>
          </a:bodyPr>
          <a:lstStyle/>
          <a:p>
            <a:r>
              <a:rPr kumimoji="1" lang="zh-TW" altLang="en-US" sz="4400" dirty="0" smtClean="0">
                <a:effectLst/>
                <a:latin typeface="Heiti TC Light"/>
                <a:ea typeface="Heiti TC Light"/>
                <a:cs typeface="Heiti TC Light"/>
              </a:rPr>
              <a:t>紐約哈德遜河上的奇蹟</a:t>
            </a:r>
            <a:endParaRPr kumimoji="1" lang="zh-CN" altLang="en-US" sz="4400" dirty="0">
              <a:effectLst/>
              <a:latin typeface="Heiti TC Light"/>
              <a:ea typeface="Heiti TC Light"/>
              <a:cs typeface="Heiti TC Light"/>
            </a:endParaRPr>
          </a:p>
        </p:txBody>
      </p:sp>
    </p:spTree>
    <p:extLst>
      <p:ext uri="{BB962C8B-B14F-4D97-AF65-F5344CB8AC3E}">
        <p14:creationId xmlns:p14="http://schemas.microsoft.com/office/powerpoint/2010/main" xmlns="" val="428284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881373" y="263480"/>
            <a:ext cx="7760812" cy="6186308"/>
          </a:xfrm>
          <a:prstGeom prst="rect">
            <a:avLst/>
          </a:prstGeom>
          <a:noFill/>
        </p:spPr>
        <p:txBody>
          <a:bodyPr wrap="square" rtlCol="0">
            <a:spAutoFit/>
          </a:bodyPr>
          <a:lstStyle/>
          <a:p>
            <a:pPr algn="ct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如何得胜</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How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to be Victorious?</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1.</a:t>
            </a:r>
            <a:r>
              <a:rPr kumimoji="1" lang="zh-TW" altLang="en-US"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全心信靠</a:t>
            </a:r>
            <a:r>
              <a:rPr kumimoji="1" lang="zh-TW" altLang="en-US" sz="4400" b="1" dirty="0">
                <a:solidFill>
                  <a:srgbClr val="FAAF00"/>
                </a:solidFill>
                <a:effectLst>
                  <a:glow rad="101600">
                    <a:schemeClr val="bg1">
                      <a:alpha val="75000"/>
                    </a:schemeClr>
                  </a:glow>
                </a:effectLst>
                <a:latin typeface="Helvetica Neue"/>
                <a:ea typeface="Yu Gothic UI Semibold" pitchFamily="34" charset="-128"/>
                <a:cs typeface="Helvetica Neue"/>
              </a:rPr>
              <a:t>神</a:t>
            </a:r>
            <a:r>
              <a:rPr kumimoji="1" lang="zh-TW" altLang="en-US"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AA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effectLst>
                  <a:glow rad="101600">
                    <a:schemeClr val="bg1">
                      <a:alpha val="75000"/>
                    </a:schemeClr>
                  </a:glow>
                </a:effectLst>
                <a:latin typeface="Helvetica Neue"/>
                <a:ea typeface="Yu Gothic UI Semibold" pitchFamily="34" charset="-128"/>
                <a:cs typeface="Helvetica Neue"/>
              </a:rPr>
              <a:t>Trusting </a:t>
            </a:r>
            <a:r>
              <a:rPr kumimoji="1" lang="en-US" altLang="zh-TW" sz="4400" b="1" dirty="0">
                <a:effectLst>
                  <a:glow rad="101600">
                    <a:schemeClr val="bg1">
                      <a:alpha val="75000"/>
                    </a:schemeClr>
                  </a:glow>
                </a:effectLst>
                <a:latin typeface="Helvetica Neue"/>
                <a:ea typeface="Yu Gothic UI Semibold" pitchFamily="34" charset="-128"/>
                <a:cs typeface="Helvetica Neue"/>
              </a:rPr>
              <a:t>God Entirely.</a:t>
            </a:r>
            <a:endParaRPr kumimoji="1" lang="zh-TW" altLang="en-US" sz="4400" b="1" dirty="0">
              <a:effectLst>
                <a:glow rad="101600">
                  <a:schemeClr val="bg1">
                    <a:alpha val="75000"/>
                  </a:schemeClr>
                </a:glow>
              </a:effectLst>
              <a:latin typeface="Helvetica Neue"/>
              <a:ea typeface="Yu Gothic UI Semibold" pitchFamily="34" charset="-128"/>
              <a:cs typeface="Helvetica Neue"/>
            </a:endParaRPr>
          </a:p>
          <a:p>
            <a:pPr lvl="1"/>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靠主得胜</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，恐惧，忧虑</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怀疑。</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Rely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on the Lord to Overcome Fear, Anxiety, and Suspicion</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164355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764586" y="401826"/>
            <a:ext cx="8379414" cy="4154983"/>
          </a:xfrm>
          <a:prstGeom prst="rect">
            <a:avLst/>
          </a:prstGeom>
          <a:noFill/>
        </p:spPr>
        <p:txBody>
          <a:bodyPr wrap="square" rtlCol="0">
            <a:spAutoFit/>
          </a:bodyPr>
          <a:lstStyle/>
          <a:p>
            <a:pPr lvl="1"/>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b:</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靠主得胜撒</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旦的诱惑</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世界的</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迷惑</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Rely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on the Lord to Overcome Satan’s Temptation, and the World’s Illusion.</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17774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764586" y="401826"/>
            <a:ext cx="8379414" cy="4154983"/>
          </a:xfrm>
          <a:prstGeom prst="rect">
            <a:avLst/>
          </a:prstGeom>
          <a:noFill/>
        </p:spPr>
        <p:txBody>
          <a:bodyPr wrap="square" rtlCol="0">
            <a:spAutoFit/>
          </a:bodyPr>
          <a:lstStyle/>
          <a:p>
            <a:r>
              <a:rPr kumimoji="1" lang="en-US" altLang="zh-TW"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2.</a:t>
            </a:r>
            <a:r>
              <a:rPr kumimoji="1" lang="zh-TW" altLang="en-US"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平常</a:t>
            </a:r>
            <a:r>
              <a:rPr kumimoji="1" lang="zh-TW" altLang="en-US" sz="4400" b="1" dirty="0">
                <a:solidFill>
                  <a:srgbClr val="FAAF00"/>
                </a:solidFill>
                <a:effectLst>
                  <a:glow rad="101600">
                    <a:schemeClr val="bg1">
                      <a:alpha val="75000"/>
                    </a:schemeClr>
                  </a:glow>
                </a:effectLst>
                <a:latin typeface="Helvetica Neue"/>
                <a:ea typeface="Yu Gothic UI Semibold" pitchFamily="34" charset="-128"/>
                <a:cs typeface="Helvetica Neue"/>
              </a:rPr>
              <a:t>需要殷勤的操练</a:t>
            </a:r>
            <a:r>
              <a:rPr kumimoji="1" lang="zh-TW" altLang="en-US" sz="4400" b="1" dirty="0" smtClean="0">
                <a:solidFill>
                  <a:srgbClr val="FAAF00"/>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AA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effectLst>
                  <a:glow rad="101600">
                    <a:schemeClr val="bg1">
                      <a:alpha val="75000"/>
                    </a:schemeClr>
                  </a:glow>
                </a:effectLst>
                <a:latin typeface="Helvetica Neue"/>
                <a:ea typeface="Yu Gothic UI Semibold" pitchFamily="34" charset="-128"/>
                <a:cs typeface="Helvetica Neue"/>
              </a:rPr>
              <a:t>Be </a:t>
            </a:r>
            <a:r>
              <a:rPr kumimoji="1" lang="en-US" altLang="zh-TW" sz="4400" b="1" dirty="0">
                <a:effectLst>
                  <a:glow rad="101600">
                    <a:schemeClr val="bg1">
                      <a:alpha val="75000"/>
                    </a:schemeClr>
                  </a:glow>
                </a:effectLst>
                <a:latin typeface="Helvetica Neue"/>
                <a:ea typeface="Yu Gothic UI Semibold" pitchFamily="34" charset="-128"/>
                <a:cs typeface="Helvetica Neue"/>
              </a:rPr>
              <a:t>Attentive to Your Training.</a:t>
            </a:r>
            <a:endParaRPr kumimoji="1" lang="zh-TW" altLang="en-US" sz="4400" b="1" dirty="0">
              <a:effectLst>
                <a:glow rad="101600">
                  <a:schemeClr val="bg1">
                    <a:alpha val="75000"/>
                  </a:schemeClr>
                </a:glow>
              </a:effectLst>
              <a:latin typeface="Helvetica Neue"/>
              <a:ea typeface="Yu Gothic UI Semibold" pitchFamily="34" charset="-128"/>
              <a:cs typeface="Helvetica Neue"/>
            </a:endParaRPr>
          </a:p>
          <a:p>
            <a:pPr lvl="1"/>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生命与主联合。</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Unite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with the Lord.</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pPr lvl="1"/>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b</a:t>
            </a:r>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生活</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与主同行</a:t>
            </a:r>
            <a:r>
              <a:rPr kumimoji="1" lang="zh-TW" altLang="en-US"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lvl="2"/>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Walk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with the Lord.</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372576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Tree>
    <p:extLst>
      <p:ext uri="{BB962C8B-B14F-4D97-AF65-F5344CB8AC3E}">
        <p14:creationId xmlns:p14="http://schemas.microsoft.com/office/powerpoint/2010/main" xmlns="" val="61651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629232" y="361505"/>
            <a:ext cx="8290320" cy="5262979"/>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撒母耳记上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17:10-11</a:t>
            </a: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10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那非利士人又说：“我今日向以色列人的军队骂阵。你们叫一个人出来，与我战斗。</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11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扫罗和以色列众人听见非利士人的这些话，就惊惶，极其害怕。</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392058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605510" y="387227"/>
            <a:ext cx="8538490" cy="6247863"/>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17:10-11</a:t>
            </a: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10</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Then the Philistine said, “This day I defy the armies of Israel! Give me a man and let us fight each other.” </a:t>
            </a:r>
            <a:endPar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11</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On hearing the Philistine’s words, Saul and all the Israelites were dismayed and terrified.</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101852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687624" y="361505"/>
            <a:ext cx="8290320" cy="5201424"/>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撒母耳记上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17:26</a:t>
            </a:r>
          </a:p>
          <a:p>
            <a:endPar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zh-TW" altLang="en-US" sz="4800" b="1" dirty="0">
                <a:solidFill>
                  <a:srgbClr val="FFFF00"/>
                </a:solidFill>
                <a:effectLst>
                  <a:glow rad="101600">
                    <a:schemeClr val="bg1">
                      <a:alpha val="75000"/>
                    </a:schemeClr>
                  </a:glow>
                </a:effectLst>
                <a:latin typeface="Helvetica Neue"/>
                <a:ea typeface="Yu Gothic UI Semibold" pitchFamily="34" charset="-128"/>
                <a:cs typeface="Helvetica Neue"/>
              </a:rPr>
              <a:t>大卫问站在旁边的人说：“有人杀这非利士人，除掉以色列人的耻辱，怎样待他呢？这未受割礼的非利士人是谁呢？竟敢向永生神的军队骂阵吗？” </a:t>
            </a:r>
            <a:endParaRPr kumimoji="1" lang="zh-TW" altLang="en-US" sz="4400" b="1" dirty="0">
              <a:solidFill>
                <a:srgbClr val="FFFF00"/>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103933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605510" y="205083"/>
            <a:ext cx="8538490" cy="6247863"/>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17:26</a:t>
            </a:r>
          </a:p>
          <a:p>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David asked the men standing near him, “What will be done for the man who kills this Philistine and removes this disgrace from Israel? Who is this uncircumcised Philistine that he should defy the armies of the living God?”</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250161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1535199" y="1076870"/>
            <a:ext cx="7194894" cy="3293209"/>
          </a:xfrm>
          <a:prstGeom prst="rect">
            <a:avLst/>
          </a:prstGeom>
          <a:noFill/>
        </p:spPr>
        <p:txBody>
          <a:bodyPr wrap="none" rtlCol="0">
            <a:spAutoFit/>
          </a:bodyPr>
          <a:lstStyle/>
          <a:p>
            <a:pPr algn="ctr"/>
            <a:r>
              <a:rPr kumimoji="1" lang="zh-TW" altLang="en-US" sz="6000" b="1" dirty="0" smtClean="0">
                <a:solidFill>
                  <a:srgbClr val="FFFE0B"/>
                </a:solidFill>
                <a:effectLst>
                  <a:glow rad="101600">
                    <a:schemeClr val="bg1">
                      <a:alpha val="75000"/>
                    </a:schemeClr>
                  </a:glow>
                </a:effectLst>
                <a:latin typeface="Helvetica Neue"/>
                <a:ea typeface="Yu Gothic UI Semibold" pitchFamily="34" charset="-128"/>
                <a:cs typeface="Helvetica Neue"/>
              </a:rPr>
              <a:t>單純對神的信心，</a:t>
            </a:r>
            <a:endParaRPr kumimoji="1" lang="en-US" altLang="zh-TW" sz="60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6000" b="1" dirty="0" smtClean="0">
                <a:solidFill>
                  <a:srgbClr val="FFFE0B"/>
                </a:solidFill>
                <a:effectLst>
                  <a:glow rad="101600">
                    <a:schemeClr val="bg1">
                      <a:alpha val="75000"/>
                    </a:schemeClr>
                  </a:glow>
                </a:effectLst>
                <a:latin typeface="Helvetica Neue"/>
                <a:ea typeface="Yu Gothic UI Semibold" pitchFamily="34" charset="-128"/>
                <a:cs typeface="Helvetica Neue"/>
              </a:rPr>
              <a:t>產生強大的力量。</a:t>
            </a:r>
            <a:endParaRPr kumimoji="1" lang="en-US" altLang="zh-TW" sz="60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400" b="1" dirty="0">
                <a:effectLst>
                  <a:glow rad="101600">
                    <a:schemeClr val="bg1">
                      <a:alpha val="75000"/>
                    </a:schemeClr>
                  </a:glow>
                </a:effectLst>
                <a:latin typeface="Helvetica Neue"/>
                <a:ea typeface="Yu Gothic UI Semibold" pitchFamily="34" charset="-128"/>
                <a:cs typeface="Helvetica Neue"/>
              </a:rPr>
              <a:t>Genuine Faith in God,</a:t>
            </a:r>
          </a:p>
          <a:p>
            <a:pPr algn="ctr"/>
            <a:r>
              <a:rPr kumimoji="1" lang="en-US" altLang="zh-TW" sz="4400" b="1" dirty="0" smtClean="0">
                <a:effectLst>
                  <a:glow rad="101600">
                    <a:schemeClr val="bg1">
                      <a:alpha val="75000"/>
                    </a:schemeClr>
                  </a:glow>
                </a:effectLst>
                <a:latin typeface="Helvetica Neue"/>
                <a:ea typeface="Yu Gothic UI Semibold" pitchFamily="34" charset="-128"/>
                <a:cs typeface="Helvetica Neue"/>
              </a:rPr>
              <a:t>Will </a:t>
            </a:r>
            <a:r>
              <a:rPr kumimoji="1" lang="en-US" altLang="zh-TW" sz="4400" b="1" dirty="0">
                <a:effectLst>
                  <a:glow rad="101600">
                    <a:schemeClr val="bg1">
                      <a:alpha val="75000"/>
                    </a:schemeClr>
                  </a:glow>
                </a:effectLst>
                <a:latin typeface="Helvetica Neue"/>
                <a:ea typeface="Yu Gothic UI Semibold" pitchFamily="34" charset="-128"/>
                <a:cs typeface="Helvetica Neue"/>
              </a:rPr>
              <a:t>Produce Great Power.</a:t>
            </a:r>
          </a:p>
        </p:txBody>
      </p:sp>
    </p:spTree>
    <p:extLst>
      <p:ext uri="{BB962C8B-B14F-4D97-AF65-F5344CB8AC3E}">
        <p14:creationId xmlns:p14="http://schemas.microsoft.com/office/powerpoint/2010/main" xmlns="" val="64850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853680" y="272143"/>
            <a:ext cx="8290320" cy="6032421"/>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提摩太后书 </a:t>
            </a:r>
            <a:r>
              <a:rPr kumimoji="1" lang="en-US" altLang="zh-TW" sz="4800" b="1" dirty="0">
                <a:effectLst>
                  <a:glow rad="101600">
                    <a:schemeClr val="bg1">
                      <a:alpha val="75000"/>
                    </a:schemeClr>
                  </a:glow>
                </a:effectLst>
                <a:latin typeface="Helvetica Neue"/>
                <a:ea typeface="Yu Gothic UI Semibold" pitchFamily="34" charset="-128"/>
                <a:cs typeface="Helvetica Neue"/>
              </a:rPr>
              <a:t>2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Timothy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1:7</a:t>
            </a:r>
            <a:endParaRPr kumimoji="1" lang="en-US" altLang="zh-TW" sz="4800" b="1" dirty="0">
              <a:effectLst>
                <a:glow rad="101600">
                  <a:schemeClr val="bg1">
                    <a:alpha val="75000"/>
                  </a:schemeClr>
                </a:glow>
              </a:effectLst>
              <a:latin typeface="Helvetica Neue"/>
              <a:ea typeface="Yu Gothic UI Semibold" pitchFamily="34" charset="-128"/>
              <a:cs typeface="Helvetica Neue"/>
            </a:endParaRPr>
          </a:p>
          <a:p>
            <a:r>
              <a:rPr kumimoji="1" lang="zh-CN" altLang="en-US" sz="5400" b="1" dirty="0" smtClean="0">
                <a:solidFill>
                  <a:srgbClr val="FFFF00"/>
                </a:solidFill>
                <a:effectLst>
                  <a:glow rad="101600">
                    <a:schemeClr val="bg1">
                      <a:alpha val="75000"/>
                    </a:schemeClr>
                  </a:glow>
                </a:effectLst>
                <a:latin typeface="Helvetica Neue"/>
                <a:ea typeface="Yu Gothic UI Semibold" pitchFamily="34" charset="-128"/>
                <a:cs typeface="Helvetica Neue"/>
              </a:rPr>
              <a:t> 因为神赐给我们不是胆怯的心，乃是刚强、仁爱、谨守的心</a:t>
            </a:r>
            <a:r>
              <a:rPr kumimoji="1" lang="zh-CN" altLang="en-US" sz="5400" b="1" dirty="0" smtClean="0">
                <a:solidFill>
                  <a:srgbClr val="FFFF00"/>
                </a:solidFill>
                <a:effectLst>
                  <a:glow rad="101600">
                    <a:schemeClr val="bg1">
                      <a:alpha val="75000"/>
                    </a:schemeClr>
                  </a:glow>
                </a:effectLst>
                <a:latin typeface="Helvetica Neue"/>
                <a:ea typeface="Yu Gothic UI Semibold" pitchFamily="34" charset="-128"/>
                <a:cs typeface="Helvetica Neue"/>
              </a:rPr>
              <a:t>。</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 </a:t>
            </a:r>
            <a:endParaRPr kumimoji="1" lang="en-US" altLang="zh-TW" sz="4800" b="1" dirty="0" smtClean="0">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effectLst>
                  <a:glow rad="101600">
                    <a:schemeClr val="bg1">
                      <a:alpha val="75000"/>
                    </a:schemeClr>
                  </a:glow>
                </a:effectLst>
                <a:latin typeface="Helvetica Neue"/>
                <a:ea typeface="Yu Gothic UI Semibold" pitchFamily="34" charset="-128"/>
                <a:cs typeface="Helvetica Neue"/>
              </a:rPr>
              <a:t>For </a:t>
            </a:r>
            <a:r>
              <a:rPr kumimoji="1" lang="en-US" altLang="zh-TW" sz="4400" b="1" dirty="0" smtClean="0">
                <a:effectLst>
                  <a:glow rad="101600">
                    <a:schemeClr val="bg1">
                      <a:alpha val="75000"/>
                    </a:schemeClr>
                  </a:glow>
                </a:effectLst>
                <a:latin typeface="Helvetica Neue"/>
                <a:ea typeface="Yu Gothic UI Semibold" pitchFamily="34" charset="-128"/>
                <a:cs typeface="Helvetica Neue"/>
              </a:rPr>
              <a:t>the Spirit God gave us does not make us timid, but gives us power, love and self-discipline.</a:t>
            </a:r>
            <a:endParaRPr kumimoji="1" lang="zh-TW" altLang="en-US" sz="4000" b="1" dirty="0">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17806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853680" y="595094"/>
            <a:ext cx="8290320" cy="5509200"/>
          </a:xfrm>
          <a:prstGeom prst="rect">
            <a:avLst/>
          </a:prstGeom>
          <a:noFill/>
        </p:spPr>
        <p:txBody>
          <a:bodyPr wrap="square" rtlCol="0">
            <a:spAutoFit/>
          </a:bodyPr>
          <a:lstStyle/>
          <a:p>
            <a:pPr algn="ctr"/>
            <a:r>
              <a:rPr kumimoji="1" lang="zh-TW" altLang="en-US"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得勝的秘訣：</a:t>
            </a:r>
            <a:endPar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3600" b="1" dirty="0" smtClean="0">
                <a:effectLst>
                  <a:glow rad="101600">
                    <a:schemeClr val="bg1">
                      <a:alpha val="75000"/>
                    </a:schemeClr>
                  </a:glow>
                </a:effectLst>
                <a:latin typeface="Helvetica Neue"/>
                <a:ea typeface="Yu Gothic UI Semibold" pitchFamily="34" charset="-128"/>
                <a:cs typeface="Helvetica Neue"/>
              </a:rPr>
              <a:t>The </a:t>
            </a:r>
            <a:r>
              <a:rPr kumimoji="1" lang="en-US" altLang="zh-TW" sz="3600" b="1" dirty="0">
                <a:effectLst>
                  <a:glow rad="101600">
                    <a:schemeClr val="bg1">
                      <a:alpha val="75000"/>
                    </a:schemeClr>
                  </a:glow>
                </a:effectLst>
                <a:latin typeface="Helvetica Neue"/>
                <a:ea typeface="Yu Gothic UI Semibold" pitchFamily="34" charset="-128"/>
                <a:cs typeface="Helvetica Neue"/>
              </a:rPr>
              <a:t>Secrets of Victory:</a:t>
            </a:r>
            <a:endParaRPr kumimoji="1" lang="zh-TW" altLang="en-US" sz="3600" b="1" dirty="0" smtClean="0">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1.</a:t>
            </a:r>
            <a:r>
              <a:rPr kumimoji="1" lang="zh-TW" altLang="en-US"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要靠神的話語。</a:t>
            </a:r>
            <a:endPar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Rely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on the Word of God.</a:t>
            </a:r>
            <a:endParaRPr kumimoji="1" lang="en-US" altLang="zh-TW" sz="60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2.</a:t>
            </a:r>
            <a:r>
              <a:rPr kumimoji="1" lang="zh-TW" altLang="en-US"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要靠神的靈。</a:t>
            </a:r>
            <a:endPar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Rely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on the Spirit of God.</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3.</a:t>
            </a:r>
            <a:r>
              <a:rPr kumimoji="1" lang="zh-TW" altLang="en-US" sz="4400" b="1" dirty="0" smtClean="0">
                <a:solidFill>
                  <a:srgbClr val="FFFF00"/>
                </a:solidFill>
                <a:effectLst>
                  <a:glow rad="101600">
                    <a:schemeClr val="bg1">
                      <a:alpha val="75000"/>
                    </a:schemeClr>
                  </a:glow>
                </a:effectLst>
                <a:latin typeface="Helvetica Neue"/>
                <a:ea typeface="Yu Gothic UI Semibold" pitchFamily="34" charset="-128"/>
                <a:cs typeface="Helvetica Neue"/>
              </a:rPr>
              <a:t>要靠平常的操練。</a:t>
            </a:r>
            <a:endParaRPr kumimoji="1" lang="en-US" altLang="zh-TW" sz="4400" b="1" dirty="0" smtClean="0">
              <a:solidFill>
                <a:srgbClr val="FFFF00"/>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Rely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on Consistent Practice.</a:t>
            </a:r>
            <a:endPar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94246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894"/>
          <a:stretch/>
        </p:blipFill>
        <p:spPr>
          <a:xfrm>
            <a:off x="0" y="0"/>
            <a:ext cx="9144000" cy="6858000"/>
          </a:xfrm>
          <a:prstGeom prst="rect">
            <a:avLst/>
          </a:prstGeom>
        </p:spPr>
      </p:pic>
      <p:sp>
        <p:nvSpPr>
          <p:cNvPr id="3" name="TextBox 2"/>
          <p:cNvSpPr txBox="1"/>
          <p:nvPr/>
        </p:nvSpPr>
        <p:spPr>
          <a:xfrm>
            <a:off x="556240" y="872479"/>
            <a:ext cx="8100542" cy="5262979"/>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加拉太书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Galatians 6:7-8</a:t>
            </a:r>
            <a:endPar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7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不要自欺，神是轻慢不得的。人种的是什么，收的也是什么。 </a:t>
            </a:r>
            <a:endPar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8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顺着情欲撒种的，必从情欲收败坏；顺着圣灵撒种的，必从圣灵收永生。</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xmlns="" val="292422578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4761</TotalTime>
  <Words>711</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LCCC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LCCC_Office</cp:lastModifiedBy>
  <cp:revision>778</cp:revision>
  <cp:lastPrinted>2019-06-05T10:36:29Z</cp:lastPrinted>
  <dcterms:created xsi:type="dcterms:W3CDTF">2018-07-03T11:08:25Z</dcterms:created>
  <dcterms:modified xsi:type="dcterms:W3CDTF">2019-07-02T14:35:19Z</dcterms:modified>
</cp:coreProperties>
</file>