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531" r:id="rId2"/>
    <p:sldId id="1601" r:id="rId3"/>
    <p:sldId id="1663" r:id="rId4"/>
    <p:sldId id="1665" r:id="rId5"/>
    <p:sldId id="1664" r:id="rId6"/>
    <p:sldId id="1656" r:id="rId7"/>
    <p:sldId id="1661" r:id="rId8"/>
    <p:sldId id="1662" r:id="rId9"/>
    <p:sldId id="1666" r:id="rId10"/>
    <p:sldId id="1667" r:id="rId11"/>
    <p:sldId id="1668" r:id="rId12"/>
    <p:sldId id="1645" r:id="rId13"/>
    <p:sldId id="1669" r:id="rId14"/>
    <p:sldId id="1670" r:id="rId15"/>
    <p:sldId id="1671" r:id="rId16"/>
    <p:sldId id="1678" r:id="rId17"/>
    <p:sldId id="1677" r:id="rId18"/>
    <p:sldId id="1676" r:id="rId19"/>
    <p:sldId id="1674" r:id="rId20"/>
    <p:sldId id="1675" r:id="rId21"/>
    <p:sldId id="16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p:restoredTop sz="96327"/>
  </p:normalViewPr>
  <p:slideViewPr>
    <p:cSldViewPr snapToGrid="0" snapToObjects="1">
      <p:cViewPr varScale="1">
        <p:scale>
          <a:sx n="93" d="100"/>
          <a:sy n="93" d="100"/>
        </p:scale>
        <p:origin x="232"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8/28/20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8/28/20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8/28/20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8/28/20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8/28/20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8/28/20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8/28/20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8/28/20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8/28/20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E0715561-492E-324E-8EF4-53DDE7DAE64E}"/>
              </a:ext>
            </a:extLst>
          </p:cNvPr>
          <p:cNvSpPr txBox="1"/>
          <p:nvPr/>
        </p:nvSpPr>
        <p:spPr>
          <a:xfrm>
            <a:off x="5105984" y="5854467"/>
            <a:ext cx="1980029" cy="523220"/>
          </a:xfrm>
          <a:prstGeom prst="rect">
            <a:avLst/>
          </a:prstGeom>
          <a:noFill/>
        </p:spPr>
        <p:txBody>
          <a:bodyPr wrap="none" rtlCol="0">
            <a:spAutoFit/>
          </a:bodyPr>
          <a:lstStyle/>
          <a:p>
            <a:r>
              <a:rPr kumimoji="1" lang="zh-TW" altLang="en-US" sz="2800">
                <a:latin typeface="Heiti SC Medium" pitchFamily="2" charset="-128"/>
                <a:ea typeface="Heiti SC Medium" pitchFamily="2" charset="-128"/>
              </a:rPr>
              <a:t>房正豪牧師</a:t>
            </a:r>
          </a:p>
        </p:txBody>
      </p:sp>
      <p:pic>
        <p:nvPicPr>
          <p:cNvPr id="4" name="圖片 3" descr="一張含有 文字, 瓶, 報紙, 相片 的圖片&#10;&#10;自動產生的描述">
            <a:extLst>
              <a:ext uri="{FF2B5EF4-FFF2-40B4-BE49-F238E27FC236}">
                <a16:creationId xmlns:a16="http://schemas.microsoft.com/office/drawing/2014/main" id="{DC730CB1-9910-5146-B7EB-7F3E80B4E900}"/>
              </a:ext>
            </a:extLst>
          </p:cNvPr>
          <p:cNvPicPr>
            <a:picLocks noChangeAspect="1"/>
          </p:cNvPicPr>
          <p:nvPr/>
        </p:nvPicPr>
        <p:blipFill>
          <a:blip r:embed="rId2"/>
          <a:stretch>
            <a:fillRect/>
          </a:stretch>
        </p:blipFill>
        <p:spPr>
          <a:xfrm>
            <a:off x="1732" y="0"/>
            <a:ext cx="12188536" cy="6858000"/>
          </a:xfrm>
          <a:prstGeom prst="rect">
            <a:avLst/>
          </a:prstGeom>
        </p:spPr>
      </p:pic>
    </p:spTree>
    <p:extLst>
      <p:ext uri="{BB962C8B-B14F-4D97-AF65-F5344CB8AC3E}">
        <p14:creationId xmlns:p14="http://schemas.microsoft.com/office/powerpoint/2010/main" val="30574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81522" y="756951"/>
            <a:ext cx="10028768"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3:25</a:t>
            </a:r>
          </a:p>
          <a:p>
            <a:r>
              <a:rPr kumimoji="1" lang="en-US" altLang="zh-TW" sz="4800" b="1" dirty="0">
                <a:latin typeface="Microsoft YaHei UI Light" panose="020B0502040204020203" pitchFamily="34" charset="-122"/>
                <a:ea typeface="Microsoft YaHei UI Light" panose="020B0502040204020203" pitchFamily="34" charset="-122"/>
              </a:rPr>
              <a:t>25	</a:t>
            </a:r>
            <a:r>
              <a:rPr kumimoji="1" lang="zh-TW" altLang="en-US" sz="4800" b="1">
                <a:latin typeface="Microsoft YaHei UI Light" panose="020B0502040204020203" pitchFamily="34" charset="-122"/>
                <a:ea typeface="Microsoft YaHei UI Light" panose="020B0502040204020203" pitchFamily="34" charset="-122"/>
              </a:rPr>
              <a:t>神設立了耶穌為贖罪祭（“贖罪祭”原文作“蔽罪所”），是憑著他的血，藉著人的信，為的是要顯明　神的義；因為　神用忍耐的心寬容了人從前所犯的罪，</a:t>
            </a:r>
          </a:p>
          <a:p>
            <a:pPr marL="914400" indent="-914400">
              <a:buAutoNum type="arabicPlain" startAt="23"/>
            </a:pPr>
            <a:endParaRPr kumimoji="1" lang="zh-TW" altLang="en-US" sz="48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41027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81522" y="428178"/>
            <a:ext cx="10028768" cy="600164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Romans</a:t>
            </a:r>
            <a:r>
              <a:rPr kumimoji="1" lang="zh-TW" altLang="en-US" sz="4800" b="1">
                <a:latin typeface="Microsoft YaHei UI Light" panose="020B0502040204020203" pitchFamily="34" charset="-122"/>
                <a:ea typeface="Microsoft YaHei UI Light" panose="020B0502040204020203" pitchFamily="34" charset="-122"/>
              </a:rPr>
              <a:t> </a:t>
            </a:r>
            <a:r>
              <a:rPr kumimoji="1" lang="en-US" altLang="zh-TW" sz="4800" b="1" dirty="0">
                <a:latin typeface="Microsoft YaHei UI Light" panose="020B0502040204020203" pitchFamily="34" charset="-122"/>
                <a:ea typeface="Microsoft YaHei UI Light" panose="020B0502040204020203" pitchFamily="34" charset="-122"/>
              </a:rPr>
              <a:t>3:25</a:t>
            </a:r>
          </a:p>
          <a:p>
            <a:r>
              <a:rPr kumimoji="1" lang="en-US" altLang="zh-TW" sz="4800" b="1" dirty="0">
                <a:latin typeface="Microsoft YaHei UI Light" panose="020B0502040204020203" pitchFamily="34" charset="-122"/>
                <a:ea typeface="Microsoft YaHei UI Light" panose="020B0502040204020203" pitchFamily="34" charset="-122"/>
              </a:rPr>
              <a:t>25 whom God offered as a place where atonement by the Messiah’s blood would occur through faith. He did this to demonstrate his righteousness, because he had waited patiently to deal with sins committed in the past. </a:t>
            </a:r>
          </a:p>
        </p:txBody>
      </p:sp>
    </p:spTree>
    <p:extLst>
      <p:ext uri="{BB962C8B-B14F-4D97-AF65-F5344CB8AC3E}">
        <p14:creationId xmlns:p14="http://schemas.microsoft.com/office/powerpoint/2010/main" val="407941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66463" y="776962"/>
            <a:ext cx="10027577"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十字架真理</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為我們</a:t>
            </a:r>
          </a:p>
          <a:p>
            <a:pPr algn="ctr"/>
            <a:r>
              <a:rPr kumimoji="1" lang="en" altLang="zh-TW" sz="4000" b="1" dirty="0">
                <a:latin typeface="Microsoft YaHei UI Light" panose="020B0502040204020203" pitchFamily="34" charset="-122"/>
                <a:ea typeface="Microsoft YaHei UI Light" panose="020B0502040204020203" pitchFamily="34" charset="-122"/>
              </a:rPr>
              <a:t>The truth of the holy cross----For US.</a:t>
            </a:r>
            <a:endParaRPr kumimoji="1" lang="zh-TW" altLang="en-US" sz="4000" b="1">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：理解福音的知识。</a:t>
            </a:r>
          </a:p>
          <a:p>
            <a:r>
              <a:rPr kumimoji="1" lang="en" altLang="zh-TW" sz="4000" b="1" dirty="0">
                <a:latin typeface="Microsoft YaHei UI Light" panose="020B0502040204020203" pitchFamily="34" charset="-122"/>
                <a:ea typeface="Microsoft YaHei UI Light" panose="020B0502040204020203" pitchFamily="34" charset="-122"/>
              </a:rPr>
              <a:t>Understand the knowledge of the gospel.</a:t>
            </a:r>
            <a:endParaRPr kumimoji="1" lang="zh-TW" altLang="en-US" sz="4000" b="1">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2</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：心中的感动。</a:t>
            </a:r>
          </a:p>
          <a:p>
            <a:r>
              <a:rPr kumimoji="1" lang="en" altLang="zh-TW" sz="4000" b="1" dirty="0">
                <a:latin typeface="Microsoft YaHei UI Light" panose="020B0502040204020203" pitchFamily="34" charset="-122"/>
                <a:ea typeface="Microsoft YaHei UI Light" panose="020B0502040204020203" pitchFamily="34" charset="-122"/>
              </a:rPr>
              <a:t>The movement in your heart.</a:t>
            </a:r>
            <a:endParaRPr kumimoji="1" lang="zh-TW" altLang="en-US" sz="4000" b="1">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3</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：诚实的委身。</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 altLang="zh-TW" sz="4000" b="1" dirty="0">
                <a:latin typeface="Microsoft YaHei UI Light" panose="020B0502040204020203" pitchFamily="34" charset="-122"/>
                <a:ea typeface="Microsoft YaHei UI Light" panose="020B0502040204020203" pitchFamily="34" charset="-122"/>
              </a:rPr>
              <a:t>Honestly humble yourself.</a:t>
            </a:r>
            <a:endParaRPr kumimoji="1" lang="zh-TW" altLang="en-US" sz="40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12722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81522" y="756951"/>
            <a:ext cx="10028768"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10:17</a:t>
            </a:r>
          </a:p>
          <a:p>
            <a:r>
              <a:rPr kumimoji="1" lang="en-US" altLang="zh-TW" sz="4800" b="1" dirty="0">
                <a:latin typeface="Microsoft YaHei UI Light" panose="020B0502040204020203" pitchFamily="34" charset="-122"/>
                <a:ea typeface="Microsoft YaHei UI Light" panose="020B0502040204020203" pitchFamily="34" charset="-122"/>
              </a:rPr>
              <a:t>17 </a:t>
            </a:r>
            <a:r>
              <a:rPr kumimoji="1" lang="zh-TW" altLang="en-US" sz="4800" b="1">
                <a:latin typeface="Microsoft YaHei UI Light" panose="020B0502040204020203" pitchFamily="34" charset="-122"/>
                <a:ea typeface="Microsoft YaHei UI Light" panose="020B0502040204020203" pitchFamily="34" charset="-122"/>
              </a:rPr>
              <a:t>可見信心是從所聽的道來的，所聽的道是藉著基督的話來的。</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 altLang="zh-TW" sz="4800" b="1" dirty="0">
                <a:latin typeface="Microsoft YaHei UI Light" panose="020B0502040204020203" pitchFamily="34" charset="-122"/>
                <a:ea typeface="Microsoft YaHei UI Light" panose="020B0502040204020203" pitchFamily="34" charset="-122"/>
              </a:rPr>
              <a:t>17 Consequently, faith results from listening, and listening results through the word of the Messiah.</a:t>
            </a:r>
            <a:endParaRPr kumimoji="1" lang="zh-TW" altLang="en-US" sz="48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39081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81522" y="756951"/>
            <a:ext cx="10028768"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a:latin typeface="Microsoft YaHei UI Light" panose="020B0502040204020203" pitchFamily="34" charset="-122"/>
                <a:ea typeface="Microsoft YaHei UI Light" panose="020B0502040204020203" pitchFamily="34" charset="-122"/>
              </a:rPr>
              <a:t>约翰福音 </a:t>
            </a:r>
            <a:r>
              <a:rPr kumimoji="1" lang="en" altLang="zh-TW" sz="4800" b="1" dirty="0">
                <a:latin typeface="Microsoft YaHei UI Light" panose="020B0502040204020203" pitchFamily="34" charset="-122"/>
                <a:ea typeface="Microsoft YaHei UI Light" panose="020B0502040204020203" pitchFamily="34" charset="-122"/>
              </a:rPr>
              <a:t>John </a:t>
            </a:r>
            <a:r>
              <a:rPr kumimoji="1" lang="en-US" altLang="zh-TW" sz="4800" b="1" dirty="0">
                <a:latin typeface="Microsoft YaHei UI Light" panose="020B0502040204020203" pitchFamily="34" charset="-122"/>
                <a:ea typeface="Microsoft YaHei UI Light" panose="020B0502040204020203" pitchFamily="34" charset="-122"/>
              </a:rPr>
              <a:t>16:8</a:t>
            </a:r>
          </a:p>
          <a:p>
            <a:r>
              <a:rPr kumimoji="1" lang="en-US" altLang="zh-TW" sz="4800" b="1" dirty="0">
                <a:latin typeface="Microsoft YaHei UI Light" panose="020B0502040204020203" pitchFamily="34" charset="-122"/>
                <a:ea typeface="Microsoft YaHei UI Light" panose="020B0502040204020203" pitchFamily="34" charset="-122"/>
              </a:rPr>
              <a:t>18 </a:t>
            </a:r>
            <a:r>
              <a:rPr kumimoji="1" lang="zh-TW" altLang="en-US" sz="4800" b="1">
                <a:latin typeface="Microsoft YaHei UI Light" panose="020B0502040204020203" pitchFamily="34" charset="-122"/>
                <a:ea typeface="Microsoft YaHei UI Light" panose="020B0502040204020203" pitchFamily="34" charset="-122"/>
              </a:rPr>
              <a:t>他來了，就要在罪、在義、在審判各方面指證世人的罪。</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 altLang="zh-TW" sz="4800" b="1" dirty="0">
                <a:latin typeface="Microsoft YaHei UI Light" panose="020B0502040204020203" pitchFamily="34" charset="-122"/>
                <a:ea typeface="Microsoft YaHei UI Light" panose="020B0502040204020203" pitchFamily="34" charset="-122"/>
              </a:rPr>
              <a:t>18 When he comes, he will convict the world of sin, righteousness, and judgment—</a:t>
            </a:r>
            <a:endParaRPr kumimoji="1" lang="zh-TW" altLang="en-US" sz="48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1906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7560" y="375195"/>
            <a:ext cx="9976207" cy="600164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男女相認，互相理解。</a:t>
            </a:r>
          </a:p>
          <a:p>
            <a:r>
              <a:rPr kumimoji="1" lang="en" altLang="zh-TW" sz="4000" b="1" dirty="0">
                <a:latin typeface="Microsoft YaHei UI Light" panose="020B0502040204020203" pitchFamily="34" charset="-122"/>
                <a:ea typeface="Microsoft YaHei UI Light" panose="020B0502040204020203" pitchFamily="34" charset="-122"/>
              </a:rPr>
              <a:t>Man meets a woman, </a:t>
            </a:r>
          </a:p>
          <a:p>
            <a:r>
              <a:rPr kumimoji="1" lang="en" altLang="zh-TW" sz="4000" b="1" dirty="0">
                <a:latin typeface="Microsoft YaHei UI Light" panose="020B0502040204020203" pitchFamily="34" charset="-122"/>
                <a:ea typeface="Microsoft YaHei UI Light" panose="020B0502040204020203" pitchFamily="34" charset="-122"/>
              </a:rPr>
              <a:t>tries to understand each other.</a:t>
            </a:r>
            <a:endParaRPr kumimoji="1" lang="zh-TW" altLang="en-US" sz="4000" b="1">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2.</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日久生情，彼此相愛。</a:t>
            </a:r>
          </a:p>
          <a:p>
            <a:r>
              <a:rPr kumimoji="1" lang="en" altLang="zh-TW" sz="4000" b="1" dirty="0">
                <a:latin typeface="Microsoft YaHei UI Light" panose="020B0502040204020203" pitchFamily="34" charset="-122"/>
                <a:ea typeface="Microsoft YaHei UI Light" panose="020B0502040204020203" pitchFamily="34" charset="-122"/>
              </a:rPr>
              <a:t>Time goes by, starts to have feeling with each other and falls in love.</a:t>
            </a:r>
            <a:endParaRPr kumimoji="1" lang="zh-TW" altLang="en-US" sz="4800" b="1">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3.</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願意委身，成為夫妻。</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 altLang="zh-TW" sz="4000" b="1" dirty="0">
                <a:latin typeface="Microsoft YaHei UI Light" panose="020B0502040204020203" pitchFamily="34" charset="-122"/>
                <a:ea typeface="Microsoft YaHei UI Light" panose="020B0502040204020203" pitchFamily="34" charset="-122"/>
              </a:rPr>
              <a:t>Commit each other, </a:t>
            </a:r>
          </a:p>
          <a:p>
            <a:r>
              <a:rPr kumimoji="1" lang="en" altLang="zh-TW" sz="4000" b="1" dirty="0">
                <a:latin typeface="Microsoft YaHei UI Light" panose="020B0502040204020203" pitchFamily="34" charset="-122"/>
                <a:ea typeface="Microsoft YaHei UI Light" panose="020B0502040204020203" pitchFamily="34" charset="-122"/>
              </a:rPr>
              <a:t>become husband and wife</a:t>
            </a:r>
            <a:endParaRPr kumimoji="1" lang="zh-TW" altLang="en-US" sz="40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52226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38287" y="915522"/>
            <a:ext cx="9976207" cy="477053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男女相認，（福音知识）。
</a:t>
            </a:r>
            <a:r>
              <a:rPr kumimoji="1" lang="en-US" altLang="zh-TW" sz="4000" b="1" dirty="0">
                <a:latin typeface="Microsoft YaHei UI Light" panose="020B0502040204020203" pitchFamily="34" charset="-122"/>
                <a:ea typeface="Microsoft YaHei UI Light" panose="020B0502040204020203" pitchFamily="34" charset="-122"/>
              </a:rPr>
              <a:t>Understand each other,</a:t>
            </a:r>
          </a:p>
          <a:p>
            <a:r>
              <a:rPr kumimoji="1" lang="en-US" altLang="zh-TW" sz="4000" b="1" dirty="0">
                <a:latin typeface="Microsoft YaHei UI Light" panose="020B0502040204020203" pitchFamily="34" charset="-122"/>
                <a:ea typeface="Microsoft YaHei UI Light" panose="020B0502040204020203" pitchFamily="34" charset="-122"/>
              </a:rPr>
              <a:t>understand” Good News”.</a:t>
            </a:r>
            <a:endParaRPr kumimoji="1" lang="zh-TW" altLang="en-US" sz="4000" b="1" dirty="0">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2.</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日久生情，（心中感动）。
</a:t>
            </a:r>
            <a:r>
              <a:rPr kumimoji="1" lang="en-US" altLang="zh-TW" sz="4000" b="1" dirty="0">
                <a:latin typeface="Microsoft YaHei UI Light" panose="020B0502040204020203" pitchFamily="34" charset="-122"/>
                <a:ea typeface="Microsoft YaHei UI Light" panose="020B0502040204020203" pitchFamily="34" charset="-122"/>
              </a:rPr>
              <a:t>Fall in love, touch by “Holy Spirit”.</a:t>
            </a:r>
            <a:endParaRPr kumimoji="1" lang="zh-TW" altLang="en-US" sz="4800" b="1" dirty="0">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3.</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願意委身，（诚实委身）。
</a:t>
            </a:r>
            <a:r>
              <a:rPr kumimoji="1" lang="en" altLang="zh-TW" sz="4000" b="1" dirty="0">
                <a:latin typeface="Microsoft YaHei UI Light" panose="020B0502040204020203" pitchFamily="34" charset="-122"/>
                <a:ea typeface="Microsoft YaHei UI Light" panose="020B0502040204020203" pitchFamily="34" charset="-122"/>
              </a:rPr>
              <a:t>Became couples, commit to the Lord.</a:t>
            </a:r>
            <a:endParaRPr kumimoji="1" lang="zh-TW" altLang="en-US" sz="40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92938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3034" y="479011"/>
            <a:ext cx="9965932" cy="58785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时代，时勢，時机？</a:t>
            </a:r>
          </a:p>
          <a:p>
            <a:pPr algn="ctr"/>
            <a:r>
              <a:rPr kumimoji="1" lang="en" altLang="zh-TW" sz="4000" b="1">
                <a:latin typeface="Microsoft YaHei UI Light" panose="020B0502040204020203" pitchFamily="34" charset="-122"/>
                <a:ea typeface="Microsoft YaHei UI Light" panose="020B0502040204020203" pitchFamily="34" charset="-122"/>
              </a:rPr>
              <a:t>Time, Current Situation, Opportunity?</a:t>
            </a:r>
          </a:p>
          <a:p>
            <a:r>
              <a:rPr kumimoji="1" lang="en" altLang="zh-TW" sz="4400" b="1">
                <a:solidFill>
                  <a:srgbClr val="FFC000"/>
                </a:solidFill>
                <a:latin typeface="Microsoft YaHei UI Light" panose="020B0502040204020203" pitchFamily="34" charset="-122"/>
                <a:ea typeface="Microsoft YaHei UI Light" panose="020B0502040204020203" pitchFamily="34" charset="-122"/>
              </a:rPr>
              <a:t>1 </a:t>
            </a:r>
            <a:r>
              <a:rPr kumimoji="1" lang="zh-TW" altLang="en-US" sz="4400" b="1">
                <a:solidFill>
                  <a:srgbClr val="FFC000"/>
                </a:solidFill>
                <a:latin typeface="Microsoft YaHei UI Light" panose="020B0502040204020203" pitchFamily="34" charset="-122"/>
                <a:ea typeface="Microsoft YaHei UI Light" panose="020B0502040204020203" pitchFamily="34" charset="-122"/>
              </a:rPr>
              <a:t>我们处在什么样的时代？ 末世的开端！</a:t>
            </a:r>
          </a:p>
          <a:p>
            <a:r>
              <a:rPr kumimoji="1" lang="en" altLang="zh-TW" sz="4000" b="1">
                <a:latin typeface="Microsoft YaHei UI Light" panose="020B0502040204020203" pitchFamily="34" charset="-122"/>
                <a:ea typeface="Microsoft YaHei UI Light" panose="020B0502040204020203" pitchFamily="34" charset="-122"/>
              </a:rPr>
              <a:t>What kind of time are we in now?  The beginning of the End Time!</a:t>
            </a:r>
          </a:p>
          <a:p>
            <a:r>
              <a:rPr kumimoji="1" lang="en" altLang="zh-TW" sz="4400" b="1">
                <a:solidFill>
                  <a:srgbClr val="FFC000"/>
                </a:solidFill>
                <a:latin typeface="Microsoft YaHei UI Light" panose="020B0502040204020203" pitchFamily="34" charset="-122"/>
                <a:ea typeface="Microsoft YaHei UI Light" panose="020B0502040204020203" pitchFamily="34" charset="-122"/>
              </a:rPr>
              <a:t>2 </a:t>
            </a:r>
            <a:r>
              <a:rPr kumimoji="1" lang="zh-TW" altLang="en-US" sz="4400" b="1">
                <a:solidFill>
                  <a:srgbClr val="FFC000"/>
                </a:solidFill>
                <a:latin typeface="Microsoft YaHei UI Light" panose="020B0502040204020203" pitchFamily="34" charset="-122"/>
                <a:ea typeface="Microsoft YaHei UI Light" panose="020B0502040204020203" pitchFamily="34" charset="-122"/>
              </a:rPr>
              <a:t>我们面对什么样的时勢？ 恶势力嚣张。</a:t>
            </a:r>
          </a:p>
          <a:p>
            <a:r>
              <a:rPr kumimoji="1" lang="en" altLang="zh-TW" sz="4000" b="1">
                <a:latin typeface="Microsoft YaHei UI Light" panose="020B0502040204020203" pitchFamily="34" charset="-122"/>
                <a:ea typeface="Microsoft YaHei UI Light" panose="020B0502040204020203" pitchFamily="34" charset="-122"/>
              </a:rPr>
              <a:t>What kind of current situation are we facing?  The evil power is arrogant and in control.</a:t>
            </a:r>
          </a:p>
        </p:txBody>
      </p:sp>
    </p:spTree>
    <p:extLst>
      <p:ext uri="{BB962C8B-B14F-4D97-AF65-F5344CB8AC3E}">
        <p14:creationId xmlns:p14="http://schemas.microsoft.com/office/powerpoint/2010/main" val="35678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3034" y="1033816"/>
            <a:ext cx="9965932" cy="2616101"/>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400" b="1">
                <a:solidFill>
                  <a:srgbClr val="FFC000"/>
                </a:solidFill>
                <a:latin typeface="Microsoft YaHei UI Light" panose="020B0502040204020203" pitchFamily="34" charset="-122"/>
                <a:ea typeface="Microsoft YaHei UI Light" panose="020B0502040204020203" pitchFamily="34" charset="-122"/>
              </a:rPr>
              <a:t>3 </a:t>
            </a:r>
            <a:r>
              <a:rPr kumimoji="1" lang="zh-TW" altLang="en-US" sz="4400" b="1">
                <a:solidFill>
                  <a:srgbClr val="FFC000"/>
                </a:solidFill>
                <a:latin typeface="Microsoft YaHei UI Light" panose="020B0502040204020203" pitchFamily="34" charset="-122"/>
                <a:ea typeface="Microsoft YaHei UI Light" panose="020B0502040204020203" pitchFamily="34" charset="-122"/>
              </a:rPr>
              <a:t>我们如何抓住现今的时机？善用网络。</a:t>
            </a:r>
          </a:p>
          <a:p>
            <a:r>
              <a:rPr kumimoji="1" lang="en" altLang="zh-TW" sz="4000" b="1">
                <a:latin typeface="Microsoft YaHei UI Light" panose="020B0502040204020203" pitchFamily="34" charset="-122"/>
                <a:ea typeface="Microsoft YaHei UI Light" panose="020B0502040204020203" pitchFamily="34" charset="-122"/>
              </a:rPr>
              <a:t>How do we take advantage of the current opportunities?  Be smart of using the internet.</a:t>
            </a:r>
            <a:endParaRPr kumimoji="1" lang="en" altLang="zh-TW" sz="48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65794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81522" y="756951"/>
            <a:ext cx="10028768"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a:latin typeface="Microsoft YaHei UI Light" panose="020B0502040204020203" pitchFamily="34" charset="-122"/>
                <a:ea typeface="Microsoft YaHei UI Light" panose="020B0502040204020203" pitchFamily="34" charset="-122"/>
              </a:rPr>
              <a:t>历代志上 </a:t>
            </a:r>
            <a:r>
              <a:rPr kumimoji="1" lang="en-US" altLang="zh-TW" sz="4800" b="1">
                <a:latin typeface="Microsoft YaHei UI Light" panose="020B0502040204020203" pitchFamily="34" charset="-122"/>
                <a:ea typeface="Microsoft YaHei UI Light" panose="020B0502040204020203" pitchFamily="34" charset="-122"/>
              </a:rPr>
              <a:t>12:32 </a:t>
            </a:r>
          </a:p>
          <a:p>
            <a:r>
              <a:rPr kumimoji="1" lang="en-US" altLang="zh-TW" sz="4800" b="1">
                <a:latin typeface="Microsoft YaHei UI Light" panose="020B0502040204020203" pitchFamily="34" charset="-122"/>
                <a:ea typeface="Microsoft YaHei UI Light" panose="020B0502040204020203" pitchFamily="34" charset="-122"/>
              </a:rPr>
              <a:t>32 </a:t>
            </a:r>
            <a:r>
              <a:rPr kumimoji="1" lang="zh-TW" altLang="en-US" sz="4800" b="1">
                <a:latin typeface="Microsoft YaHei UI Light" panose="020B0502040204020203" pitchFamily="34" charset="-122"/>
                <a:ea typeface="Microsoft YaHei UI Light" panose="020B0502040204020203" pitchFamily="34" charset="-122"/>
              </a:rPr>
              <a:t>以薩迦支派的子孫中，通曉時勢和知道以色列當怎樣行的，共有二百個首領；他們所有的親族都聽從他們的命令。</a:t>
            </a:r>
            <a:endParaRPr kumimoji="1" lang="en-US" altLang="zh-TW" sz="48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3384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30152" y="479550"/>
            <a:ext cx="10028768"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成为义人的三个原因</a:t>
            </a:r>
          </a:p>
          <a:p>
            <a:pPr algn="ctr"/>
            <a:r>
              <a:rPr kumimoji="1" lang="en" altLang="zh-TW" sz="4000" b="1" dirty="0">
                <a:latin typeface="Microsoft YaHei UI Light" panose="020B0502040204020203" pitchFamily="34" charset="-122"/>
                <a:ea typeface="Microsoft YaHei UI Light" panose="020B0502040204020203" pitchFamily="34" charset="-122"/>
              </a:rPr>
              <a:t>Three reasons of being a righteous person</a:t>
            </a:r>
            <a:endParaRPr kumimoji="1" lang="zh-TW" altLang="en-US" sz="4000" b="1">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：圣父要拯救你。</a:t>
            </a:r>
          </a:p>
          <a:p>
            <a:r>
              <a:rPr kumimoji="1" lang="en" altLang="zh-TW" sz="4000" b="1" dirty="0">
                <a:latin typeface="Microsoft YaHei UI Light" panose="020B0502040204020203" pitchFamily="34" charset="-122"/>
                <a:ea typeface="Microsoft YaHei UI Light" panose="020B0502040204020203" pitchFamily="34" charset="-122"/>
              </a:rPr>
              <a:t>The holy father wants to save you.</a:t>
            </a:r>
            <a:endParaRPr kumimoji="1" lang="zh-TW" altLang="en-US" sz="4000" b="1">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2</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：圣灵要感动你。</a:t>
            </a:r>
          </a:p>
          <a:p>
            <a:r>
              <a:rPr kumimoji="1" lang="en" altLang="zh-TW" sz="4000" b="1" dirty="0">
                <a:latin typeface="Microsoft YaHei UI Light" panose="020B0502040204020203" pitchFamily="34" charset="-122"/>
                <a:ea typeface="Microsoft YaHei UI Light" panose="020B0502040204020203" pitchFamily="34" charset="-122"/>
              </a:rPr>
              <a:t>The holy spirit wants to touch and move your heart.</a:t>
            </a:r>
            <a:endParaRPr kumimoji="1" lang="zh-TW" altLang="en-US" sz="4000" b="1">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3</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：圣子替你死。</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a:t>
            </a:r>
            <a:r>
              <a:rPr kumimoji="1" lang="zh-TW" altLang="en-US" sz="4800" b="1">
                <a:solidFill>
                  <a:srgbClr val="FFC000"/>
                </a:solidFill>
                <a:latin typeface="Microsoft YaHei UI Light" panose="020B0502040204020203" pitchFamily="34" charset="-122"/>
                <a:ea typeface="Microsoft YaHei UI Light" panose="020B0502040204020203" pitchFamily="34" charset="-122"/>
              </a:rPr>
              <a:t>十字架</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a:t>
            </a:r>
          </a:p>
          <a:p>
            <a:r>
              <a:rPr kumimoji="1" lang="en-US" altLang="zh-TW" sz="4000" b="1" dirty="0">
                <a:latin typeface="Microsoft YaHei UI Light" panose="020B0502040204020203" pitchFamily="34" charset="-122"/>
                <a:ea typeface="Microsoft YaHei UI Light" panose="020B0502040204020203" pitchFamily="34" charset="-122"/>
              </a:rPr>
              <a:t>The holy son died for your sin on the cross.</a:t>
            </a:r>
          </a:p>
        </p:txBody>
      </p:sp>
    </p:spTree>
    <p:extLst>
      <p:ext uri="{BB962C8B-B14F-4D97-AF65-F5344CB8AC3E}">
        <p14:creationId xmlns:p14="http://schemas.microsoft.com/office/powerpoint/2010/main" val="429136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81522" y="756951"/>
            <a:ext cx="10028768"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a:latin typeface="Microsoft YaHei UI Light" panose="020B0502040204020203" pitchFamily="34" charset="-122"/>
                <a:ea typeface="Microsoft YaHei UI Light" panose="020B0502040204020203" pitchFamily="34" charset="-122"/>
              </a:rPr>
              <a:t>1 Chronicles 12:32</a:t>
            </a:r>
          </a:p>
          <a:p>
            <a:r>
              <a:rPr kumimoji="1" lang="en" altLang="zh-TW" sz="4800" b="1">
                <a:latin typeface="Microsoft YaHei UI Light" panose="020B0502040204020203" pitchFamily="34" charset="-122"/>
                <a:ea typeface="Microsoft YaHei UI Light" panose="020B0502040204020203" pitchFamily="34" charset="-122"/>
              </a:rPr>
              <a:t>32 The tribe of Issachar supplied 200 leaders, along with all of their relatives under their command. They kept up-to-date in their understanding of the times and knew what Israel should do.</a:t>
            </a:r>
            <a:endParaRPr kumimoji="1" lang="en-US" altLang="zh-TW" sz="48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55506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66498" y="1950731"/>
            <a:ext cx="10028768"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6000" b="1">
                <a:solidFill>
                  <a:srgbClr val="FFC000"/>
                </a:solidFill>
                <a:latin typeface="Microsoft YaHei UI Light" panose="020B0502040204020203" pitchFamily="34" charset="-122"/>
                <a:ea typeface="Microsoft YaHei UI Light" panose="020B0502040204020203" pitchFamily="34" charset="-122"/>
              </a:rPr>
              <a:t>通晓时势！</a:t>
            </a:r>
            <a:endParaRPr kumimoji="1" lang="en-US" altLang="zh-TW" sz="6000" b="1">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800" b="1">
                <a:latin typeface="Microsoft YaHei UI Light" panose="020B0502040204020203" pitchFamily="34" charset="-122"/>
                <a:ea typeface="Microsoft YaHei UI Light" panose="020B0502040204020203" pitchFamily="34" charset="-122"/>
              </a:rPr>
              <a:t>Know the current situation.</a:t>
            </a:r>
            <a:endParaRPr kumimoji="1" lang="zh-TW" altLang="en-US" sz="48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03068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81522" y="756951"/>
            <a:ext cx="10028768"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3:23</a:t>
            </a:r>
          </a:p>
          <a:p>
            <a:pPr marL="914400" indent="-914400">
              <a:buAutoNum type="arabicPlain" startAt="23"/>
            </a:pPr>
            <a:r>
              <a:rPr kumimoji="1" lang="zh-TW" altLang="en-US" sz="4800" b="1">
                <a:latin typeface="Microsoft YaHei UI Light" panose="020B0502040204020203" pitchFamily="34" charset="-122"/>
                <a:ea typeface="Microsoft YaHei UI Light" panose="020B0502040204020203" pitchFamily="34" charset="-122"/>
              </a:rPr>
              <a:t>因為人人都犯了罪，虧缺了　神的榮耀，</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 altLang="zh-TW" sz="4800" b="1" dirty="0">
                <a:latin typeface="Microsoft YaHei UI Light" panose="020B0502040204020203" pitchFamily="34" charset="-122"/>
                <a:ea typeface="Microsoft YaHei UI Light" panose="020B0502040204020203" pitchFamily="34" charset="-122"/>
              </a:rPr>
              <a:t>23 since all have sinned and continue to fall short of God’s glory. </a:t>
            </a:r>
            <a:endParaRPr kumimoji="1" lang="zh-TW" altLang="en-US" sz="4800" b="1">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77781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71248" y="428178"/>
            <a:ext cx="10028768" cy="600164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a:latin typeface="Microsoft YaHei UI Light" panose="020B0502040204020203" pitchFamily="34" charset="-122"/>
                <a:ea typeface="Microsoft YaHei UI Light" panose="020B0502040204020203" pitchFamily="34" charset="-122"/>
              </a:rPr>
              <a:t>罗马书 </a:t>
            </a:r>
            <a:r>
              <a:rPr kumimoji="1" lang="en-US" altLang="zh-TW" sz="4800" b="1" dirty="0">
                <a:latin typeface="Microsoft YaHei UI Light" panose="020B0502040204020203" pitchFamily="34" charset="-122"/>
                <a:ea typeface="Microsoft YaHei UI Light" panose="020B0502040204020203" pitchFamily="34" charset="-122"/>
              </a:rPr>
              <a:t>3:24-26</a:t>
            </a:r>
          </a:p>
          <a:p>
            <a:r>
              <a:rPr kumimoji="1" lang="en-US" altLang="zh-TW" sz="4800" b="1" dirty="0">
                <a:latin typeface="Microsoft YaHei UI Light" panose="020B0502040204020203" pitchFamily="34" charset="-122"/>
                <a:ea typeface="Microsoft YaHei UI Light" panose="020B0502040204020203" pitchFamily="34" charset="-122"/>
              </a:rPr>
              <a:t>24 </a:t>
            </a:r>
            <a:r>
              <a:rPr kumimoji="1" lang="zh-TW" altLang="en-US" sz="4800" b="1">
                <a:latin typeface="Microsoft YaHei UI Light" panose="020B0502040204020203" pitchFamily="34" charset="-122"/>
                <a:ea typeface="Microsoft YaHei UI Light" panose="020B0502040204020203" pitchFamily="34" charset="-122"/>
              </a:rPr>
              <a:t>但他們卻因著　神的恩典，藉著在基督耶穌裡的救贖，就白白地稱義。</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25	</a:t>
            </a:r>
            <a:r>
              <a:rPr kumimoji="1" lang="zh-TW" altLang="en-US" sz="4800" b="1">
                <a:latin typeface="Microsoft YaHei UI Light" panose="020B0502040204020203" pitchFamily="34" charset="-122"/>
                <a:ea typeface="Microsoft YaHei UI Light" panose="020B0502040204020203" pitchFamily="34" charset="-122"/>
              </a:rPr>
              <a:t>神設立了耶穌為贖罪祭（“贖罪祭”原文作“蔽罪所”），是憑著他的血，藉著人的信，為的是要顯明　神的義；因為　神用忍耐的心寬容了人從前所犯的罪，</a:t>
            </a:r>
          </a:p>
        </p:txBody>
      </p:sp>
    </p:spTree>
    <p:extLst>
      <p:ext uri="{BB962C8B-B14F-4D97-AF65-F5344CB8AC3E}">
        <p14:creationId xmlns:p14="http://schemas.microsoft.com/office/powerpoint/2010/main" val="108439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19878" y="962434"/>
            <a:ext cx="10028768"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26	</a:t>
            </a:r>
            <a:r>
              <a:rPr kumimoji="1" lang="zh-TW" altLang="en-US" sz="4800" b="1">
                <a:latin typeface="Microsoft YaHei UI Light" panose="020B0502040204020203" pitchFamily="34" charset="-122"/>
                <a:ea typeface="Microsoft YaHei UI Light" panose="020B0502040204020203" pitchFamily="34" charset="-122"/>
              </a:rPr>
              <a:t>好在現今顯明他的義，使人知道他自己為義，又稱信耶穌的人為義。 </a:t>
            </a:r>
          </a:p>
        </p:txBody>
      </p:sp>
    </p:spTree>
    <p:extLst>
      <p:ext uri="{BB962C8B-B14F-4D97-AF65-F5344CB8AC3E}">
        <p14:creationId xmlns:p14="http://schemas.microsoft.com/office/powerpoint/2010/main" val="201292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71248" y="428178"/>
            <a:ext cx="10028768"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3:24-26</a:t>
            </a:r>
          </a:p>
          <a:p>
            <a:r>
              <a:rPr kumimoji="1" lang="en-US" altLang="zh-TW" sz="4800" b="1" dirty="0">
                <a:latin typeface="Microsoft YaHei UI Light" panose="020B0502040204020203" pitchFamily="34" charset="-122"/>
                <a:ea typeface="Microsoft YaHei UI Light" panose="020B0502040204020203" pitchFamily="34" charset="-122"/>
              </a:rPr>
              <a:t>24 By his grace they are justified freely through the redemption that is in the Messiah Jesus, </a:t>
            </a:r>
          </a:p>
        </p:txBody>
      </p:sp>
    </p:spTree>
    <p:extLst>
      <p:ext uri="{BB962C8B-B14F-4D97-AF65-F5344CB8AC3E}">
        <p14:creationId xmlns:p14="http://schemas.microsoft.com/office/powerpoint/2010/main" val="2366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71248" y="428178"/>
            <a:ext cx="10028768"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25 whom God offered as a place where atonement by the Messiah’s blood would occur through faith. He did this to demonstrate his righteousness, because he had waited patiently to deal with sins committed in the past. </a:t>
            </a:r>
          </a:p>
        </p:txBody>
      </p:sp>
    </p:spTree>
    <p:extLst>
      <p:ext uri="{BB962C8B-B14F-4D97-AF65-F5344CB8AC3E}">
        <p14:creationId xmlns:p14="http://schemas.microsoft.com/office/powerpoint/2010/main" val="338656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71248" y="428178"/>
            <a:ext cx="10028768"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26 He wanted to demonstrate at the present time that he himself is righteous and that he justifies anyone who has the faithfulness of Jesus.</a:t>
            </a:r>
          </a:p>
        </p:txBody>
      </p:sp>
    </p:spTree>
    <p:extLst>
      <p:ext uri="{BB962C8B-B14F-4D97-AF65-F5344CB8AC3E}">
        <p14:creationId xmlns:p14="http://schemas.microsoft.com/office/powerpoint/2010/main" val="96680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042A0A6-673B-F84B-9B33-186F68B480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63933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天體</Template>
  <TotalTime>961</TotalTime>
  <Words>877</Words>
  <Application>Microsoft Macintosh PowerPoint</Application>
  <PresentationFormat>寬螢幕</PresentationFormat>
  <Paragraphs>64</Paragraphs>
  <Slides>21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Heiti SC Medium</vt:lpstr>
      <vt:lpstr>Microsoft YaHei UI Light</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125</cp:revision>
  <cp:lastPrinted>2020-07-03T15:17:22Z</cp:lastPrinted>
  <dcterms:created xsi:type="dcterms:W3CDTF">2020-05-19T23:40:13Z</dcterms:created>
  <dcterms:modified xsi:type="dcterms:W3CDTF">2020-08-28T15:59:58Z</dcterms:modified>
</cp:coreProperties>
</file>