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5"/>
  </p:notesMasterIdLst>
  <p:handoutMasterIdLst>
    <p:handoutMasterId r:id="rId26"/>
  </p:handoutMasterIdLst>
  <p:sldIdLst>
    <p:sldId id="836" r:id="rId2"/>
    <p:sldId id="1146" r:id="rId3"/>
    <p:sldId id="1156" r:id="rId4"/>
    <p:sldId id="1157" r:id="rId5"/>
    <p:sldId id="1158" r:id="rId6"/>
    <p:sldId id="1159" r:id="rId7"/>
    <p:sldId id="1160" r:id="rId8"/>
    <p:sldId id="1162" r:id="rId9"/>
    <p:sldId id="1161" r:id="rId10"/>
    <p:sldId id="1176" r:id="rId11"/>
    <p:sldId id="1163" r:id="rId12"/>
    <p:sldId id="1164" r:id="rId13"/>
    <p:sldId id="1165" r:id="rId14"/>
    <p:sldId id="1166" r:id="rId15"/>
    <p:sldId id="1167" r:id="rId16"/>
    <p:sldId id="1168" r:id="rId17"/>
    <p:sldId id="1169" r:id="rId18"/>
    <p:sldId id="1170" r:id="rId19"/>
    <p:sldId id="1171" r:id="rId20"/>
    <p:sldId id="1172" r:id="rId21"/>
    <p:sldId id="1173" r:id="rId22"/>
    <p:sldId id="1174" r:id="rId23"/>
    <p:sldId id="11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AF00"/>
    <a:srgbClr val="FFFE0B"/>
    <a:srgbClr val="22FF1A"/>
    <a:srgbClr val="FECC09"/>
    <a:srgbClr val="C10022"/>
    <a:srgbClr val="FF3300"/>
    <a:srgbClr val="FF66CC"/>
    <a:srgbClr val="F8BA00"/>
    <a:srgbClr val="00FF9E"/>
    <a:srgbClr val="EB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307" autoAdjust="0"/>
    <p:restoredTop sz="94660"/>
  </p:normalViewPr>
  <p:slideViewPr>
    <p:cSldViewPr snapToGrid="0" snapToObjects="1">
      <p:cViewPr>
        <p:scale>
          <a:sx n="99" d="100"/>
          <a:sy n="99" d="100"/>
        </p:scale>
        <p:origin x="-1464" y="-9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FA0AEE-4565-084F-A696-10A1FD8A6C27}" type="datetimeFigureOut">
              <a:rPr kumimoji="1" lang="zh-TW" altLang="en-US" smtClean="0"/>
              <a:pPr/>
              <a:t>8/28/19</a:t>
            </a:fld>
            <a:endParaRPr kumimoji="1" lang="zh-CN"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8D74DAF-65E7-D047-8C33-B8491D262FA5}" type="slidenum">
              <a:rPr kumimoji="1" lang="zh-CN" altLang="en-US" smtClean="0"/>
              <a:pPr/>
              <a:t>‹#›</a:t>
            </a:fld>
            <a:endParaRPr kumimoji="1" lang="zh-CN" altLang="en-US"/>
          </a:p>
        </p:txBody>
      </p:sp>
    </p:spTree>
    <p:extLst>
      <p:ext uri="{BB962C8B-B14F-4D97-AF65-F5344CB8AC3E}">
        <p14:creationId xmlns:p14="http://schemas.microsoft.com/office/powerpoint/2010/main" val="3140174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57A0F1-FDB9-7241-9F5B-CB12893B22E4}" type="datetimeFigureOut">
              <a:rPr kumimoji="1" lang="zh-TW" altLang="en-US" smtClean="0"/>
              <a:pPr/>
              <a:t>8/28/19</a:t>
            </a:fld>
            <a:endParaRPr kumimoji="1"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en-US" altLang="zh-CN"/>
              <a:t>Click to edit Master text styles</a:t>
            </a:r>
          </a:p>
          <a:p>
            <a:pPr lvl="1"/>
            <a:r>
              <a:rPr kumimoji="1" lang="en-US" altLang="zh-CN"/>
              <a:t>Second level</a:t>
            </a:r>
          </a:p>
          <a:p>
            <a:pPr lvl="2"/>
            <a:r>
              <a:rPr kumimoji="1" lang="en-US" altLang="zh-CN"/>
              <a:t>Third level</a:t>
            </a:r>
          </a:p>
          <a:p>
            <a:pPr lvl="3"/>
            <a:r>
              <a:rPr kumimoji="1" lang="en-US" altLang="zh-CN"/>
              <a:t>Fourth level</a:t>
            </a:r>
          </a:p>
          <a:p>
            <a:pPr lvl="4"/>
            <a:r>
              <a:rPr kumimoji="1" lang="en-US" altLang="zh-CN"/>
              <a:t>Fifth level</a:t>
            </a:r>
            <a:endParaRPr kumimoji="1"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1F90CC-B9DA-BD46-BB89-0F3544CA585E}" type="slidenum">
              <a:rPr kumimoji="1" lang="zh-CN" altLang="en-US" smtClean="0"/>
              <a:pPr/>
              <a:t>‹#›</a:t>
            </a:fld>
            <a:endParaRPr kumimoji="1" lang="zh-CN" altLang="en-US"/>
          </a:p>
        </p:txBody>
      </p:sp>
    </p:spTree>
    <p:extLst>
      <p:ext uri="{BB962C8B-B14F-4D97-AF65-F5344CB8AC3E}">
        <p14:creationId xmlns:p14="http://schemas.microsoft.com/office/powerpoint/2010/main" val="10697747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8/28/19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8/28/19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8/28/19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a:p>
        </p:txBody>
      </p:sp>
      <p:sp>
        <p:nvSpPr>
          <p:cNvPr id="3" name="Content Placeholder 2"/>
          <p:cNvSpPr>
            <a:spLocks noGrp="1"/>
          </p:cNvSpPr>
          <p:nvPr>
            <p:ph idx="1"/>
          </p:nvPr>
        </p:nvSpPr>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8/28/19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pPr/>
              <a:t>8/28/19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pPr/>
              <a:t>8/28/19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pPr/>
              <a:t>8/28/19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pPr/>
              <a:t>8/28/19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pPr/>
              <a:t>8/28/19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pPr/>
              <a:t>8/28/19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TW" dirty="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pPr/>
              <a:t>8/28/19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TW"/>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pPr/>
              <a:t>8/28/19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LCCC_Office\Desktop\Capture.JPG"/>
          <p:cNvPicPr>
            <a:picLocks noChangeAspect="1" noChangeArrowheads="1"/>
          </p:cNvPicPr>
          <p:nvPr/>
        </p:nvPicPr>
        <p:blipFill>
          <a:blip r:embed="rId2" cstate="print">
            <a:lum contrast="10000"/>
          </a:blip>
          <a:srcRect b="10873"/>
          <a:stretch>
            <a:fillRect/>
          </a:stretch>
        </p:blipFill>
        <p:spPr bwMode="auto">
          <a:xfrm>
            <a:off x="0" y="0"/>
            <a:ext cx="9144000" cy="7258051"/>
          </a:xfrm>
          <a:prstGeom prst="rect">
            <a:avLst/>
          </a:prstGeom>
          <a:noFill/>
        </p:spPr>
      </p:pic>
      <p:sp>
        <p:nvSpPr>
          <p:cNvPr id="3" name="TextBox 2"/>
          <p:cNvSpPr txBox="1"/>
          <p:nvPr/>
        </p:nvSpPr>
        <p:spPr>
          <a:xfrm>
            <a:off x="2675825" y="3094906"/>
            <a:ext cx="4224233" cy="1631216"/>
          </a:xfrm>
          <a:prstGeom prst="rect">
            <a:avLst/>
          </a:prstGeom>
          <a:noFill/>
        </p:spPr>
        <p:txBody>
          <a:bodyPr wrap="none" rtlCol="0">
            <a:spAutoFit/>
          </a:bodyPr>
          <a:lstStyle/>
          <a:p>
            <a:pPr algn="ctr"/>
            <a:r>
              <a:rPr kumimoji="1" lang="zh-TW" altLang="en-US" sz="6000" b="1" dirty="0" smtClean="0">
                <a:solidFill>
                  <a:srgbClr val="FFFE0B"/>
                </a:solidFill>
                <a:effectLst>
                  <a:glow rad="139700">
                    <a:schemeClr val="bg1">
                      <a:alpha val="65000"/>
                    </a:schemeClr>
                  </a:glow>
                </a:effectLst>
                <a:latin typeface="Arial Unicode MS"/>
                <a:ea typeface="华文细黑"/>
                <a:cs typeface="Arial Unicode MS"/>
              </a:rPr>
              <a:t>領袖的特質</a:t>
            </a:r>
            <a:endParaRPr kumimoji="1" lang="en-US" altLang="zh-TW" sz="6000" b="1" dirty="0" smtClean="0">
              <a:solidFill>
                <a:srgbClr val="FFFE0B"/>
              </a:solidFill>
              <a:effectLst>
                <a:glow rad="139700">
                  <a:schemeClr val="bg1">
                    <a:alpha val="65000"/>
                  </a:schemeClr>
                </a:glow>
              </a:effectLst>
              <a:latin typeface="Arial Unicode MS"/>
              <a:ea typeface="华文细黑"/>
              <a:cs typeface="Arial Unicode MS"/>
            </a:endParaRPr>
          </a:p>
          <a:p>
            <a:pPr algn="ctr"/>
            <a:r>
              <a:rPr kumimoji="1" lang="en-US" altLang="zh-TW" sz="4000" b="1" dirty="0">
                <a:effectLst>
                  <a:glow rad="139700">
                    <a:schemeClr val="bg1">
                      <a:alpha val="65000"/>
                    </a:schemeClr>
                  </a:glow>
                </a:effectLst>
                <a:latin typeface="Arial Unicode MS"/>
                <a:ea typeface="华文细黑"/>
                <a:cs typeface="Arial Unicode MS"/>
              </a:rPr>
              <a:t>Traits of a Leader</a:t>
            </a:r>
            <a:endParaRPr kumimoji="1" lang="en-US" altLang="zh-TW" sz="2400" b="1" dirty="0">
              <a:effectLst>
                <a:glow rad="139700">
                  <a:schemeClr val="bg1">
                    <a:alpha val="65000"/>
                  </a:schemeClr>
                </a:glow>
              </a:effectLst>
              <a:latin typeface="Arial Unicode MS"/>
              <a:ea typeface="华文细黑"/>
              <a:cs typeface="Arial Unicode MS"/>
            </a:endParaRPr>
          </a:p>
        </p:txBody>
      </p:sp>
      <p:sp>
        <p:nvSpPr>
          <p:cNvPr id="8" name="TextBox 7"/>
          <p:cNvSpPr txBox="1"/>
          <p:nvPr/>
        </p:nvSpPr>
        <p:spPr>
          <a:xfrm>
            <a:off x="3846786" y="5276983"/>
            <a:ext cx="1723549" cy="461665"/>
          </a:xfrm>
          <a:prstGeom prst="rect">
            <a:avLst/>
          </a:prstGeom>
          <a:noFill/>
        </p:spPr>
        <p:txBody>
          <a:bodyPr wrap="none" rtlCol="0">
            <a:spAutoFit/>
          </a:bodyPr>
          <a:lstStyle/>
          <a:p>
            <a:r>
              <a:rPr lang="zh-TW" altLang="en-US" sz="2400" dirty="0" smtClean="0">
                <a:latin typeface="DFKai-SB" pitchFamily="65" charset="-120"/>
                <a:ea typeface="DFKai-SB" pitchFamily="65" charset="-120"/>
              </a:rPr>
              <a:t>房正豪牧師</a:t>
            </a:r>
            <a:endParaRPr lang="en-US" sz="2400" dirty="0">
              <a:latin typeface="DFKai-SB" pitchFamily="65" charset="-120"/>
              <a:ea typeface="DFKai-SB" pitchFamily="65" charset="-120"/>
            </a:endParaRPr>
          </a:p>
        </p:txBody>
      </p:sp>
    </p:spTree>
    <p:extLst>
      <p:ext uri="{BB962C8B-B14F-4D97-AF65-F5344CB8AC3E}">
        <p14:creationId xmlns:p14="http://schemas.microsoft.com/office/powerpoint/2010/main" val="224060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LCCC_Office\Desktop\Capture.JPG"/>
          <p:cNvPicPr>
            <a:picLocks noChangeAspect="1" noChangeArrowheads="1"/>
          </p:cNvPicPr>
          <p:nvPr/>
        </p:nvPicPr>
        <p:blipFill>
          <a:blip r:embed="rId2" cstate="print">
            <a:lum bright="-20000" contrast="-20000"/>
          </a:blip>
          <a:srcRect b="10873"/>
          <a:stretch>
            <a:fillRect/>
          </a:stretch>
        </p:blipFill>
        <p:spPr bwMode="auto">
          <a:xfrm>
            <a:off x="0" y="0"/>
            <a:ext cx="9144000" cy="7258051"/>
          </a:xfrm>
          <a:prstGeom prst="rect">
            <a:avLst/>
          </a:prstGeom>
          <a:noFill/>
        </p:spPr>
      </p:pic>
      <p:sp>
        <p:nvSpPr>
          <p:cNvPr id="7" name="TextBox 6"/>
          <p:cNvSpPr txBox="1"/>
          <p:nvPr/>
        </p:nvSpPr>
        <p:spPr>
          <a:xfrm>
            <a:off x="537883" y="209968"/>
            <a:ext cx="8202706" cy="6555641"/>
          </a:xfrm>
          <a:prstGeom prst="rect">
            <a:avLst/>
          </a:prstGeom>
          <a:noFill/>
        </p:spPr>
        <p:txBody>
          <a:bodyPr wrap="square" rtlCol="0">
            <a:spAutoFit/>
          </a:bodyPr>
          <a:lstStyle/>
          <a:p>
            <a:pPr algn="ctr"/>
            <a:r>
              <a:rPr kumimoji="1" lang="zh-TW" altLang="en-US" sz="3600" b="1" dirty="0" smtClean="0">
                <a:solidFill>
                  <a:srgbClr val="FFFE0B"/>
                </a:solidFill>
                <a:effectLst>
                  <a:glow rad="139700">
                    <a:schemeClr val="bg1">
                      <a:alpha val="65000"/>
                    </a:schemeClr>
                  </a:glow>
                </a:effectLst>
                <a:latin typeface="Arial Unicode MS"/>
                <a:ea typeface="华文细黑"/>
                <a:cs typeface="Arial Unicode MS"/>
              </a:rPr>
              <a:t>撒母耳记上 </a:t>
            </a:r>
            <a:r>
              <a:rPr kumimoji="1" lang="en-US" altLang="zh-TW" sz="3600" b="1" dirty="0" smtClean="0">
                <a:solidFill>
                  <a:srgbClr val="FFFE0B"/>
                </a:solidFill>
                <a:effectLst>
                  <a:glow rad="139700">
                    <a:schemeClr val="bg1">
                      <a:alpha val="65000"/>
                    </a:schemeClr>
                  </a:glow>
                </a:effectLst>
                <a:latin typeface="Times New Roman" pitchFamily="18" charset="0"/>
                <a:ea typeface="华文细黑"/>
                <a:cs typeface="Times New Roman" pitchFamily="18" charset="0"/>
              </a:rPr>
              <a:t>1 Samuel</a:t>
            </a:r>
            <a:r>
              <a:rPr kumimoji="1" lang="zh-TW" altLang="en-US" sz="3600" b="1" dirty="0" smtClean="0">
                <a:solidFill>
                  <a:srgbClr val="FFFE0B"/>
                </a:solidFill>
                <a:effectLst>
                  <a:glow rad="139700">
                    <a:schemeClr val="bg1">
                      <a:alpha val="65000"/>
                    </a:schemeClr>
                  </a:glow>
                </a:effectLst>
                <a:latin typeface="Arial Unicode MS"/>
                <a:ea typeface="华文细黑"/>
                <a:cs typeface="Arial Unicode MS"/>
              </a:rPr>
              <a:t> </a:t>
            </a:r>
            <a:r>
              <a:rPr kumimoji="1" lang="en-US" altLang="zh-TW" sz="3600" b="1" dirty="0" smtClean="0">
                <a:solidFill>
                  <a:srgbClr val="FFFE0B"/>
                </a:solidFill>
                <a:effectLst>
                  <a:glow rad="139700">
                    <a:schemeClr val="bg1">
                      <a:alpha val="65000"/>
                    </a:schemeClr>
                  </a:glow>
                </a:effectLst>
                <a:latin typeface="Arial Unicode MS"/>
                <a:ea typeface="华文细黑"/>
                <a:cs typeface="Arial Unicode MS"/>
              </a:rPr>
              <a:t>30:8</a:t>
            </a:r>
          </a:p>
          <a:p>
            <a:r>
              <a:rPr kumimoji="1" lang="en-US" altLang="zh-CN" sz="4800" b="1" dirty="0" smtClean="0">
                <a:solidFill>
                  <a:srgbClr val="FFFE0B"/>
                </a:solidFill>
                <a:effectLst>
                  <a:glow rad="139700">
                    <a:schemeClr val="bg1">
                      <a:alpha val="65000"/>
                    </a:schemeClr>
                  </a:glow>
                </a:effectLst>
                <a:latin typeface="Arial Unicode MS"/>
                <a:ea typeface="华文细黑"/>
                <a:cs typeface="Arial Unicode MS"/>
              </a:rPr>
              <a:t>8</a:t>
            </a:r>
            <a:r>
              <a:rPr kumimoji="1" lang="en-US" altLang="zh-CN" sz="4800" b="1" dirty="0" smtClean="0">
                <a:effectLst>
                  <a:glow rad="139700">
                    <a:schemeClr val="bg1">
                      <a:alpha val="65000"/>
                    </a:schemeClr>
                  </a:glow>
                </a:effectLst>
                <a:latin typeface="Arial Unicode MS"/>
                <a:ea typeface="华文细黑"/>
                <a:cs typeface="Arial Unicode MS"/>
              </a:rPr>
              <a:t> and David inquired of the Lord, “Shall I pursue this raiding party? Will I overtake them?”</a:t>
            </a:r>
          </a:p>
          <a:p>
            <a:r>
              <a:rPr kumimoji="1" lang="en-US" altLang="zh-CN" sz="4800" b="1" dirty="0" smtClean="0">
                <a:effectLst>
                  <a:glow rad="139700">
                    <a:schemeClr val="bg1">
                      <a:alpha val="65000"/>
                    </a:schemeClr>
                  </a:glow>
                </a:effectLst>
                <a:latin typeface="Arial Unicode MS"/>
                <a:ea typeface="华文细黑"/>
                <a:cs typeface="Arial Unicode MS"/>
              </a:rPr>
              <a:t>“Pursue them,” he answered. “You will certainly overtake them and succeed in the rescue.”</a:t>
            </a:r>
            <a:endParaRPr kumimoji="1" lang="en-US" altLang="zh-TW" sz="4800" b="1" dirty="0">
              <a:solidFill>
                <a:srgbClr val="FFFFFF"/>
              </a:solidFill>
              <a:effectLst>
                <a:glow rad="139700">
                  <a:schemeClr val="bg1">
                    <a:alpha val="65000"/>
                  </a:schemeClr>
                </a:glow>
              </a:effectLst>
              <a:latin typeface="Arial Unicode MS"/>
              <a:ea typeface="华文细黑"/>
              <a:cs typeface="Arial Unicode MS"/>
            </a:endParaRPr>
          </a:p>
        </p:txBody>
      </p:sp>
    </p:spTree>
    <p:extLst>
      <p:ext uri="{BB962C8B-B14F-4D97-AF65-F5344CB8AC3E}">
        <p14:creationId xmlns:p14="http://schemas.microsoft.com/office/powerpoint/2010/main" val="3656313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LCCC_Office\Desktop\Capture.JPG"/>
          <p:cNvPicPr>
            <a:picLocks noChangeAspect="1" noChangeArrowheads="1"/>
          </p:cNvPicPr>
          <p:nvPr/>
        </p:nvPicPr>
        <p:blipFill>
          <a:blip r:embed="rId2" cstate="print">
            <a:lum bright="-30000" contrast="-20000"/>
          </a:blip>
          <a:srcRect b="10873"/>
          <a:stretch>
            <a:fillRect/>
          </a:stretch>
        </p:blipFill>
        <p:spPr bwMode="auto">
          <a:xfrm>
            <a:off x="0" y="0"/>
            <a:ext cx="9144000" cy="7258051"/>
          </a:xfrm>
          <a:prstGeom prst="rect">
            <a:avLst/>
          </a:prstGeom>
          <a:noFill/>
        </p:spPr>
      </p:pic>
      <p:sp>
        <p:nvSpPr>
          <p:cNvPr id="3" name="TextBox 2"/>
          <p:cNvSpPr txBox="1"/>
          <p:nvPr/>
        </p:nvSpPr>
        <p:spPr>
          <a:xfrm>
            <a:off x="341589" y="1502150"/>
            <a:ext cx="8802410" cy="4031873"/>
          </a:xfrm>
          <a:prstGeom prst="rect">
            <a:avLst/>
          </a:prstGeom>
          <a:noFill/>
        </p:spPr>
        <p:txBody>
          <a:bodyPr wrap="none" rtlCol="0">
            <a:spAutoFit/>
          </a:bodyPr>
          <a:lstStyle/>
          <a:p>
            <a:pPr algn="ctr"/>
            <a:r>
              <a:rPr kumimoji="1" lang="zh-TW" altLang="en-US" sz="4800" b="1" dirty="0" smtClean="0">
                <a:solidFill>
                  <a:srgbClr val="FFFE0B"/>
                </a:solidFill>
                <a:effectLst>
                  <a:glow rad="139700">
                    <a:schemeClr val="bg1">
                      <a:alpha val="65000"/>
                    </a:schemeClr>
                  </a:glow>
                </a:effectLst>
                <a:latin typeface="Arial Unicode MS"/>
                <a:ea typeface="华文细黑"/>
                <a:cs typeface="Arial Unicode MS"/>
              </a:rPr>
              <a:t>群眾可以激動，領袖卻要冷靜。</a:t>
            </a:r>
            <a:endParaRPr kumimoji="1" lang="en-US" altLang="zh-TW" sz="4800" b="1" dirty="0" smtClean="0">
              <a:solidFill>
                <a:srgbClr val="FFFE0B"/>
              </a:solidFill>
              <a:effectLst>
                <a:glow rad="139700">
                  <a:schemeClr val="bg1">
                    <a:alpha val="65000"/>
                  </a:schemeClr>
                </a:glow>
              </a:effectLst>
              <a:latin typeface="Arial Unicode MS"/>
              <a:ea typeface="华文细黑"/>
              <a:cs typeface="Arial Unicode MS"/>
            </a:endParaRPr>
          </a:p>
          <a:p>
            <a:pPr algn="ctr"/>
            <a:r>
              <a:rPr kumimoji="1" lang="en-US" altLang="zh-TW" sz="4000" b="1" dirty="0" smtClean="0">
                <a:effectLst>
                  <a:glow rad="139700">
                    <a:schemeClr val="bg1">
                      <a:alpha val="65000"/>
                    </a:schemeClr>
                  </a:glow>
                </a:effectLst>
                <a:latin typeface="Arial Unicode MS"/>
                <a:ea typeface="华文细黑"/>
                <a:cs typeface="Arial Unicode MS"/>
              </a:rPr>
              <a:t>Others </a:t>
            </a:r>
            <a:r>
              <a:rPr kumimoji="1" lang="en-US" altLang="zh-TW" sz="4000" b="1" dirty="0">
                <a:effectLst>
                  <a:glow rad="139700">
                    <a:schemeClr val="bg1">
                      <a:alpha val="65000"/>
                    </a:schemeClr>
                  </a:glow>
                </a:effectLst>
                <a:latin typeface="Arial Unicode MS"/>
                <a:ea typeface="华文细黑"/>
                <a:cs typeface="Arial Unicode MS"/>
              </a:rPr>
              <a:t>may Get Excited, </a:t>
            </a:r>
            <a:endParaRPr kumimoji="1" lang="en-US" altLang="zh-TW" sz="4000" b="1" dirty="0" smtClean="0">
              <a:effectLst>
                <a:glow rad="139700">
                  <a:schemeClr val="bg1">
                    <a:alpha val="65000"/>
                  </a:schemeClr>
                </a:glow>
              </a:effectLst>
              <a:latin typeface="Arial Unicode MS"/>
              <a:ea typeface="华文细黑"/>
              <a:cs typeface="Arial Unicode MS"/>
            </a:endParaRPr>
          </a:p>
          <a:p>
            <a:pPr algn="ctr"/>
            <a:r>
              <a:rPr kumimoji="1" lang="en-US" altLang="zh-TW" sz="4000" b="1" dirty="0" smtClean="0">
                <a:effectLst>
                  <a:glow rad="139700">
                    <a:schemeClr val="bg1">
                      <a:alpha val="65000"/>
                    </a:schemeClr>
                  </a:glow>
                </a:effectLst>
                <a:latin typeface="Arial Unicode MS"/>
                <a:ea typeface="华文细黑"/>
                <a:cs typeface="Arial Unicode MS"/>
              </a:rPr>
              <a:t>but </a:t>
            </a:r>
            <a:r>
              <a:rPr kumimoji="1" lang="en-US" altLang="zh-TW" sz="4000" b="1" dirty="0">
                <a:effectLst>
                  <a:glow rad="139700">
                    <a:schemeClr val="bg1">
                      <a:alpha val="65000"/>
                    </a:schemeClr>
                  </a:glow>
                </a:effectLst>
                <a:latin typeface="Arial Unicode MS"/>
                <a:ea typeface="华文细黑"/>
                <a:cs typeface="Arial Unicode MS"/>
              </a:rPr>
              <a:t>a Leader must Stay Calm.</a:t>
            </a:r>
            <a:endParaRPr kumimoji="1" lang="zh-TW" altLang="en-US" sz="4000" b="1" dirty="0" smtClean="0">
              <a:effectLst>
                <a:glow rad="139700">
                  <a:schemeClr val="bg1">
                    <a:alpha val="65000"/>
                  </a:schemeClr>
                </a:glow>
              </a:effectLst>
              <a:latin typeface="Arial Unicode MS"/>
              <a:ea typeface="华文细黑"/>
              <a:cs typeface="Arial Unicode MS"/>
            </a:endParaRPr>
          </a:p>
          <a:p>
            <a:pPr algn="ctr"/>
            <a:r>
              <a:rPr kumimoji="1" lang="zh-TW" altLang="en-US" sz="4800" b="1" dirty="0" smtClean="0">
                <a:solidFill>
                  <a:srgbClr val="FFFE0B"/>
                </a:solidFill>
                <a:effectLst>
                  <a:glow rad="139700">
                    <a:schemeClr val="bg1">
                      <a:alpha val="65000"/>
                    </a:schemeClr>
                  </a:glow>
                </a:effectLst>
                <a:latin typeface="Arial Unicode MS"/>
                <a:ea typeface="华文细黑"/>
                <a:cs typeface="Arial Unicode MS"/>
              </a:rPr>
              <a:t>群眾可以血氣，領袖卻要屬靈。</a:t>
            </a:r>
            <a:endParaRPr kumimoji="1" lang="en-US" altLang="zh-TW" sz="4800" b="1" dirty="0" smtClean="0">
              <a:solidFill>
                <a:srgbClr val="FFFE0B"/>
              </a:solidFill>
              <a:effectLst>
                <a:glow rad="139700">
                  <a:schemeClr val="bg1">
                    <a:alpha val="65000"/>
                  </a:schemeClr>
                </a:glow>
              </a:effectLst>
              <a:latin typeface="Arial Unicode MS"/>
              <a:ea typeface="华文细黑"/>
              <a:cs typeface="Arial Unicode MS"/>
            </a:endParaRPr>
          </a:p>
          <a:p>
            <a:pPr algn="ctr"/>
            <a:r>
              <a:rPr kumimoji="1" lang="en-US" altLang="zh-TW" sz="4000" b="1" dirty="0" smtClean="0">
                <a:solidFill>
                  <a:srgbClr val="FFFFFF"/>
                </a:solidFill>
                <a:effectLst>
                  <a:glow rad="139700">
                    <a:schemeClr val="bg1">
                      <a:alpha val="65000"/>
                    </a:schemeClr>
                  </a:glow>
                </a:effectLst>
                <a:latin typeface="Arial Unicode MS"/>
                <a:ea typeface="华文细黑"/>
                <a:cs typeface="Arial Unicode MS"/>
              </a:rPr>
              <a:t>Some </a:t>
            </a:r>
            <a:r>
              <a:rPr kumimoji="1" lang="en-US" altLang="zh-TW" sz="4000" b="1" dirty="0">
                <a:solidFill>
                  <a:srgbClr val="FFFFFF"/>
                </a:solidFill>
                <a:effectLst>
                  <a:glow rad="139700">
                    <a:schemeClr val="bg1">
                      <a:alpha val="65000"/>
                    </a:schemeClr>
                  </a:glow>
                </a:effectLst>
                <a:latin typeface="Arial Unicode MS"/>
                <a:ea typeface="华文细黑"/>
                <a:cs typeface="Arial Unicode MS"/>
              </a:rPr>
              <a:t>may Act on Impulse, </a:t>
            </a:r>
            <a:endParaRPr kumimoji="1" lang="en-US" altLang="zh-TW" sz="4000" b="1" dirty="0" smtClean="0">
              <a:solidFill>
                <a:srgbClr val="FFFFFF"/>
              </a:solidFill>
              <a:effectLst>
                <a:glow rad="139700">
                  <a:schemeClr val="bg1">
                    <a:alpha val="65000"/>
                  </a:schemeClr>
                </a:glow>
              </a:effectLst>
              <a:latin typeface="Arial Unicode MS"/>
              <a:ea typeface="华文细黑"/>
              <a:cs typeface="Arial Unicode MS"/>
            </a:endParaRPr>
          </a:p>
          <a:p>
            <a:pPr algn="ctr"/>
            <a:r>
              <a:rPr kumimoji="1" lang="en-US" altLang="zh-TW" sz="4000" b="1" dirty="0" smtClean="0">
                <a:solidFill>
                  <a:srgbClr val="FFFFFF"/>
                </a:solidFill>
                <a:effectLst>
                  <a:glow rad="139700">
                    <a:schemeClr val="bg1">
                      <a:alpha val="65000"/>
                    </a:schemeClr>
                  </a:glow>
                </a:effectLst>
                <a:latin typeface="Arial Unicode MS"/>
                <a:ea typeface="华文细黑"/>
                <a:cs typeface="Arial Unicode MS"/>
              </a:rPr>
              <a:t>but </a:t>
            </a:r>
            <a:r>
              <a:rPr kumimoji="1" lang="en-US" altLang="zh-TW" sz="4000" b="1" dirty="0">
                <a:solidFill>
                  <a:srgbClr val="FFFFFF"/>
                </a:solidFill>
                <a:effectLst>
                  <a:glow rad="139700">
                    <a:schemeClr val="bg1">
                      <a:alpha val="65000"/>
                    </a:schemeClr>
                  </a:glow>
                </a:effectLst>
                <a:latin typeface="Arial Unicode MS"/>
                <a:ea typeface="华文细黑"/>
                <a:cs typeface="Arial Unicode MS"/>
              </a:rPr>
              <a:t>a Leader Follow the Holy Spirit.</a:t>
            </a:r>
            <a:endParaRPr kumimoji="1" lang="en-US" altLang="zh-TW" b="1" dirty="0">
              <a:solidFill>
                <a:srgbClr val="FFFFFF"/>
              </a:solidFill>
              <a:effectLst>
                <a:glow rad="139700">
                  <a:schemeClr val="bg1">
                    <a:alpha val="65000"/>
                  </a:schemeClr>
                </a:glow>
              </a:effectLst>
              <a:latin typeface="Arial Unicode MS"/>
              <a:ea typeface="华文细黑"/>
              <a:cs typeface="Arial Unicode MS"/>
            </a:endParaRPr>
          </a:p>
        </p:txBody>
      </p:sp>
    </p:spTree>
    <p:extLst>
      <p:ext uri="{BB962C8B-B14F-4D97-AF65-F5344CB8AC3E}">
        <p14:creationId xmlns:p14="http://schemas.microsoft.com/office/powerpoint/2010/main" val="224060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LCCC_Office\Desktop\Capture.JPG"/>
          <p:cNvPicPr>
            <a:picLocks noChangeAspect="1" noChangeArrowheads="1"/>
          </p:cNvPicPr>
          <p:nvPr/>
        </p:nvPicPr>
        <p:blipFill>
          <a:blip r:embed="rId2" cstate="print">
            <a:lum bright="-20000" contrast="-20000"/>
          </a:blip>
          <a:srcRect b="10873"/>
          <a:stretch>
            <a:fillRect/>
          </a:stretch>
        </p:blipFill>
        <p:spPr bwMode="auto">
          <a:xfrm>
            <a:off x="0" y="0"/>
            <a:ext cx="9144000" cy="7258051"/>
          </a:xfrm>
          <a:prstGeom prst="rect">
            <a:avLst/>
          </a:prstGeom>
          <a:noFill/>
        </p:spPr>
      </p:pic>
      <p:sp>
        <p:nvSpPr>
          <p:cNvPr id="7" name="TextBox 6"/>
          <p:cNvSpPr txBox="1"/>
          <p:nvPr/>
        </p:nvSpPr>
        <p:spPr>
          <a:xfrm>
            <a:off x="537883" y="699247"/>
            <a:ext cx="8202706" cy="4893647"/>
          </a:xfrm>
          <a:prstGeom prst="rect">
            <a:avLst/>
          </a:prstGeom>
          <a:noFill/>
        </p:spPr>
        <p:txBody>
          <a:bodyPr wrap="square" rtlCol="0">
            <a:spAutoFit/>
          </a:bodyPr>
          <a:lstStyle/>
          <a:p>
            <a:pPr algn="ctr"/>
            <a:r>
              <a:rPr kumimoji="1" lang="zh-TW" altLang="en-US" sz="3600" b="1" dirty="0" smtClean="0">
                <a:solidFill>
                  <a:srgbClr val="FFFFFF"/>
                </a:solidFill>
                <a:effectLst>
                  <a:glow rad="139700">
                    <a:schemeClr val="bg1">
                      <a:alpha val="65000"/>
                    </a:schemeClr>
                  </a:glow>
                </a:effectLst>
                <a:latin typeface="Arial Unicode MS"/>
                <a:ea typeface="华文细黑"/>
                <a:cs typeface="Arial Unicode MS"/>
              </a:rPr>
              <a:t>耶利米书 </a:t>
            </a:r>
            <a:r>
              <a:rPr kumimoji="1" lang="en-US" altLang="zh-TW" sz="3600" b="1" dirty="0" smtClean="0">
                <a:solidFill>
                  <a:srgbClr val="FFFFFF"/>
                </a:solidFill>
                <a:effectLst>
                  <a:glow rad="139700">
                    <a:schemeClr val="bg1">
                      <a:alpha val="65000"/>
                    </a:schemeClr>
                  </a:glow>
                </a:effectLst>
                <a:latin typeface="Arial Unicode MS"/>
                <a:ea typeface="华文细黑"/>
                <a:cs typeface="Arial Unicode MS"/>
              </a:rPr>
              <a:t>29:13</a:t>
            </a:r>
          </a:p>
          <a:p>
            <a:pPr algn="ctr"/>
            <a:r>
              <a:rPr kumimoji="1" lang="en-US" altLang="zh-CN" sz="6600" b="1" dirty="0" smtClean="0">
                <a:solidFill>
                  <a:srgbClr val="FFFFFF"/>
                </a:solidFill>
                <a:effectLst>
                  <a:glow rad="139700">
                    <a:schemeClr val="bg1">
                      <a:alpha val="65000"/>
                    </a:schemeClr>
                  </a:glow>
                </a:effectLst>
                <a:latin typeface="Arial Unicode MS"/>
                <a:ea typeface="华文细黑"/>
                <a:cs typeface="Arial Unicode MS"/>
              </a:rPr>
              <a:t>13 </a:t>
            </a:r>
            <a:r>
              <a:rPr kumimoji="1" lang="zh-CN" altLang="en-US" sz="6600" b="1" dirty="0" smtClean="0">
                <a:solidFill>
                  <a:srgbClr val="FFFF00"/>
                </a:solidFill>
                <a:effectLst>
                  <a:glow rad="139700">
                    <a:schemeClr val="bg1">
                      <a:alpha val="65000"/>
                    </a:schemeClr>
                  </a:glow>
                </a:effectLst>
                <a:latin typeface="Arial Unicode MS"/>
                <a:ea typeface="华文细黑"/>
                <a:cs typeface="Arial Unicode MS"/>
              </a:rPr>
              <a:t>你们寻求我，若专心寻求我，就必寻见。</a:t>
            </a:r>
            <a:endParaRPr kumimoji="1" lang="en-US" altLang="zh-CN" sz="6600" b="1" dirty="0" smtClean="0">
              <a:solidFill>
                <a:srgbClr val="FFFF00"/>
              </a:solidFill>
              <a:effectLst>
                <a:glow rad="139700">
                  <a:schemeClr val="bg1">
                    <a:alpha val="65000"/>
                  </a:schemeClr>
                </a:glow>
              </a:effectLst>
              <a:latin typeface="Arial Unicode MS"/>
              <a:ea typeface="华文细黑"/>
              <a:cs typeface="Arial Unicode MS"/>
            </a:endParaRPr>
          </a:p>
          <a:p>
            <a:r>
              <a:rPr kumimoji="1" lang="en-US" altLang="zh-CN" sz="4800" b="1" dirty="0" smtClean="0">
                <a:solidFill>
                  <a:srgbClr val="FFFE0B"/>
                </a:solidFill>
                <a:effectLst>
                  <a:glow rad="139700">
                    <a:schemeClr val="bg1">
                      <a:alpha val="65000"/>
                    </a:schemeClr>
                  </a:glow>
                </a:effectLst>
                <a:latin typeface="Arial Unicode MS"/>
                <a:ea typeface="华文细黑"/>
                <a:cs typeface="Arial Unicode MS"/>
              </a:rPr>
              <a:t>13 </a:t>
            </a:r>
            <a:r>
              <a:rPr kumimoji="1" lang="en-US" altLang="zh-CN" sz="4800" b="1" dirty="0" smtClean="0">
                <a:effectLst>
                  <a:glow rad="139700">
                    <a:schemeClr val="bg1">
                      <a:alpha val="65000"/>
                    </a:schemeClr>
                  </a:glow>
                </a:effectLst>
                <a:latin typeface="Arial Unicode MS"/>
                <a:ea typeface="华文细黑"/>
                <a:cs typeface="Arial Unicode MS"/>
              </a:rPr>
              <a:t>You will seek me and find me when you seek me with all your heart.</a:t>
            </a:r>
            <a:endParaRPr kumimoji="1" lang="en-US" altLang="zh-TW" sz="4800" b="1" dirty="0">
              <a:solidFill>
                <a:srgbClr val="FFFFFF"/>
              </a:solidFill>
              <a:effectLst>
                <a:glow rad="139700">
                  <a:schemeClr val="bg1">
                    <a:alpha val="65000"/>
                  </a:schemeClr>
                </a:glow>
              </a:effectLst>
              <a:latin typeface="Arial Unicode MS"/>
              <a:ea typeface="华文细黑"/>
              <a:cs typeface="Arial Unicode MS"/>
            </a:endParaRPr>
          </a:p>
        </p:txBody>
      </p:sp>
    </p:spTree>
    <p:extLst>
      <p:ext uri="{BB962C8B-B14F-4D97-AF65-F5344CB8AC3E}">
        <p14:creationId xmlns:p14="http://schemas.microsoft.com/office/powerpoint/2010/main" val="334905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LCCC_Office\Desktop\Capture.JPG"/>
          <p:cNvPicPr>
            <a:picLocks noChangeAspect="1" noChangeArrowheads="1"/>
          </p:cNvPicPr>
          <p:nvPr/>
        </p:nvPicPr>
        <p:blipFill>
          <a:blip r:embed="rId2" cstate="print">
            <a:lum bright="-20000" contrast="-20000"/>
          </a:blip>
          <a:srcRect b="10873"/>
          <a:stretch>
            <a:fillRect/>
          </a:stretch>
        </p:blipFill>
        <p:spPr bwMode="auto">
          <a:xfrm>
            <a:off x="0" y="0"/>
            <a:ext cx="9144000" cy="7258051"/>
          </a:xfrm>
          <a:prstGeom prst="rect">
            <a:avLst/>
          </a:prstGeom>
          <a:noFill/>
        </p:spPr>
      </p:pic>
      <p:sp>
        <p:nvSpPr>
          <p:cNvPr id="3" name="TextBox 2"/>
          <p:cNvSpPr txBox="1"/>
          <p:nvPr/>
        </p:nvSpPr>
        <p:spPr>
          <a:xfrm>
            <a:off x="941294" y="671691"/>
            <a:ext cx="8202706" cy="4893648"/>
          </a:xfrm>
          <a:prstGeom prst="rect">
            <a:avLst/>
          </a:prstGeom>
          <a:noFill/>
        </p:spPr>
        <p:txBody>
          <a:bodyPr wrap="square" rtlCol="0">
            <a:spAutoFit/>
          </a:bodyPr>
          <a:lstStyle/>
          <a:p>
            <a:pPr algn="ctr"/>
            <a:r>
              <a:rPr kumimoji="1" lang="zh-TW" altLang="en-US" sz="3600" b="1" dirty="0" smtClean="0">
                <a:solidFill>
                  <a:srgbClr val="FFFFFF"/>
                </a:solidFill>
                <a:effectLst>
                  <a:glow rad="139700">
                    <a:schemeClr val="bg1">
                      <a:alpha val="65000"/>
                    </a:schemeClr>
                  </a:glow>
                </a:effectLst>
                <a:latin typeface="Arial Unicode MS"/>
                <a:ea typeface="华文细黑"/>
                <a:cs typeface="Arial Unicode MS"/>
              </a:rPr>
              <a:t>撒母耳记上 </a:t>
            </a:r>
            <a:r>
              <a:rPr kumimoji="1" lang="en-US" altLang="zh-TW" sz="3600" b="1" dirty="0" smtClean="0">
                <a:solidFill>
                  <a:srgbClr val="FFFFFF"/>
                </a:solidFill>
                <a:effectLst>
                  <a:glow rad="139700">
                    <a:schemeClr val="bg1">
                      <a:alpha val="65000"/>
                    </a:schemeClr>
                  </a:glow>
                </a:effectLst>
                <a:latin typeface="Arial Unicode MS"/>
                <a:ea typeface="华文细黑"/>
                <a:cs typeface="Arial Unicode MS"/>
              </a:rPr>
              <a:t>30:23-25</a:t>
            </a:r>
          </a:p>
          <a:p>
            <a:r>
              <a:rPr kumimoji="1" lang="zh-CN" altLang="en-US" sz="6000" b="1" dirty="0" smtClean="0">
                <a:solidFill>
                  <a:srgbClr val="FFFF00"/>
                </a:solidFill>
                <a:effectLst>
                  <a:glow rad="139700">
                    <a:schemeClr val="bg1">
                      <a:alpha val="65000"/>
                    </a:schemeClr>
                  </a:glow>
                </a:effectLst>
                <a:latin typeface="Arial Unicode MS"/>
                <a:ea typeface="华文细黑"/>
                <a:cs typeface="Arial Unicode MS"/>
              </a:rPr>
              <a:t> </a:t>
            </a:r>
            <a:r>
              <a:rPr kumimoji="1" lang="en-US" altLang="zh-CN" sz="5400" b="1" dirty="0" smtClean="0">
                <a:solidFill>
                  <a:srgbClr val="FFFFFF"/>
                </a:solidFill>
                <a:effectLst>
                  <a:glow rad="139700">
                    <a:schemeClr val="bg1">
                      <a:alpha val="65000"/>
                    </a:schemeClr>
                  </a:glow>
                </a:effectLst>
                <a:latin typeface="Arial Unicode MS"/>
                <a:ea typeface="华文细黑"/>
                <a:cs typeface="Arial Unicode MS"/>
              </a:rPr>
              <a:t>23</a:t>
            </a:r>
            <a:r>
              <a:rPr kumimoji="1" lang="en-US" altLang="zh-CN" sz="5400" b="1" dirty="0" smtClean="0">
                <a:solidFill>
                  <a:srgbClr val="FFFF00"/>
                </a:solidFill>
                <a:effectLst>
                  <a:glow rad="139700">
                    <a:schemeClr val="bg1">
                      <a:alpha val="65000"/>
                    </a:schemeClr>
                  </a:glow>
                </a:effectLst>
                <a:latin typeface="Arial Unicode MS"/>
                <a:ea typeface="华文细黑"/>
                <a:cs typeface="Arial Unicode MS"/>
              </a:rPr>
              <a:t> </a:t>
            </a:r>
            <a:r>
              <a:rPr kumimoji="1" lang="zh-CN" altLang="en-US" sz="5400" b="1" dirty="0" smtClean="0">
                <a:solidFill>
                  <a:srgbClr val="FFFF00"/>
                </a:solidFill>
                <a:effectLst>
                  <a:glow rad="139700">
                    <a:schemeClr val="bg1">
                      <a:alpha val="65000"/>
                    </a:schemeClr>
                  </a:glow>
                </a:effectLst>
                <a:latin typeface="Arial Unicode MS"/>
                <a:ea typeface="华文细黑"/>
                <a:cs typeface="Arial Unicode MS"/>
              </a:rPr>
              <a:t>大卫说：“弟兄们，耶和华所赐给我们的，不可不分给他们，因为他保佑我们，将那攻击我们的敌军交在我们手里。</a:t>
            </a:r>
          </a:p>
        </p:txBody>
      </p:sp>
    </p:spTree>
    <p:extLst>
      <p:ext uri="{BB962C8B-B14F-4D97-AF65-F5344CB8AC3E}">
        <p14:creationId xmlns:p14="http://schemas.microsoft.com/office/powerpoint/2010/main" val="33490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LCCC_Office\Desktop\Capture.JPG"/>
          <p:cNvPicPr>
            <a:picLocks noChangeAspect="1" noChangeArrowheads="1"/>
          </p:cNvPicPr>
          <p:nvPr/>
        </p:nvPicPr>
        <p:blipFill>
          <a:blip r:embed="rId2" cstate="print">
            <a:lum bright="-20000" contrast="-20000"/>
          </a:blip>
          <a:srcRect b="10873"/>
          <a:stretch>
            <a:fillRect/>
          </a:stretch>
        </p:blipFill>
        <p:spPr bwMode="auto">
          <a:xfrm>
            <a:off x="0" y="0"/>
            <a:ext cx="9144000" cy="7258051"/>
          </a:xfrm>
          <a:prstGeom prst="rect">
            <a:avLst/>
          </a:prstGeom>
          <a:noFill/>
        </p:spPr>
      </p:pic>
      <p:sp>
        <p:nvSpPr>
          <p:cNvPr id="3" name="TextBox 2"/>
          <p:cNvSpPr txBox="1"/>
          <p:nvPr/>
        </p:nvSpPr>
        <p:spPr>
          <a:xfrm>
            <a:off x="753479" y="702410"/>
            <a:ext cx="8072984" cy="6001643"/>
          </a:xfrm>
          <a:prstGeom prst="rect">
            <a:avLst/>
          </a:prstGeom>
          <a:noFill/>
        </p:spPr>
        <p:txBody>
          <a:bodyPr wrap="square" rtlCol="0">
            <a:spAutoFit/>
          </a:bodyPr>
          <a:lstStyle/>
          <a:p>
            <a:pPr algn="ctr"/>
            <a:r>
              <a:rPr kumimoji="1" lang="en-US" altLang="zh-CN" sz="5400" b="1" dirty="0" smtClean="0">
                <a:solidFill>
                  <a:srgbClr val="FFFFFF"/>
                </a:solidFill>
                <a:effectLst>
                  <a:glow rad="139700">
                    <a:schemeClr val="bg1">
                      <a:alpha val="65000"/>
                    </a:schemeClr>
                  </a:glow>
                </a:effectLst>
                <a:latin typeface="Arial Unicode MS"/>
                <a:ea typeface="华文细黑"/>
                <a:cs typeface="Arial Unicode MS"/>
              </a:rPr>
              <a:t>24</a:t>
            </a:r>
            <a:r>
              <a:rPr kumimoji="1" lang="en-US" altLang="zh-CN" sz="5400" b="1" dirty="0" smtClean="0">
                <a:solidFill>
                  <a:srgbClr val="FFFF00"/>
                </a:solidFill>
                <a:effectLst>
                  <a:glow rad="139700">
                    <a:schemeClr val="bg1">
                      <a:alpha val="65000"/>
                    </a:schemeClr>
                  </a:glow>
                </a:effectLst>
                <a:latin typeface="Arial Unicode MS"/>
                <a:ea typeface="华文细黑"/>
                <a:cs typeface="Arial Unicode MS"/>
              </a:rPr>
              <a:t> </a:t>
            </a:r>
            <a:r>
              <a:rPr kumimoji="1" lang="zh-CN" altLang="en-US" sz="5400" b="1" dirty="0" smtClean="0">
                <a:solidFill>
                  <a:srgbClr val="FFFF00"/>
                </a:solidFill>
                <a:effectLst>
                  <a:glow rad="139700">
                    <a:schemeClr val="bg1">
                      <a:alpha val="65000"/>
                    </a:schemeClr>
                  </a:glow>
                </a:effectLst>
                <a:latin typeface="Arial Unicode MS"/>
                <a:ea typeface="华文细黑"/>
                <a:cs typeface="Arial Unicode MS"/>
              </a:rPr>
              <a:t>这事谁肯依从你们呢？上阵的得多少，看守器具的也得多少，应当大家平分。” </a:t>
            </a:r>
            <a:endParaRPr kumimoji="1" lang="en-US" altLang="zh-CN" sz="5400" b="1" dirty="0" smtClean="0">
              <a:solidFill>
                <a:srgbClr val="FFFF00"/>
              </a:solidFill>
              <a:effectLst>
                <a:glow rad="139700">
                  <a:schemeClr val="bg1">
                    <a:alpha val="65000"/>
                  </a:schemeClr>
                </a:glow>
              </a:effectLst>
              <a:latin typeface="Arial Unicode MS"/>
              <a:ea typeface="华文细黑"/>
              <a:cs typeface="Arial Unicode MS"/>
            </a:endParaRPr>
          </a:p>
          <a:p>
            <a:pPr algn="ctr"/>
            <a:r>
              <a:rPr kumimoji="1" lang="en-US" altLang="zh-CN" sz="5400" b="1" dirty="0" smtClean="0">
                <a:effectLst>
                  <a:glow rad="139700">
                    <a:schemeClr val="bg1">
                      <a:alpha val="65000"/>
                    </a:schemeClr>
                  </a:glow>
                </a:effectLst>
                <a:latin typeface="Arial Unicode MS"/>
                <a:ea typeface="华文细黑"/>
                <a:cs typeface="Arial Unicode MS"/>
              </a:rPr>
              <a:t>25</a:t>
            </a:r>
            <a:r>
              <a:rPr kumimoji="1" lang="en-US" altLang="zh-CN" sz="5400" b="1" dirty="0" smtClean="0">
                <a:solidFill>
                  <a:srgbClr val="FFFF00"/>
                </a:solidFill>
                <a:effectLst>
                  <a:glow rad="139700">
                    <a:schemeClr val="bg1">
                      <a:alpha val="65000"/>
                    </a:schemeClr>
                  </a:glow>
                </a:effectLst>
                <a:latin typeface="Arial Unicode MS"/>
                <a:ea typeface="华文细黑"/>
                <a:cs typeface="Arial Unicode MS"/>
              </a:rPr>
              <a:t> </a:t>
            </a:r>
            <a:r>
              <a:rPr kumimoji="1" lang="zh-CN" altLang="en-US" sz="5400" b="1" dirty="0" smtClean="0">
                <a:solidFill>
                  <a:srgbClr val="FFFF00"/>
                </a:solidFill>
                <a:effectLst>
                  <a:glow rad="139700">
                    <a:schemeClr val="bg1">
                      <a:alpha val="65000"/>
                    </a:schemeClr>
                  </a:glow>
                </a:effectLst>
                <a:latin typeface="Arial Unicode MS"/>
                <a:ea typeface="华文细黑"/>
                <a:cs typeface="Arial Unicode MS"/>
              </a:rPr>
              <a:t>大卫定此为以色列的律例、典章，从那日直到今日</a:t>
            </a:r>
            <a:r>
              <a:rPr kumimoji="1" lang="zh-CN" altLang="en-US" sz="6000" b="1" dirty="0" smtClean="0">
                <a:solidFill>
                  <a:srgbClr val="FFFF00"/>
                </a:solidFill>
                <a:effectLst>
                  <a:glow rad="139700">
                    <a:schemeClr val="bg1">
                      <a:alpha val="65000"/>
                    </a:schemeClr>
                  </a:glow>
                </a:effectLst>
                <a:latin typeface="Arial Unicode MS"/>
                <a:ea typeface="华文细黑"/>
                <a:cs typeface="Arial Unicode MS"/>
              </a:rPr>
              <a:t>。</a:t>
            </a:r>
          </a:p>
        </p:txBody>
      </p:sp>
    </p:spTree>
    <p:extLst>
      <p:ext uri="{BB962C8B-B14F-4D97-AF65-F5344CB8AC3E}">
        <p14:creationId xmlns:p14="http://schemas.microsoft.com/office/powerpoint/2010/main" val="334905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LCCC_Office\Desktop\Capture.JPG"/>
          <p:cNvPicPr>
            <a:picLocks noChangeAspect="1" noChangeArrowheads="1"/>
          </p:cNvPicPr>
          <p:nvPr/>
        </p:nvPicPr>
        <p:blipFill>
          <a:blip r:embed="rId2" cstate="print">
            <a:lum bright="-20000" contrast="-20000"/>
          </a:blip>
          <a:srcRect b="10873"/>
          <a:stretch>
            <a:fillRect/>
          </a:stretch>
        </p:blipFill>
        <p:spPr bwMode="auto">
          <a:xfrm>
            <a:off x="0" y="0"/>
            <a:ext cx="9144000" cy="7258051"/>
          </a:xfrm>
          <a:prstGeom prst="rect">
            <a:avLst/>
          </a:prstGeom>
          <a:noFill/>
        </p:spPr>
      </p:pic>
      <p:sp>
        <p:nvSpPr>
          <p:cNvPr id="3" name="TextBox 2"/>
          <p:cNvSpPr txBox="1"/>
          <p:nvPr/>
        </p:nvSpPr>
        <p:spPr>
          <a:xfrm>
            <a:off x="564776" y="806824"/>
            <a:ext cx="8202706" cy="5386090"/>
          </a:xfrm>
          <a:prstGeom prst="rect">
            <a:avLst/>
          </a:prstGeom>
          <a:noFill/>
        </p:spPr>
        <p:txBody>
          <a:bodyPr wrap="square" rtlCol="0">
            <a:spAutoFit/>
          </a:bodyPr>
          <a:lstStyle/>
          <a:p>
            <a:pPr algn="ctr"/>
            <a:r>
              <a:rPr kumimoji="1" lang="en-US" altLang="zh-TW" sz="3600" b="1" dirty="0" smtClean="0">
                <a:solidFill>
                  <a:srgbClr val="FFFE0B"/>
                </a:solidFill>
                <a:effectLst>
                  <a:glow rad="139700">
                    <a:schemeClr val="bg1">
                      <a:alpha val="65000"/>
                    </a:schemeClr>
                  </a:glow>
                </a:effectLst>
                <a:latin typeface="Times New Roman" pitchFamily="18" charset="0"/>
                <a:ea typeface="华文细黑"/>
                <a:cs typeface="Times New Roman" pitchFamily="18" charset="0"/>
              </a:rPr>
              <a:t>1 Samuel 30:23-25</a:t>
            </a:r>
          </a:p>
          <a:p>
            <a:r>
              <a:rPr kumimoji="1" lang="en-US" altLang="zh-CN" sz="4400" b="1" dirty="0" smtClean="0">
                <a:solidFill>
                  <a:srgbClr val="FFFE0B"/>
                </a:solidFill>
                <a:effectLst>
                  <a:glow rad="139700">
                    <a:schemeClr val="bg1">
                      <a:alpha val="65000"/>
                    </a:schemeClr>
                  </a:glow>
                </a:effectLst>
                <a:latin typeface="Arial Unicode MS"/>
                <a:ea typeface="华文细黑"/>
                <a:cs typeface="Arial Unicode MS"/>
              </a:rPr>
              <a:t>23</a:t>
            </a:r>
            <a:r>
              <a:rPr kumimoji="1" lang="en-US" altLang="zh-CN" sz="4400" b="1" dirty="0" smtClean="0">
                <a:effectLst>
                  <a:glow rad="139700">
                    <a:schemeClr val="bg1">
                      <a:alpha val="65000"/>
                    </a:schemeClr>
                  </a:glow>
                </a:effectLst>
                <a:latin typeface="Arial Unicode MS"/>
                <a:ea typeface="华文细黑"/>
                <a:cs typeface="Arial Unicode MS"/>
              </a:rPr>
              <a:t> David replied, “No, my brothers, you must not do that with what the Lord has given us. He has protected us and delivered into our hands the raiding party that came against us. </a:t>
            </a:r>
            <a:endParaRPr kumimoji="1" lang="en-US" altLang="zh-TW" sz="2400" b="1" dirty="0">
              <a:effectLst>
                <a:glow rad="139700">
                  <a:schemeClr val="bg1">
                    <a:alpha val="65000"/>
                  </a:schemeClr>
                </a:glow>
              </a:effectLst>
              <a:latin typeface="Arial Unicode MS"/>
              <a:ea typeface="华文细黑"/>
              <a:cs typeface="Arial Unicode MS"/>
            </a:endParaRPr>
          </a:p>
        </p:txBody>
      </p:sp>
    </p:spTree>
    <p:extLst>
      <p:ext uri="{BB962C8B-B14F-4D97-AF65-F5344CB8AC3E}">
        <p14:creationId xmlns:p14="http://schemas.microsoft.com/office/powerpoint/2010/main" val="334905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LCCC_Office\Desktop\Capture.JPG"/>
          <p:cNvPicPr>
            <a:picLocks noChangeAspect="1" noChangeArrowheads="1"/>
          </p:cNvPicPr>
          <p:nvPr/>
        </p:nvPicPr>
        <p:blipFill>
          <a:blip r:embed="rId2" cstate="print">
            <a:lum bright="-20000" contrast="-20000"/>
          </a:blip>
          <a:srcRect b="10873"/>
          <a:stretch>
            <a:fillRect/>
          </a:stretch>
        </p:blipFill>
        <p:spPr bwMode="auto">
          <a:xfrm>
            <a:off x="0" y="0"/>
            <a:ext cx="9144000" cy="7258051"/>
          </a:xfrm>
          <a:prstGeom prst="rect">
            <a:avLst/>
          </a:prstGeom>
          <a:noFill/>
        </p:spPr>
      </p:pic>
      <p:sp>
        <p:nvSpPr>
          <p:cNvPr id="3" name="TextBox 2"/>
          <p:cNvSpPr txBox="1"/>
          <p:nvPr/>
        </p:nvSpPr>
        <p:spPr>
          <a:xfrm>
            <a:off x="564776" y="671691"/>
            <a:ext cx="8202706" cy="6186309"/>
          </a:xfrm>
          <a:prstGeom prst="rect">
            <a:avLst/>
          </a:prstGeom>
          <a:noFill/>
        </p:spPr>
        <p:txBody>
          <a:bodyPr wrap="square" rtlCol="0">
            <a:spAutoFit/>
          </a:bodyPr>
          <a:lstStyle/>
          <a:p>
            <a:pPr algn="ctr"/>
            <a:r>
              <a:rPr kumimoji="1" lang="en-US" altLang="zh-CN" sz="4400" b="1" dirty="0" smtClean="0">
                <a:solidFill>
                  <a:srgbClr val="FFFE0B"/>
                </a:solidFill>
                <a:effectLst>
                  <a:glow rad="139700">
                    <a:schemeClr val="bg1">
                      <a:alpha val="65000"/>
                    </a:schemeClr>
                  </a:glow>
                </a:effectLst>
                <a:latin typeface="Arial Unicode MS"/>
                <a:ea typeface="华文细黑"/>
                <a:cs typeface="Arial Unicode MS"/>
              </a:rPr>
              <a:t>24</a:t>
            </a:r>
            <a:r>
              <a:rPr kumimoji="1" lang="en-US" altLang="zh-CN" sz="4400" b="1" dirty="0" smtClean="0">
                <a:effectLst>
                  <a:glow rad="139700">
                    <a:schemeClr val="bg1">
                      <a:alpha val="65000"/>
                    </a:schemeClr>
                  </a:glow>
                </a:effectLst>
                <a:latin typeface="Arial Unicode MS"/>
                <a:ea typeface="华文细黑"/>
                <a:cs typeface="Arial Unicode MS"/>
              </a:rPr>
              <a:t> Who will listen to what you say? The share of the man who stayed with the supplies is to be the same as that of him who went down to the battle. All will share alike.”</a:t>
            </a:r>
          </a:p>
          <a:p>
            <a:pPr algn="ctr"/>
            <a:r>
              <a:rPr kumimoji="1" lang="en-US" altLang="zh-CN" sz="4400" b="1" dirty="0" smtClean="0">
                <a:solidFill>
                  <a:srgbClr val="FFFE0B"/>
                </a:solidFill>
                <a:effectLst>
                  <a:glow rad="139700">
                    <a:schemeClr val="bg1">
                      <a:alpha val="65000"/>
                    </a:schemeClr>
                  </a:glow>
                </a:effectLst>
                <a:latin typeface="Arial Unicode MS"/>
                <a:ea typeface="华文细黑"/>
                <a:cs typeface="Arial Unicode MS"/>
              </a:rPr>
              <a:t> 25 </a:t>
            </a:r>
            <a:r>
              <a:rPr kumimoji="1" lang="en-US" altLang="zh-CN" sz="4400" b="1" dirty="0" smtClean="0">
                <a:effectLst>
                  <a:glow rad="139700">
                    <a:schemeClr val="bg1">
                      <a:alpha val="65000"/>
                    </a:schemeClr>
                  </a:glow>
                </a:effectLst>
                <a:latin typeface="Arial Unicode MS"/>
                <a:ea typeface="华文细黑"/>
                <a:cs typeface="Arial Unicode MS"/>
              </a:rPr>
              <a:t>David made this a statute and ordinance for Israel from that day to this.</a:t>
            </a:r>
            <a:endParaRPr kumimoji="1" lang="en-US" altLang="zh-TW" sz="2400" b="1" dirty="0">
              <a:effectLst>
                <a:glow rad="139700">
                  <a:schemeClr val="bg1">
                    <a:alpha val="65000"/>
                  </a:schemeClr>
                </a:glow>
              </a:effectLst>
              <a:latin typeface="Arial Unicode MS"/>
              <a:ea typeface="华文细黑"/>
              <a:cs typeface="Arial Unicode MS"/>
            </a:endParaRPr>
          </a:p>
        </p:txBody>
      </p:sp>
    </p:spTree>
    <p:extLst>
      <p:ext uri="{BB962C8B-B14F-4D97-AF65-F5344CB8AC3E}">
        <p14:creationId xmlns:p14="http://schemas.microsoft.com/office/powerpoint/2010/main" val="334905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LCCC_Office\Desktop\Capture.JPG"/>
          <p:cNvPicPr>
            <a:picLocks noChangeAspect="1" noChangeArrowheads="1"/>
          </p:cNvPicPr>
          <p:nvPr/>
        </p:nvPicPr>
        <p:blipFill>
          <a:blip r:embed="rId2" cstate="print">
            <a:lum bright="-30000" contrast="-20000"/>
          </a:blip>
          <a:srcRect b="10873"/>
          <a:stretch>
            <a:fillRect/>
          </a:stretch>
        </p:blipFill>
        <p:spPr bwMode="auto">
          <a:xfrm>
            <a:off x="0" y="0"/>
            <a:ext cx="9144000" cy="7258051"/>
          </a:xfrm>
          <a:prstGeom prst="rect">
            <a:avLst/>
          </a:prstGeom>
          <a:noFill/>
        </p:spPr>
      </p:pic>
      <p:sp>
        <p:nvSpPr>
          <p:cNvPr id="3" name="TextBox 2"/>
          <p:cNvSpPr txBox="1"/>
          <p:nvPr/>
        </p:nvSpPr>
        <p:spPr>
          <a:xfrm>
            <a:off x="775013" y="3094906"/>
            <a:ext cx="8025855" cy="1446550"/>
          </a:xfrm>
          <a:prstGeom prst="rect">
            <a:avLst/>
          </a:prstGeom>
          <a:noFill/>
        </p:spPr>
        <p:txBody>
          <a:bodyPr wrap="none" rtlCol="0">
            <a:spAutoFit/>
          </a:bodyPr>
          <a:lstStyle/>
          <a:p>
            <a:pPr algn="ctr"/>
            <a:r>
              <a:rPr kumimoji="1" lang="en-US" altLang="zh-CN" sz="4800" b="1" dirty="0" smtClean="0">
                <a:solidFill>
                  <a:srgbClr val="FFFE0B"/>
                </a:solidFill>
                <a:effectLst>
                  <a:glow rad="139700">
                    <a:schemeClr val="bg1">
                      <a:alpha val="65000"/>
                    </a:schemeClr>
                  </a:glow>
                </a:effectLst>
                <a:latin typeface="Arial Unicode MS"/>
                <a:ea typeface="华文细黑"/>
                <a:cs typeface="Arial Unicode MS"/>
              </a:rPr>
              <a:t>2.</a:t>
            </a:r>
            <a:r>
              <a:rPr kumimoji="1" lang="zh-CN" altLang="en-US" sz="4800" b="1" dirty="0" smtClean="0">
                <a:solidFill>
                  <a:srgbClr val="FFFE0B"/>
                </a:solidFill>
                <a:effectLst>
                  <a:glow rad="139700">
                    <a:schemeClr val="bg1">
                      <a:alpha val="65000"/>
                    </a:schemeClr>
                  </a:glow>
                </a:effectLst>
                <a:latin typeface="Arial Unicode MS"/>
                <a:ea typeface="华文细黑"/>
                <a:cs typeface="Arial Unicode MS"/>
              </a:rPr>
              <a:t>对人公平，处事老练！</a:t>
            </a:r>
            <a:endParaRPr kumimoji="1" lang="en-US" altLang="zh-CN" sz="4800" b="1" dirty="0" smtClean="0">
              <a:solidFill>
                <a:srgbClr val="FFFE0B"/>
              </a:solidFill>
              <a:effectLst>
                <a:glow rad="139700">
                  <a:schemeClr val="bg1">
                    <a:alpha val="65000"/>
                  </a:schemeClr>
                </a:glow>
              </a:effectLst>
              <a:latin typeface="Arial Unicode MS"/>
              <a:ea typeface="华文细黑"/>
              <a:cs typeface="Arial Unicode MS"/>
            </a:endParaRPr>
          </a:p>
          <a:p>
            <a:pPr algn="ctr"/>
            <a:r>
              <a:rPr kumimoji="1" lang="en-US" altLang="zh-TW" sz="4000" b="1" dirty="0">
                <a:effectLst>
                  <a:glow rad="139700">
                    <a:schemeClr val="bg1">
                      <a:alpha val="65000"/>
                    </a:schemeClr>
                  </a:glow>
                </a:effectLst>
                <a:latin typeface="Arial Unicode MS"/>
                <a:ea typeface="华文细黑"/>
                <a:cs typeface="Arial Unicode MS"/>
              </a:rPr>
              <a:t>Be Fair when Dealing with People!</a:t>
            </a:r>
            <a:endParaRPr kumimoji="1" lang="en-US" altLang="zh-TW" sz="2400" b="1" dirty="0">
              <a:effectLst>
                <a:glow rad="139700">
                  <a:schemeClr val="bg1">
                    <a:alpha val="65000"/>
                  </a:schemeClr>
                </a:glow>
              </a:effectLst>
              <a:latin typeface="Arial Unicode MS"/>
              <a:ea typeface="华文细黑"/>
              <a:cs typeface="Arial Unicode MS"/>
            </a:endParaRPr>
          </a:p>
        </p:txBody>
      </p:sp>
    </p:spTree>
    <p:extLst>
      <p:ext uri="{BB962C8B-B14F-4D97-AF65-F5344CB8AC3E}">
        <p14:creationId xmlns:p14="http://schemas.microsoft.com/office/powerpoint/2010/main" val="224060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LCCC_Office\Desktop\Capture.JPG"/>
          <p:cNvPicPr>
            <a:picLocks noChangeAspect="1" noChangeArrowheads="1"/>
          </p:cNvPicPr>
          <p:nvPr/>
        </p:nvPicPr>
        <p:blipFill>
          <a:blip r:embed="rId2" cstate="print">
            <a:lum bright="-30000" contrast="-20000"/>
          </a:blip>
          <a:srcRect b="10873"/>
          <a:stretch>
            <a:fillRect/>
          </a:stretch>
        </p:blipFill>
        <p:spPr bwMode="auto">
          <a:xfrm>
            <a:off x="0" y="0"/>
            <a:ext cx="9144000" cy="7258051"/>
          </a:xfrm>
          <a:prstGeom prst="rect">
            <a:avLst/>
          </a:prstGeom>
          <a:noFill/>
        </p:spPr>
      </p:pic>
      <p:sp>
        <p:nvSpPr>
          <p:cNvPr id="3" name="TextBox 2"/>
          <p:cNvSpPr txBox="1"/>
          <p:nvPr/>
        </p:nvSpPr>
        <p:spPr>
          <a:xfrm>
            <a:off x="1002289" y="3094906"/>
            <a:ext cx="7571303" cy="1446550"/>
          </a:xfrm>
          <a:prstGeom prst="rect">
            <a:avLst/>
          </a:prstGeom>
          <a:noFill/>
        </p:spPr>
        <p:txBody>
          <a:bodyPr wrap="none" rtlCol="0">
            <a:spAutoFit/>
          </a:bodyPr>
          <a:lstStyle/>
          <a:p>
            <a:pPr algn="ctr"/>
            <a:r>
              <a:rPr kumimoji="1" lang="zh-TW" altLang="en-US" sz="4800" b="1" dirty="0" smtClean="0">
                <a:solidFill>
                  <a:srgbClr val="FFFE0B"/>
                </a:solidFill>
                <a:effectLst>
                  <a:glow rad="139700">
                    <a:schemeClr val="bg1">
                      <a:alpha val="65000"/>
                    </a:schemeClr>
                  </a:glow>
                </a:effectLst>
                <a:latin typeface="Arial Unicode MS"/>
                <a:ea typeface="华文细黑"/>
                <a:cs typeface="Arial Unicode MS"/>
              </a:rPr>
              <a:t>恩慈相待是我們要學習的。</a:t>
            </a:r>
            <a:endParaRPr kumimoji="1" lang="en-US" altLang="zh-TW" sz="4800" b="1" dirty="0" smtClean="0">
              <a:solidFill>
                <a:srgbClr val="FFFE0B"/>
              </a:solidFill>
              <a:effectLst>
                <a:glow rad="139700">
                  <a:schemeClr val="bg1">
                    <a:alpha val="65000"/>
                  </a:schemeClr>
                </a:glow>
              </a:effectLst>
              <a:latin typeface="Arial Unicode MS"/>
              <a:ea typeface="华文细黑"/>
              <a:cs typeface="Arial Unicode MS"/>
            </a:endParaRPr>
          </a:p>
          <a:p>
            <a:pPr algn="ctr"/>
            <a:r>
              <a:rPr kumimoji="1" lang="en-US" altLang="zh-TW" sz="4000" b="1" dirty="0">
                <a:effectLst>
                  <a:glow rad="139700">
                    <a:schemeClr val="bg1">
                      <a:alpha val="65000"/>
                    </a:schemeClr>
                  </a:glow>
                </a:effectLst>
                <a:latin typeface="Arial Unicode MS"/>
                <a:ea typeface="华文细黑"/>
                <a:cs typeface="Arial Unicode MS"/>
              </a:rPr>
              <a:t>Be </a:t>
            </a:r>
            <a:r>
              <a:rPr kumimoji="1" lang="en-US" altLang="zh-TW" sz="4000" b="1" dirty="0" smtClean="0">
                <a:effectLst>
                  <a:glow rad="139700">
                    <a:schemeClr val="bg1">
                      <a:alpha val="65000"/>
                    </a:schemeClr>
                  </a:glow>
                </a:effectLst>
                <a:latin typeface="Arial Unicode MS"/>
                <a:ea typeface="华文细黑"/>
                <a:cs typeface="Arial Unicode MS"/>
              </a:rPr>
              <a:t>kind each other.</a:t>
            </a:r>
            <a:endParaRPr kumimoji="1" lang="en-US" altLang="zh-TW" sz="2400" b="1" dirty="0">
              <a:effectLst>
                <a:glow rad="139700">
                  <a:schemeClr val="bg1">
                    <a:alpha val="65000"/>
                  </a:schemeClr>
                </a:glow>
              </a:effectLst>
              <a:latin typeface="Arial Unicode MS"/>
              <a:ea typeface="华文细黑"/>
              <a:cs typeface="Arial Unicode MS"/>
            </a:endParaRPr>
          </a:p>
        </p:txBody>
      </p:sp>
    </p:spTree>
    <p:extLst>
      <p:ext uri="{BB962C8B-B14F-4D97-AF65-F5344CB8AC3E}">
        <p14:creationId xmlns:p14="http://schemas.microsoft.com/office/powerpoint/2010/main" val="224060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LCCC_Office\Desktop\Capture.JPG"/>
          <p:cNvPicPr>
            <a:picLocks noChangeAspect="1" noChangeArrowheads="1"/>
          </p:cNvPicPr>
          <p:nvPr/>
        </p:nvPicPr>
        <p:blipFill>
          <a:blip r:embed="rId2" cstate="print">
            <a:lum bright="-30000" contrast="-20000"/>
          </a:blip>
          <a:srcRect b="10873"/>
          <a:stretch>
            <a:fillRect/>
          </a:stretch>
        </p:blipFill>
        <p:spPr bwMode="auto">
          <a:xfrm>
            <a:off x="0" y="0"/>
            <a:ext cx="9144000" cy="7258051"/>
          </a:xfrm>
          <a:prstGeom prst="rect">
            <a:avLst/>
          </a:prstGeom>
          <a:noFill/>
        </p:spPr>
      </p:pic>
      <p:sp>
        <p:nvSpPr>
          <p:cNvPr id="3" name="TextBox 2"/>
          <p:cNvSpPr txBox="1"/>
          <p:nvPr/>
        </p:nvSpPr>
        <p:spPr>
          <a:xfrm>
            <a:off x="1130328" y="3094906"/>
            <a:ext cx="7315224" cy="2062103"/>
          </a:xfrm>
          <a:prstGeom prst="rect">
            <a:avLst/>
          </a:prstGeom>
          <a:noFill/>
        </p:spPr>
        <p:txBody>
          <a:bodyPr wrap="none" rtlCol="0">
            <a:spAutoFit/>
          </a:bodyPr>
          <a:lstStyle/>
          <a:p>
            <a:pPr algn="ctr"/>
            <a:r>
              <a:rPr kumimoji="1" lang="en-US" altLang="zh-TW" sz="4800" b="1" dirty="0" smtClean="0">
                <a:solidFill>
                  <a:srgbClr val="FFFE0B"/>
                </a:solidFill>
                <a:effectLst>
                  <a:glow rad="139700">
                    <a:schemeClr val="bg1">
                      <a:alpha val="65000"/>
                    </a:schemeClr>
                  </a:glow>
                </a:effectLst>
                <a:latin typeface="Arial Unicode MS"/>
                <a:ea typeface="华文细黑"/>
                <a:cs typeface="Arial Unicode MS"/>
              </a:rPr>
              <a:t>3.</a:t>
            </a:r>
            <a:r>
              <a:rPr kumimoji="1" lang="zh-TW" altLang="en-US" sz="4800" b="1" dirty="0" smtClean="0">
                <a:solidFill>
                  <a:srgbClr val="FFFE0B"/>
                </a:solidFill>
                <a:effectLst>
                  <a:glow rad="139700">
                    <a:schemeClr val="bg1">
                      <a:alpha val="65000"/>
                    </a:schemeClr>
                  </a:glow>
                </a:effectLst>
                <a:latin typeface="Arial Unicode MS"/>
                <a:ea typeface="华文细黑"/>
                <a:cs typeface="Arial Unicode MS"/>
              </a:rPr>
              <a:t> 生活圣潔，  征战有力！</a:t>
            </a:r>
            <a:endParaRPr kumimoji="1" lang="en-US" altLang="zh-TW" sz="4800" b="1" dirty="0" smtClean="0">
              <a:solidFill>
                <a:srgbClr val="FFFE0B"/>
              </a:solidFill>
              <a:effectLst>
                <a:glow rad="139700">
                  <a:schemeClr val="bg1">
                    <a:alpha val="65000"/>
                  </a:schemeClr>
                </a:glow>
              </a:effectLst>
              <a:latin typeface="Arial Unicode MS"/>
              <a:ea typeface="华文细黑"/>
              <a:cs typeface="Arial Unicode MS"/>
            </a:endParaRPr>
          </a:p>
          <a:p>
            <a:pPr algn="ctr"/>
            <a:r>
              <a:rPr kumimoji="1" lang="en-US" altLang="zh-TW" sz="4000" b="1" dirty="0">
                <a:effectLst>
                  <a:glow rad="139700">
                    <a:schemeClr val="bg1">
                      <a:alpha val="65000"/>
                    </a:schemeClr>
                  </a:glow>
                </a:effectLst>
                <a:latin typeface="Arial Unicode MS"/>
                <a:ea typeface="华文细黑"/>
                <a:cs typeface="Arial Unicode MS"/>
              </a:rPr>
              <a:t>Live in Holiness will </a:t>
            </a:r>
            <a:endParaRPr kumimoji="1" lang="en-US" altLang="zh-TW" sz="4000" b="1" dirty="0" smtClean="0">
              <a:effectLst>
                <a:glow rad="139700">
                  <a:schemeClr val="bg1">
                    <a:alpha val="65000"/>
                  </a:schemeClr>
                </a:glow>
              </a:effectLst>
              <a:latin typeface="Arial Unicode MS"/>
              <a:ea typeface="华文细黑"/>
              <a:cs typeface="Arial Unicode MS"/>
            </a:endParaRPr>
          </a:p>
          <a:p>
            <a:pPr algn="ctr"/>
            <a:r>
              <a:rPr kumimoji="1" lang="en-US" altLang="zh-TW" sz="4000" b="1" dirty="0" smtClean="0">
                <a:effectLst>
                  <a:glow rad="139700">
                    <a:schemeClr val="bg1">
                      <a:alpha val="65000"/>
                    </a:schemeClr>
                  </a:glow>
                </a:effectLst>
                <a:latin typeface="Arial Unicode MS"/>
                <a:ea typeface="华文细黑"/>
                <a:cs typeface="Arial Unicode MS"/>
              </a:rPr>
              <a:t>Give </a:t>
            </a:r>
            <a:r>
              <a:rPr kumimoji="1" lang="en-US" altLang="zh-TW" sz="4000" b="1" dirty="0">
                <a:effectLst>
                  <a:glow rad="139700">
                    <a:schemeClr val="bg1">
                      <a:alpha val="65000"/>
                    </a:schemeClr>
                  </a:glow>
                </a:effectLst>
                <a:latin typeface="Arial Unicode MS"/>
                <a:ea typeface="华文细黑"/>
                <a:cs typeface="Arial Unicode MS"/>
              </a:rPr>
              <a:t>You Strength!</a:t>
            </a:r>
            <a:endParaRPr kumimoji="1" lang="en-US" altLang="zh-TW" sz="2400" b="1" dirty="0">
              <a:effectLst>
                <a:glow rad="139700">
                  <a:schemeClr val="bg1">
                    <a:alpha val="65000"/>
                  </a:schemeClr>
                </a:glow>
              </a:effectLst>
              <a:latin typeface="Arial Unicode MS"/>
              <a:ea typeface="华文细黑"/>
              <a:cs typeface="Arial Unicode MS"/>
            </a:endParaRPr>
          </a:p>
        </p:txBody>
      </p:sp>
    </p:spTree>
    <p:extLst>
      <p:ext uri="{BB962C8B-B14F-4D97-AF65-F5344CB8AC3E}">
        <p14:creationId xmlns:p14="http://schemas.microsoft.com/office/powerpoint/2010/main" val="224060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LCCC_Office\Desktop\Capture.JPG"/>
          <p:cNvPicPr>
            <a:picLocks noChangeAspect="1" noChangeArrowheads="1"/>
          </p:cNvPicPr>
          <p:nvPr/>
        </p:nvPicPr>
        <p:blipFill>
          <a:blip r:embed="rId2" cstate="print">
            <a:lum bright="-20000" contrast="-20000"/>
          </a:blip>
          <a:srcRect b="10873"/>
          <a:stretch>
            <a:fillRect/>
          </a:stretch>
        </p:blipFill>
        <p:spPr bwMode="auto">
          <a:xfrm>
            <a:off x="0" y="0"/>
            <a:ext cx="9144000" cy="7258051"/>
          </a:xfrm>
          <a:prstGeom prst="rect">
            <a:avLst/>
          </a:prstGeom>
          <a:noFill/>
        </p:spPr>
      </p:pic>
      <p:sp>
        <p:nvSpPr>
          <p:cNvPr id="3" name="TextBox 2"/>
          <p:cNvSpPr txBox="1"/>
          <p:nvPr/>
        </p:nvSpPr>
        <p:spPr>
          <a:xfrm>
            <a:off x="941294" y="671691"/>
            <a:ext cx="8202706" cy="6186309"/>
          </a:xfrm>
          <a:prstGeom prst="rect">
            <a:avLst/>
          </a:prstGeom>
          <a:noFill/>
        </p:spPr>
        <p:txBody>
          <a:bodyPr wrap="square" rtlCol="0">
            <a:spAutoFit/>
          </a:bodyPr>
          <a:lstStyle/>
          <a:p>
            <a:pPr algn="ctr"/>
            <a:r>
              <a:rPr kumimoji="1" lang="zh-TW" altLang="en-US" sz="3600" b="1" dirty="0" smtClean="0">
                <a:solidFill>
                  <a:srgbClr val="FFFFFF"/>
                </a:solidFill>
                <a:effectLst>
                  <a:glow rad="139700">
                    <a:schemeClr val="bg1">
                      <a:alpha val="65000"/>
                    </a:schemeClr>
                  </a:glow>
                </a:effectLst>
                <a:latin typeface="Arial Unicode MS"/>
                <a:ea typeface="华文细黑"/>
                <a:cs typeface="Arial Unicode MS"/>
              </a:rPr>
              <a:t>撒母耳记上 </a:t>
            </a:r>
            <a:r>
              <a:rPr kumimoji="1" lang="en-US" altLang="zh-TW" sz="3600" b="1" dirty="0" smtClean="0">
                <a:solidFill>
                  <a:srgbClr val="FFFFFF"/>
                </a:solidFill>
                <a:effectLst>
                  <a:glow rad="139700">
                    <a:schemeClr val="bg1">
                      <a:alpha val="65000"/>
                    </a:schemeClr>
                  </a:glow>
                </a:effectLst>
                <a:latin typeface="Arial Unicode MS"/>
                <a:ea typeface="华文细黑"/>
                <a:cs typeface="Arial Unicode MS"/>
              </a:rPr>
              <a:t>30:6-8</a:t>
            </a:r>
          </a:p>
          <a:p>
            <a:r>
              <a:rPr kumimoji="1" lang="zh-CN" altLang="en-US" sz="6000" b="1" dirty="0" smtClean="0">
                <a:solidFill>
                  <a:srgbClr val="FFFF00"/>
                </a:solidFill>
                <a:effectLst>
                  <a:glow rad="139700">
                    <a:schemeClr val="bg1">
                      <a:alpha val="65000"/>
                    </a:schemeClr>
                  </a:glow>
                </a:effectLst>
                <a:latin typeface="Arial Unicode MS"/>
                <a:ea typeface="华文细黑"/>
                <a:cs typeface="Arial Unicode MS"/>
              </a:rPr>
              <a:t> </a:t>
            </a:r>
            <a:r>
              <a:rPr kumimoji="1" lang="en-US" altLang="zh-CN" sz="6000" b="1" dirty="0" smtClean="0">
                <a:solidFill>
                  <a:srgbClr val="FFFFFF"/>
                </a:solidFill>
                <a:effectLst>
                  <a:glow rad="139700">
                    <a:schemeClr val="bg1">
                      <a:alpha val="65000"/>
                    </a:schemeClr>
                  </a:glow>
                </a:effectLst>
                <a:latin typeface="Arial Unicode MS"/>
                <a:ea typeface="华文细黑"/>
                <a:cs typeface="Arial Unicode MS"/>
              </a:rPr>
              <a:t>6 </a:t>
            </a:r>
            <a:r>
              <a:rPr kumimoji="1" lang="zh-CN" altLang="en-US" sz="6000" b="1" dirty="0" smtClean="0">
                <a:solidFill>
                  <a:srgbClr val="FFFF00"/>
                </a:solidFill>
                <a:effectLst>
                  <a:glow rad="139700">
                    <a:schemeClr val="bg1">
                      <a:alpha val="65000"/>
                    </a:schemeClr>
                  </a:glow>
                </a:effectLst>
                <a:latin typeface="Arial Unicode MS"/>
                <a:ea typeface="华文细黑"/>
                <a:cs typeface="Arial Unicode MS"/>
              </a:rPr>
              <a:t>大卫甚是焦急，</a:t>
            </a:r>
            <a:endParaRPr kumimoji="1" lang="en-US" altLang="zh-CN" sz="6000" b="1" dirty="0" smtClean="0">
              <a:solidFill>
                <a:srgbClr val="FFFF00"/>
              </a:solidFill>
              <a:effectLst>
                <a:glow rad="139700">
                  <a:schemeClr val="bg1">
                    <a:alpha val="65000"/>
                  </a:schemeClr>
                </a:glow>
              </a:effectLst>
              <a:latin typeface="Arial Unicode MS"/>
              <a:ea typeface="华文细黑"/>
              <a:cs typeface="Arial Unicode MS"/>
            </a:endParaRPr>
          </a:p>
          <a:p>
            <a:r>
              <a:rPr kumimoji="1" lang="zh-CN" altLang="en-US" sz="6000" b="1" dirty="0" smtClean="0">
                <a:solidFill>
                  <a:srgbClr val="FFFF00"/>
                </a:solidFill>
                <a:effectLst>
                  <a:glow rad="139700">
                    <a:schemeClr val="bg1">
                      <a:alpha val="65000"/>
                    </a:schemeClr>
                  </a:glow>
                </a:effectLst>
                <a:latin typeface="Arial Unicode MS"/>
                <a:ea typeface="华文细黑"/>
                <a:cs typeface="Arial Unicode MS"/>
              </a:rPr>
              <a:t>因众人为自己的儿女苦恼，</a:t>
            </a:r>
            <a:endParaRPr kumimoji="1" lang="en-US" altLang="zh-CN" sz="6000" b="1" dirty="0" smtClean="0">
              <a:solidFill>
                <a:srgbClr val="FFFF00"/>
              </a:solidFill>
              <a:effectLst>
                <a:glow rad="139700">
                  <a:schemeClr val="bg1">
                    <a:alpha val="65000"/>
                  </a:schemeClr>
                </a:glow>
              </a:effectLst>
              <a:latin typeface="Arial Unicode MS"/>
              <a:ea typeface="华文细黑"/>
              <a:cs typeface="Arial Unicode MS"/>
            </a:endParaRPr>
          </a:p>
          <a:p>
            <a:r>
              <a:rPr kumimoji="1" lang="zh-CN" altLang="en-US" sz="6000" b="1" dirty="0" smtClean="0">
                <a:solidFill>
                  <a:srgbClr val="FFFF00"/>
                </a:solidFill>
                <a:effectLst>
                  <a:glow rad="139700">
                    <a:schemeClr val="bg1">
                      <a:alpha val="65000"/>
                    </a:schemeClr>
                  </a:glow>
                </a:effectLst>
                <a:latin typeface="Arial Unicode MS"/>
                <a:ea typeface="华文细黑"/>
                <a:cs typeface="Arial Unicode MS"/>
              </a:rPr>
              <a:t>说要用石头打死他。</a:t>
            </a:r>
            <a:endParaRPr kumimoji="1" lang="en-US" altLang="zh-CN" sz="6000" b="1" dirty="0" smtClean="0">
              <a:solidFill>
                <a:srgbClr val="FFFF00"/>
              </a:solidFill>
              <a:effectLst>
                <a:glow rad="139700">
                  <a:schemeClr val="bg1">
                    <a:alpha val="65000"/>
                  </a:schemeClr>
                </a:glow>
              </a:effectLst>
              <a:latin typeface="Arial Unicode MS"/>
              <a:ea typeface="华文细黑"/>
              <a:cs typeface="Arial Unicode MS"/>
            </a:endParaRPr>
          </a:p>
          <a:p>
            <a:r>
              <a:rPr kumimoji="1" lang="zh-CN" altLang="en-US" sz="6000" b="1" dirty="0" smtClean="0">
                <a:solidFill>
                  <a:srgbClr val="FFFF00"/>
                </a:solidFill>
                <a:effectLst>
                  <a:glow rad="139700">
                    <a:schemeClr val="bg1">
                      <a:alpha val="65000"/>
                    </a:schemeClr>
                  </a:glow>
                </a:effectLst>
                <a:latin typeface="Arial Unicode MS"/>
                <a:ea typeface="华文细黑"/>
                <a:cs typeface="Arial Unicode MS"/>
              </a:rPr>
              <a:t>大卫却倚靠耶和华他的神，心里坚固。</a:t>
            </a:r>
          </a:p>
        </p:txBody>
      </p:sp>
    </p:spTree>
    <p:extLst>
      <p:ext uri="{BB962C8B-B14F-4D97-AF65-F5344CB8AC3E}">
        <p14:creationId xmlns:p14="http://schemas.microsoft.com/office/powerpoint/2010/main" val="334905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LCCC_Office\Desktop\Capture.JPG"/>
          <p:cNvPicPr>
            <a:picLocks noChangeAspect="1" noChangeArrowheads="1"/>
          </p:cNvPicPr>
          <p:nvPr/>
        </p:nvPicPr>
        <p:blipFill>
          <a:blip r:embed="rId2" cstate="print">
            <a:lum bright="-30000" contrast="-20000"/>
          </a:blip>
          <a:srcRect b="10873"/>
          <a:stretch>
            <a:fillRect/>
          </a:stretch>
        </p:blipFill>
        <p:spPr bwMode="auto">
          <a:xfrm>
            <a:off x="0" y="0"/>
            <a:ext cx="9144000" cy="7258051"/>
          </a:xfrm>
          <a:prstGeom prst="rect">
            <a:avLst/>
          </a:prstGeom>
          <a:noFill/>
        </p:spPr>
      </p:pic>
      <p:sp>
        <p:nvSpPr>
          <p:cNvPr id="3" name="TextBox 2"/>
          <p:cNvSpPr txBox="1"/>
          <p:nvPr/>
        </p:nvSpPr>
        <p:spPr>
          <a:xfrm>
            <a:off x="348056" y="790113"/>
            <a:ext cx="8879767" cy="5786199"/>
          </a:xfrm>
          <a:prstGeom prst="rect">
            <a:avLst/>
          </a:prstGeom>
          <a:noFill/>
        </p:spPr>
        <p:txBody>
          <a:bodyPr wrap="none" rtlCol="0">
            <a:spAutoFit/>
          </a:bodyPr>
          <a:lstStyle/>
          <a:p>
            <a:pPr algn="ctr"/>
            <a:r>
              <a:rPr kumimoji="1" lang="zh-CN" altLang="en-US" sz="4400" b="1" dirty="0" smtClean="0">
                <a:solidFill>
                  <a:srgbClr val="FFFE0B"/>
                </a:solidFill>
                <a:effectLst>
                  <a:glow rad="139700">
                    <a:schemeClr val="bg1">
                      <a:alpha val="65000"/>
                    </a:schemeClr>
                  </a:glow>
                </a:effectLst>
                <a:latin typeface="Arial Unicode MS"/>
                <a:ea typeface="华文细黑"/>
                <a:cs typeface="Arial Unicode MS"/>
              </a:rPr>
              <a:t>神培養领袖有三个阶段。</a:t>
            </a:r>
            <a:endParaRPr kumimoji="1" lang="en-US" altLang="zh-CN" sz="4400" b="1" dirty="0" smtClean="0">
              <a:solidFill>
                <a:srgbClr val="FFFE0B"/>
              </a:solidFill>
              <a:effectLst>
                <a:glow rad="139700">
                  <a:schemeClr val="bg1">
                    <a:alpha val="65000"/>
                  </a:schemeClr>
                </a:glow>
              </a:effectLst>
              <a:latin typeface="Arial Unicode MS"/>
              <a:ea typeface="华文细黑"/>
              <a:cs typeface="Arial Unicode MS"/>
            </a:endParaRPr>
          </a:p>
          <a:p>
            <a:pPr algn="ctr"/>
            <a:r>
              <a:rPr kumimoji="1" lang="en-US" altLang="zh-CN" sz="3600" b="1" dirty="0">
                <a:solidFill>
                  <a:srgbClr val="FFFFFF"/>
                </a:solidFill>
                <a:effectLst>
                  <a:glow rad="139700">
                    <a:schemeClr val="bg1">
                      <a:alpha val="65000"/>
                    </a:schemeClr>
                  </a:glow>
                </a:effectLst>
                <a:latin typeface="Arial Unicode MS"/>
                <a:ea typeface="华文细黑"/>
                <a:cs typeface="Arial Unicode MS"/>
              </a:rPr>
              <a:t>God's 3-Phase Process to </a:t>
            </a:r>
            <a:r>
              <a:rPr kumimoji="1" lang="en-US" altLang="zh-CN" sz="3600" b="1" dirty="0" smtClean="0">
                <a:solidFill>
                  <a:srgbClr val="FFFFFF"/>
                </a:solidFill>
                <a:effectLst>
                  <a:glow rad="139700">
                    <a:schemeClr val="bg1">
                      <a:alpha val="65000"/>
                    </a:schemeClr>
                  </a:glow>
                </a:effectLst>
                <a:latin typeface="Arial Unicode MS"/>
                <a:ea typeface="华文细黑"/>
                <a:cs typeface="Arial Unicode MS"/>
              </a:rPr>
              <a:t>Leadership.</a:t>
            </a:r>
          </a:p>
          <a:p>
            <a:pPr algn="ctr"/>
            <a:r>
              <a:rPr kumimoji="1" lang="en-US" altLang="zh-CN" sz="5400" b="1" dirty="0" smtClean="0">
                <a:solidFill>
                  <a:srgbClr val="FFFE0B"/>
                </a:solidFill>
                <a:effectLst>
                  <a:glow rad="139700">
                    <a:schemeClr val="bg1">
                      <a:alpha val="65000"/>
                    </a:schemeClr>
                  </a:glow>
                </a:effectLst>
                <a:latin typeface="Arial Unicode MS"/>
                <a:ea typeface="华文细黑"/>
                <a:cs typeface="Arial Unicode MS"/>
              </a:rPr>
              <a:t>1</a:t>
            </a:r>
            <a:r>
              <a:rPr kumimoji="1" lang="zh-CN" altLang="en-US" sz="5400" b="1" dirty="0" smtClean="0">
                <a:solidFill>
                  <a:srgbClr val="FFFE0B"/>
                </a:solidFill>
                <a:effectLst>
                  <a:glow rad="139700">
                    <a:schemeClr val="bg1">
                      <a:alpha val="65000"/>
                    </a:schemeClr>
                  </a:glow>
                </a:effectLst>
                <a:latin typeface="Arial Unicode MS"/>
                <a:ea typeface="华文细黑"/>
                <a:cs typeface="Arial Unicode MS"/>
              </a:rPr>
              <a:t>：有神清楚的呼召！</a:t>
            </a:r>
            <a:endParaRPr kumimoji="1" lang="en-US" altLang="zh-CN" sz="5400" b="1" dirty="0" smtClean="0">
              <a:solidFill>
                <a:srgbClr val="FFFE0B"/>
              </a:solidFill>
              <a:effectLst>
                <a:glow rad="139700">
                  <a:schemeClr val="bg1">
                    <a:alpha val="65000"/>
                  </a:schemeClr>
                </a:glow>
              </a:effectLst>
              <a:latin typeface="Arial Unicode MS"/>
              <a:ea typeface="华文细黑"/>
              <a:cs typeface="Arial Unicode MS"/>
            </a:endParaRPr>
          </a:p>
          <a:p>
            <a:r>
              <a:rPr kumimoji="1" lang="en-US" altLang="zh-CN" sz="4400" b="1" dirty="0">
                <a:solidFill>
                  <a:srgbClr val="FFFFFF"/>
                </a:solidFill>
                <a:effectLst>
                  <a:glow rad="139700">
                    <a:schemeClr val="bg1">
                      <a:alpha val="65000"/>
                    </a:schemeClr>
                  </a:glow>
                </a:effectLst>
                <a:latin typeface="Arial Unicode MS"/>
                <a:ea typeface="华文细黑"/>
                <a:cs typeface="Arial Unicode MS"/>
              </a:rPr>
              <a:t>God's Calling is </a:t>
            </a:r>
            <a:r>
              <a:rPr kumimoji="1" lang="en-US" altLang="zh-CN" sz="4400" b="1" dirty="0" smtClean="0">
                <a:solidFill>
                  <a:srgbClr val="FFFFFF"/>
                </a:solidFill>
                <a:effectLst>
                  <a:glow rad="139700">
                    <a:schemeClr val="bg1">
                      <a:alpha val="65000"/>
                    </a:schemeClr>
                  </a:glow>
                </a:effectLst>
                <a:latin typeface="Arial Unicode MS"/>
                <a:ea typeface="华文细黑"/>
                <a:cs typeface="Arial Unicode MS"/>
              </a:rPr>
              <a:t>Clear.</a:t>
            </a:r>
          </a:p>
          <a:p>
            <a:r>
              <a:rPr kumimoji="1" lang="en-US" altLang="zh-CN" sz="5400" b="1" dirty="0" smtClean="0">
                <a:solidFill>
                  <a:srgbClr val="FFFE0B"/>
                </a:solidFill>
                <a:effectLst>
                  <a:glow rad="139700">
                    <a:schemeClr val="bg1">
                      <a:alpha val="65000"/>
                    </a:schemeClr>
                  </a:glow>
                </a:effectLst>
                <a:latin typeface="Arial Unicode MS"/>
                <a:ea typeface="华文细黑"/>
                <a:cs typeface="Arial Unicode MS"/>
              </a:rPr>
              <a:t>2</a:t>
            </a:r>
            <a:r>
              <a:rPr kumimoji="1" lang="zh-CN" altLang="en-US" sz="5400" b="1" dirty="0" smtClean="0">
                <a:solidFill>
                  <a:srgbClr val="FFFE0B"/>
                </a:solidFill>
                <a:effectLst>
                  <a:glow rad="139700">
                    <a:schemeClr val="bg1">
                      <a:alpha val="65000"/>
                    </a:schemeClr>
                  </a:glow>
                </a:effectLst>
                <a:latin typeface="Arial Unicode MS"/>
                <a:ea typeface="华文细黑"/>
                <a:cs typeface="Arial Unicode MS"/>
              </a:rPr>
              <a:t>：愿意接受良好的训练！</a:t>
            </a:r>
            <a:endParaRPr kumimoji="1" lang="en-US" altLang="zh-CN" sz="5400" b="1" dirty="0" smtClean="0">
              <a:solidFill>
                <a:srgbClr val="FFFE0B"/>
              </a:solidFill>
              <a:effectLst>
                <a:glow rad="139700">
                  <a:schemeClr val="bg1">
                    <a:alpha val="65000"/>
                  </a:schemeClr>
                </a:glow>
              </a:effectLst>
              <a:latin typeface="Arial Unicode MS"/>
              <a:ea typeface="华文细黑"/>
              <a:cs typeface="Arial Unicode MS"/>
            </a:endParaRPr>
          </a:p>
          <a:p>
            <a:r>
              <a:rPr kumimoji="1" lang="en-US" altLang="zh-CN" sz="4400" b="1" dirty="0">
                <a:solidFill>
                  <a:srgbClr val="FFFFFF"/>
                </a:solidFill>
                <a:effectLst>
                  <a:glow rad="139700">
                    <a:schemeClr val="bg1">
                      <a:alpha val="65000"/>
                    </a:schemeClr>
                  </a:glow>
                </a:effectLst>
                <a:latin typeface="Arial Unicode MS"/>
                <a:ea typeface="华文细黑"/>
                <a:cs typeface="Arial Unicode MS"/>
              </a:rPr>
              <a:t>Willingness to be </a:t>
            </a:r>
            <a:r>
              <a:rPr kumimoji="1" lang="en-US" altLang="zh-CN" sz="4400" b="1" dirty="0" smtClean="0">
                <a:solidFill>
                  <a:srgbClr val="FFFFFF"/>
                </a:solidFill>
                <a:effectLst>
                  <a:glow rad="139700">
                    <a:schemeClr val="bg1">
                      <a:alpha val="65000"/>
                    </a:schemeClr>
                  </a:glow>
                </a:effectLst>
                <a:latin typeface="Arial Unicode MS"/>
                <a:ea typeface="华文细黑"/>
                <a:cs typeface="Arial Unicode MS"/>
              </a:rPr>
              <a:t>Equipped.</a:t>
            </a:r>
          </a:p>
          <a:p>
            <a:r>
              <a:rPr kumimoji="1" lang="en-US" altLang="zh-CN" sz="5400" b="1" dirty="0" smtClean="0">
                <a:solidFill>
                  <a:srgbClr val="FFFE0B"/>
                </a:solidFill>
                <a:effectLst>
                  <a:glow rad="139700">
                    <a:schemeClr val="bg1">
                      <a:alpha val="65000"/>
                    </a:schemeClr>
                  </a:glow>
                </a:effectLst>
                <a:latin typeface="Arial Unicode MS"/>
                <a:ea typeface="华文细黑"/>
                <a:cs typeface="Arial Unicode MS"/>
              </a:rPr>
              <a:t>3</a:t>
            </a:r>
            <a:r>
              <a:rPr kumimoji="1" lang="zh-CN" altLang="en-US" sz="5400" b="1" dirty="0" smtClean="0">
                <a:solidFill>
                  <a:srgbClr val="FFFE0B"/>
                </a:solidFill>
                <a:effectLst>
                  <a:glow rad="139700">
                    <a:schemeClr val="bg1">
                      <a:alpha val="65000"/>
                    </a:schemeClr>
                  </a:glow>
                </a:effectLst>
                <a:latin typeface="Arial Unicode MS"/>
                <a:ea typeface="华文细黑"/>
                <a:cs typeface="Arial Unicode MS"/>
              </a:rPr>
              <a:t>：决心执行神交代的任务！</a:t>
            </a:r>
            <a:endParaRPr kumimoji="1" lang="en-US" altLang="zh-CN" sz="5400" b="1" dirty="0" smtClean="0">
              <a:solidFill>
                <a:srgbClr val="FFFE0B"/>
              </a:solidFill>
              <a:effectLst>
                <a:glow rad="139700">
                  <a:schemeClr val="bg1">
                    <a:alpha val="65000"/>
                  </a:schemeClr>
                </a:glow>
              </a:effectLst>
              <a:latin typeface="Arial Unicode MS"/>
              <a:ea typeface="华文细黑"/>
              <a:cs typeface="Arial Unicode MS"/>
            </a:endParaRPr>
          </a:p>
          <a:p>
            <a:r>
              <a:rPr kumimoji="1" lang="en-US" altLang="zh-TW" sz="3600" b="1" dirty="0">
                <a:effectLst>
                  <a:glow rad="139700">
                    <a:schemeClr val="bg1">
                      <a:alpha val="65000"/>
                    </a:schemeClr>
                  </a:glow>
                </a:effectLst>
                <a:latin typeface="Arial Unicode MS"/>
                <a:ea typeface="华文细黑"/>
                <a:cs typeface="Arial Unicode MS"/>
              </a:rPr>
              <a:t> </a:t>
            </a:r>
            <a:r>
              <a:rPr kumimoji="1" lang="en-US" altLang="zh-TW" sz="4000" b="1" dirty="0">
                <a:effectLst>
                  <a:glow rad="139700">
                    <a:schemeClr val="bg1">
                      <a:alpha val="65000"/>
                    </a:schemeClr>
                  </a:glow>
                </a:effectLst>
                <a:latin typeface="Arial Unicode MS"/>
                <a:ea typeface="华文细黑"/>
                <a:cs typeface="Arial Unicode MS"/>
              </a:rPr>
              <a:t>Determine to Execute God's </a:t>
            </a:r>
            <a:r>
              <a:rPr kumimoji="1" lang="en-US" altLang="zh-TW" sz="4000" b="1" dirty="0" smtClean="0">
                <a:effectLst>
                  <a:glow rad="139700">
                    <a:schemeClr val="bg1">
                      <a:alpha val="65000"/>
                    </a:schemeClr>
                  </a:glow>
                </a:effectLst>
                <a:latin typeface="Arial Unicode MS"/>
                <a:ea typeface="华文细黑"/>
                <a:cs typeface="Arial Unicode MS"/>
              </a:rPr>
              <a:t>Order.</a:t>
            </a:r>
            <a:endParaRPr kumimoji="1" lang="en-US" altLang="zh-TW" sz="2400" b="1" dirty="0">
              <a:effectLst>
                <a:glow rad="139700">
                  <a:schemeClr val="bg1">
                    <a:alpha val="65000"/>
                  </a:schemeClr>
                </a:glow>
              </a:effectLst>
              <a:latin typeface="Arial Unicode MS"/>
              <a:ea typeface="华文细黑"/>
              <a:cs typeface="Arial Unicode MS"/>
            </a:endParaRPr>
          </a:p>
        </p:txBody>
      </p:sp>
    </p:spTree>
    <p:extLst>
      <p:ext uri="{BB962C8B-B14F-4D97-AF65-F5344CB8AC3E}">
        <p14:creationId xmlns:p14="http://schemas.microsoft.com/office/powerpoint/2010/main" val="224060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LCCC_Office\Desktop\Capture.JPG"/>
          <p:cNvPicPr>
            <a:picLocks noChangeAspect="1" noChangeArrowheads="1"/>
          </p:cNvPicPr>
          <p:nvPr/>
        </p:nvPicPr>
        <p:blipFill>
          <a:blip r:embed="rId2" cstate="print">
            <a:lum bright="-20000" contrast="-20000"/>
          </a:blip>
          <a:srcRect b="10873"/>
          <a:stretch>
            <a:fillRect/>
          </a:stretch>
        </p:blipFill>
        <p:spPr bwMode="auto">
          <a:xfrm>
            <a:off x="0" y="0"/>
            <a:ext cx="9144000" cy="7258051"/>
          </a:xfrm>
          <a:prstGeom prst="rect">
            <a:avLst/>
          </a:prstGeom>
          <a:noFill/>
        </p:spPr>
      </p:pic>
      <p:sp>
        <p:nvSpPr>
          <p:cNvPr id="7" name="TextBox 6"/>
          <p:cNvSpPr txBox="1"/>
          <p:nvPr/>
        </p:nvSpPr>
        <p:spPr>
          <a:xfrm>
            <a:off x="537883" y="419439"/>
            <a:ext cx="8202706" cy="4985980"/>
          </a:xfrm>
          <a:prstGeom prst="rect">
            <a:avLst/>
          </a:prstGeom>
          <a:noFill/>
        </p:spPr>
        <p:txBody>
          <a:bodyPr wrap="square" rtlCol="0">
            <a:spAutoFit/>
          </a:bodyPr>
          <a:lstStyle/>
          <a:p>
            <a:pPr algn="ctr"/>
            <a:r>
              <a:rPr kumimoji="1" lang="zh-TW" altLang="en-US" sz="3600" b="1" dirty="0" smtClean="0">
                <a:solidFill>
                  <a:srgbClr val="FFFFFF"/>
                </a:solidFill>
                <a:effectLst>
                  <a:glow rad="139700">
                    <a:schemeClr val="bg1">
                      <a:alpha val="65000"/>
                    </a:schemeClr>
                  </a:glow>
                </a:effectLst>
                <a:latin typeface="Arial Unicode MS"/>
                <a:ea typeface="华文细黑"/>
                <a:cs typeface="Arial Unicode MS"/>
              </a:rPr>
              <a:t>提摩太后书 </a:t>
            </a:r>
            <a:r>
              <a:rPr kumimoji="1" lang="en-US" altLang="zh-TW" sz="3600" b="1" dirty="0" smtClean="0">
                <a:solidFill>
                  <a:srgbClr val="FFFFFF"/>
                </a:solidFill>
                <a:effectLst>
                  <a:glow rad="139700">
                    <a:schemeClr val="bg1">
                      <a:alpha val="65000"/>
                    </a:schemeClr>
                  </a:glow>
                </a:effectLst>
                <a:latin typeface="Arial Unicode MS"/>
                <a:ea typeface="华文细黑"/>
                <a:cs typeface="Arial Unicode MS"/>
              </a:rPr>
              <a:t>2:1-2</a:t>
            </a:r>
          </a:p>
          <a:p>
            <a:pPr algn="ctr"/>
            <a:r>
              <a:rPr kumimoji="1" lang="zh-CN" altLang="en-US" sz="6000" b="1" dirty="0" smtClean="0">
                <a:solidFill>
                  <a:srgbClr val="FFFFFF"/>
                </a:solidFill>
                <a:effectLst>
                  <a:glow rad="139700">
                    <a:schemeClr val="bg1">
                      <a:alpha val="65000"/>
                    </a:schemeClr>
                  </a:glow>
                </a:effectLst>
                <a:latin typeface="Arial Unicode MS"/>
                <a:ea typeface="华文细黑"/>
                <a:cs typeface="Arial Unicode MS"/>
              </a:rPr>
              <a:t> </a:t>
            </a:r>
            <a:r>
              <a:rPr kumimoji="1" lang="en-US" altLang="zh-CN" sz="5400" b="1" dirty="0" smtClean="0">
                <a:solidFill>
                  <a:srgbClr val="FFFFFF"/>
                </a:solidFill>
                <a:effectLst>
                  <a:glow rad="139700">
                    <a:schemeClr val="bg1">
                      <a:alpha val="65000"/>
                    </a:schemeClr>
                  </a:glow>
                </a:effectLst>
                <a:latin typeface="Arial Unicode MS"/>
                <a:ea typeface="华文细黑"/>
                <a:cs typeface="Arial Unicode MS"/>
              </a:rPr>
              <a:t>1 </a:t>
            </a:r>
            <a:r>
              <a:rPr kumimoji="1" lang="zh-CN" altLang="en-US" sz="5400" b="1" dirty="0" smtClean="0">
                <a:solidFill>
                  <a:srgbClr val="FFFF00"/>
                </a:solidFill>
                <a:effectLst>
                  <a:glow rad="139700">
                    <a:schemeClr val="bg1">
                      <a:alpha val="65000"/>
                    </a:schemeClr>
                  </a:glow>
                </a:effectLst>
                <a:latin typeface="Arial Unicode MS"/>
                <a:ea typeface="华文细黑"/>
                <a:cs typeface="Arial Unicode MS"/>
              </a:rPr>
              <a:t>我儿啊，你要在基督耶稣的恩典上刚强起来。 </a:t>
            </a:r>
            <a:endParaRPr kumimoji="1" lang="en-US" altLang="zh-CN" sz="5400" b="1" dirty="0" smtClean="0">
              <a:solidFill>
                <a:srgbClr val="FFFF00"/>
              </a:solidFill>
              <a:effectLst>
                <a:glow rad="139700">
                  <a:schemeClr val="bg1">
                    <a:alpha val="65000"/>
                  </a:schemeClr>
                </a:glow>
              </a:effectLst>
              <a:latin typeface="Arial Unicode MS"/>
              <a:ea typeface="华文细黑"/>
              <a:cs typeface="Arial Unicode MS"/>
            </a:endParaRPr>
          </a:p>
          <a:p>
            <a:pPr algn="ctr"/>
            <a:r>
              <a:rPr kumimoji="1" lang="en-US" altLang="zh-CN" sz="5400" b="1" dirty="0" smtClean="0">
                <a:solidFill>
                  <a:srgbClr val="FFFFFF"/>
                </a:solidFill>
                <a:effectLst>
                  <a:glow rad="139700">
                    <a:schemeClr val="bg1">
                      <a:alpha val="65000"/>
                    </a:schemeClr>
                  </a:glow>
                </a:effectLst>
                <a:latin typeface="Arial Unicode MS"/>
                <a:ea typeface="华文细黑"/>
                <a:cs typeface="Arial Unicode MS"/>
              </a:rPr>
              <a:t>2</a:t>
            </a:r>
            <a:r>
              <a:rPr kumimoji="1" lang="en-US" altLang="zh-CN" sz="5400" b="1" dirty="0" smtClean="0">
                <a:solidFill>
                  <a:srgbClr val="FFFF00"/>
                </a:solidFill>
                <a:effectLst>
                  <a:glow rad="139700">
                    <a:schemeClr val="bg1">
                      <a:alpha val="65000"/>
                    </a:schemeClr>
                  </a:glow>
                </a:effectLst>
                <a:latin typeface="Arial Unicode MS"/>
                <a:ea typeface="华文细黑"/>
                <a:cs typeface="Arial Unicode MS"/>
              </a:rPr>
              <a:t> </a:t>
            </a:r>
            <a:r>
              <a:rPr kumimoji="1" lang="zh-CN" altLang="en-US" sz="5400" b="1" dirty="0" smtClean="0">
                <a:solidFill>
                  <a:srgbClr val="FFFF00"/>
                </a:solidFill>
                <a:effectLst>
                  <a:glow rad="139700">
                    <a:schemeClr val="bg1">
                      <a:alpha val="65000"/>
                    </a:schemeClr>
                  </a:glow>
                </a:effectLst>
                <a:latin typeface="Arial Unicode MS"/>
                <a:ea typeface="华文细黑"/>
                <a:cs typeface="Arial Unicode MS"/>
              </a:rPr>
              <a:t>你在许多见证人面前听见我所教训的，也要交托那忠心能教导别人的人</a:t>
            </a:r>
            <a:r>
              <a:rPr kumimoji="1" lang="zh-CN" altLang="en-US" sz="6000" b="1" dirty="0" smtClean="0">
                <a:solidFill>
                  <a:srgbClr val="FFFF00"/>
                </a:solidFill>
                <a:effectLst>
                  <a:glow rad="139700">
                    <a:schemeClr val="bg1">
                      <a:alpha val="65000"/>
                    </a:schemeClr>
                  </a:glow>
                </a:effectLst>
                <a:latin typeface="Arial Unicode MS"/>
                <a:ea typeface="华文细黑"/>
                <a:cs typeface="Arial Unicode MS"/>
              </a:rPr>
              <a:t>。</a:t>
            </a:r>
            <a:endParaRPr kumimoji="1" lang="en-US" altLang="zh-TW" sz="4400" b="1" dirty="0">
              <a:solidFill>
                <a:srgbClr val="FFFFFF"/>
              </a:solidFill>
              <a:effectLst>
                <a:glow rad="139700">
                  <a:schemeClr val="bg1">
                    <a:alpha val="65000"/>
                  </a:schemeClr>
                </a:glow>
              </a:effectLst>
              <a:latin typeface="Arial Unicode MS"/>
              <a:ea typeface="华文细黑"/>
              <a:cs typeface="Arial Unicode MS"/>
            </a:endParaRPr>
          </a:p>
        </p:txBody>
      </p:sp>
    </p:spTree>
    <p:extLst>
      <p:ext uri="{BB962C8B-B14F-4D97-AF65-F5344CB8AC3E}">
        <p14:creationId xmlns:p14="http://schemas.microsoft.com/office/powerpoint/2010/main" val="334905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LCCC_Office\Desktop\Capture.JPG"/>
          <p:cNvPicPr>
            <a:picLocks noChangeAspect="1" noChangeArrowheads="1"/>
          </p:cNvPicPr>
          <p:nvPr/>
        </p:nvPicPr>
        <p:blipFill>
          <a:blip r:embed="rId2" cstate="print">
            <a:lum bright="-20000" contrast="-20000"/>
          </a:blip>
          <a:srcRect b="10873"/>
          <a:stretch>
            <a:fillRect/>
          </a:stretch>
        </p:blipFill>
        <p:spPr bwMode="auto">
          <a:xfrm>
            <a:off x="0" y="0"/>
            <a:ext cx="9144000" cy="7258051"/>
          </a:xfrm>
          <a:prstGeom prst="rect">
            <a:avLst/>
          </a:prstGeom>
          <a:noFill/>
        </p:spPr>
      </p:pic>
      <p:sp>
        <p:nvSpPr>
          <p:cNvPr id="7" name="TextBox 6"/>
          <p:cNvSpPr txBox="1"/>
          <p:nvPr/>
        </p:nvSpPr>
        <p:spPr>
          <a:xfrm>
            <a:off x="537883" y="117693"/>
            <a:ext cx="8202706" cy="6740307"/>
          </a:xfrm>
          <a:prstGeom prst="rect">
            <a:avLst/>
          </a:prstGeom>
          <a:noFill/>
        </p:spPr>
        <p:txBody>
          <a:bodyPr wrap="square" rtlCol="0">
            <a:spAutoFit/>
          </a:bodyPr>
          <a:lstStyle/>
          <a:p>
            <a:pPr algn="ctr"/>
            <a:r>
              <a:rPr kumimoji="1" lang="en-US" altLang="zh-TW" sz="3600" b="1" dirty="0" smtClean="0">
                <a:solidFill>
                  <a:srgbClr val="FFFFFF"/>
                </a:solidFill>
                <a:effectLst>
                  <a:glow rad="139700">
                    <a:schemeClr val="bg1">
                      <a:alpha val="65000"/>
                    </a:schemeClr>
                  </a:glow>
                </a:effectLst>
                <a:latin typeface="Arial Unicode MS"/>
                <a:ea typeface="华文细黑"/>
                <a:cs typeface="Arial Unicode MS"/>
              </a:rPr>
              <a:t>2 Timothy</a:t>
            </a:r>
            <a:r>
              <a:rPr kumimoji="1" lang="zh-TW" altLang="en-US" sz="3600" b="1" dirty="0" smtClean="0">
                <a:solidFill>
                  <a:srgbClr val="FFFFFF"/>
                </a:solidFill>
                <a:effectLst>
                  <a:glow rad="139700">
                    <a:schemeClr val="bg1">
                      <a:alpha val="65000"/>
                    </a:schemeClr>
                  </a:glow>
                </a:effectLst>
                <a:latin typeface="Arial Unicode MS"/>
                <a:ea typeface="华文细黑"/>
                <a:cs typeface="Arial Unicode MS"/>
              </a:rPr>
              <a:t> </a:t>
            </a:r>
            <a:r>
              <a:rPr kumimoji="1" lang="en-US" altLang="zh-TW" sz="3600" b="1" dirty="0" smtClean="0">
                <a:solidFill>
                  <a:srgbClr val="FFFFFF"/>
                </a:solidFill>
                <a:effectLst>
                  <a:glow rad="139700">
                    <a:schemeClr val="bg1">
                      <a:alpha val="65000"/>
                    </a:schemeClr>
                  </a:glow>
                </a:effectLst>
                <a:latin typeface="Arial Unicode MS"/>
                <a:ea typeface="华文细黑"/>
                <a:cs typeface="Arial Unicode MS"/>
              </a:rPr>
              <a:t>2:1-2</a:t>
            </a:r>
          </a:p>
          <a:p>
            <a:pPr marL="914400" indent="-914400"/>
            <a:r>
              <a:rPr kumimoji="1" lang="en-US" altLang="zh-CN" sz="4400" b="1" dirty="0" smtClean="0">
                <a:solidFill>
                  <a:srgbClr val="FFFE0B"/>
                </a:solidFill>
                <a:effectLst>
                  <a:glow rad="139700">
                    <a:schemeClr val="bg1">
                      <a:alpha val="65000"/>
                    </a:schemeClr>
                  </a:glow>
                </a:effectLst>
                <a:latin typeface="Arial Unicode MS"/>
                <a:ea typeface="华文细黑"/>
                <a:cs typeface="Arial Unicode MS"/>
              </a:rPr>
              <a:t>1.</a:t>
            </a:r>
            <a:r>
              <a:rPr kumimoji="1" lang="en-US" altLang="zh-CN" sz="4400" b="1" dirty="0" smtClean="0">
                <a:effectLst>
                  <a:glow rad="139700">
                    <a:schemeClr val="bg1">
                      <a:alpha val="65000"/>
                    </a:schemeClr>
                  </a:glow>
                </a:effectLst>
                <a:latin typeface="Arial Unicode MS"/>
                <a:ea typeface="华文细黑"/>
                <a:cs typeface="Arial Unicode MS"/>
              </a:rPr>
              <a:t>You then, my son, be strong in the grace that is in Christ Jesus. </a:t>
            </a:r>
          </a:p>
          <a:p>
            <a:pPr marL="914400" indent="-914400"/>
            <a:r>
              <a:rPr kumimoji="1" lang="en-US" altLang="zh-CN" sz="4400" b="1" dirty="0" smtClean="0">
                <a:solidFill>
                  <a:srgbClr val="FFFE0B"/>
                </a:solidFill>
                <a:effectLst>
                  <a:glow rad="139700">
                    <a:schemeClr val="bg1">
                      <a:alpha val="65000"/>
                    </a:schemeClr>
                  </a:glow>
                </a:effectLst>
                <a:latin typeface="Arial Unicode MS"/>
                <a:ea typeface="华文细黑"/>
                <a:cs typeface="Arial Unicode MS"/>
              </a:rPr>
              <a:t>2. </a:t>
            </a:r>
            <a:r>
              <a:rPr kumimoji="1" lang="en-US" altLang="zh-CN" sz="4400" b="1" dirty="0" smtClean="0">
                <a:effectLst>
                  <a:glow rad="139700">
                    <a:schemeClr val="bg1">
                      <a:alpha val="65000"/>
                    </a:schemeClr>
                  </a:glow>
                </a:effectLst>
                <a:latin typeface="Arial Unicode MS"/>
                <a:ea typeface="华文细黑"/>
                <a:cs typeface="Arial Unicode MS"/>
              </a:rPr>
              <a:t>And the things you have heard me say in the presence of many witnesses entrust to reliable people who will also be qualified to teach others.</a:t>
            </a:r>
            <a:endParaRPr kumimoji="1" lang="en-US" altLang="zh-TW" sz="4400" b="1" dirty="0">
              <a:solidFill>
                <a:srgbClr val="FFFFFF"/>
              </a:solidFill>
              <a:effectLst>
                <a:glow rad="139700">
                  <a:schemeClr val="bg1">
                    <a:alpha val="65000"/>
                  </a:schemeClr>
                </a:glow>
              </a:effectLst>
              <a:latin typeface="Arial Unicode MS"/>
              <a:ea typeface="华文细黑"/>
              <a:cs typeface="Arial Unicode MS"/>
            </a:endParaRPr>
          </a:p>
        </p:txBody>
      </p:sp>
    </p:spTree>
    <p:extLst>
      <p:ext uri="{BB962C8B-B14F-4D97-AF65-F5344CB8AC3E}">
        <p14:creationId xmlns:p14="http://schemas.microsoft.com/office/powerpoint/2010/main" val="334905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LCCC_Office\Desktop\Capture.JPG"/>
          <p:cNvPicPr>
            <a:picLocks noChangeAspect="1" noChangeArrowheads="1"/>
          </p:cNvPicPr>
          <p:nvPr/>
        </p:nvPicPr>
        <p:blipFill>
          <a:blip r:embed="rId2" cstate="print">
            <a:lum bright="-30000" contrast="-20000"/>
          </a:blip>
          <a:srcRect b="10873"/>
          <a:stretch>
            <a:fillRect/>
          </a:stretch>
        </p:blipFill>
        <p:spPr bwMode="auto">
          <a:xfrm>
            <a:off x="0" y="0"/>
            <a:ext cx="9144000" cy="7258051"/>
          </a:xfrm>
          <a:prstGeom prst="rect">
            <a:avLst/>
          </a:prstGeom>
          <a:noFill/>
        </p:spPr>
      </p:pic>
      <p:sp>
        <p:nvSpPr>
          <p:cNvPr id="3" name="TextBox 2"/>
          <p:cNvSpPr txBox="1"/>
          <p:nvPr/>
        </p:nvSpPr>
        <p:spPr>
          <a:xfrm>
            <a:off x="337494" y="682494"/>
            <a:ext cx="8780243" cy="5816978"/>
          </a:xfrm>
          <a:prstGeom prst="rect">
            <a:avLst/>
          </a:prstGeom>
          <a:noFill/>
        </p:spPr>
        <p:txBody>
          <a:bodyPr wrap="none" rtlCol="0">
            <a:spAutoFit/>
          </a:bodyPr>
          <a:lstStyle/>
          <a:p>
            <a:pPr algn="ctr"/>
            <a:r>
              <a:rPr kumimoji="1" lang="zh-CN" altLang="en-US" sz="4800" b="1" dirty="0" smtClean="0">
                <a:solidFill>
                  <a:srgbClr val="FFFE0B"/>
                </a:solidFill>
                <a:effectLst>
                  <a:glow rad="139700">
                    <a:schemeClr val="bg1">
                      <a:alpha val="65000"/>
                    </a:schemeClr>
                  </a:glow>
                </a:effectLst>
                <a:latin typeface="Arial Unicode MS"/>
                <a:ea typeface="华文细黑"/>
                <a:cs typeface="Arial Unicode MS"/>
              </a:rPr>
              <a:t>领袖的特质三个重点。</a:t>
            </a:r>
            <a:endParaRPr kumimoji="1" lang="en-US" altLang="zh-CN" sz="4800" b="1" dirty="0" smtClean="0">
              <a:solidFill>
                <a:srgbClr val="FFFE0B"/>
              </a:solidFill>
              <a:effectLst>
                <a:glow rad="139700">
                  <a:schemeClr val="bg1">
                    <a:alpha val="65000"/>
                  </a:schemeClr>
                </a:glow>
              </a:effectLst>
              <a:latin typeface="Arial Unicode MS"/>
              <a:ea typeface="华文细黑"/>
              <a:cs typeface="Arial Unicode MS"/>
            </a:endParaRPr>
          </a:p>
          <a:p>
            <a:pPr algn="ctr"/>
            <a:r>
              <a:rPr kumimoji="1" lang="en-US" altLang="zh-CN" sz="3600" b="1" dirty="0" smtClean="0">
                <a:solidFill>
                  <a:srgbClr val="FFFFFF"/>
                </a:solidFill>
                <a:effectLst>
                  <a:glow rad="139700">
                    <a:schemeClr val="bg1">
                      <a:alpha val="65000"/>
                    </a:schemeClr>
                  </a:glow>
                </a:effectLst>
                <a:latin typeface="Arial Unicode MS"/>
                <a:ea typeface="华文细黑"/>
                <a:cs typeface="Arial Unicode MS"/>
              </a:rPr>
              <a:t>3 </a:t>
            </a:r>
            <a:r>
              <a:rPr kumimoji="1" lang="en-US" altLang="zh-CN" sz="3600" b="1" dirty="0">
                <a:solidFill>
                  <a:srgbClr val="FFFFFF"/>
                </a:solidFill>
                <a:effectLst>
                  <a:glow rad="139700">
                    <a:schemeClr val="bg1">
                      <a:alpha val="65000"/>
                    </a:schemeClr>
                  </a:glow>
                </a:effectLst>
                <a:latin typeface="Arial Unicode MS"/>
                <a:ea typeface="华文细黑"/>
                <a:cs typeface="Arial Unicode MS"/>
              </a:rPr>
              <a:t>key </a:t>
            </a:r>
            <a:r>
              <a:rPr kumimoji="1" lang="en-US" altLang="zh-CN" sz="3600" b="1" smtClean="0">
                <a:solidFill>
                  <a:srgbClr val="FFFFFF"/>
                </a:solidFill>
                <a:effectLst>
                  <a:glow rad="139700">
                    <a:schemeClr val="bg1">
                      <a:alpha val="65000"/>
                    </a:schemeClr>
                  </a:glow>
                </a:effectLst>
                <a:latin typeface="Arial Unicode MS"/>
                <a:ea typeface="华文细黑"/>
                <a:cs typeface="Arial Unicode MS"/>
              </a:rPr>
              <a:t>points for leader's </a:t>
            </a:r>
            <a:r>
              <a:rPr kumimoji="1" lang="en-US" altLang="zh-CN" sz="3600" b="1" dirty="0">
                <a:solidFill>
                  <a:srgbClr val="FFFFFF"/>
                </a:solidFill>
                <a:effectLst>
                  <a:glow rad="139700">
                    <a:schemeClr val="bg1">
                      <a:alpha val="65000"/>
                    </a:schemeClr>
                  </a:glow>
                </a:effectLst>
                <a:latin typeface="Arial Unicode MS"/>
                <a:ea typeface="华文细黑"/>
                <a:cs typeface="Arial Unicode MS"/>
              </a:rPr>
              <a:t>traits</a:t>
            </a:r>
            <a:endParaRPr kumimoji="1" lang="en-US" altLang="zh-CN" sz="3600" b="1" dirty="0" smtClean="0">
              <a:solidFill>
                <a:srgbClr val="FFFFFF"/>
              </a:solidFill>
              <a:effectLst>
                <a:glow rad="139700">
                  <a:schemeClr val="bg1">
                    <a:alpha val="65000"/>
                  </a:schemeClr>
                </a:glow>
              </a:effectLst>
              <a:latin typeface="Arial Unicode MS"/>
              <a:ea typeface="华文细黑"/>
              <a:cs typeface="Arial Unicode MS"/>
            </a:endParaRPr>
          </a:p>
          <a:p>
            <a:pPr algn="ctr"/>
            <a:r>
              <a:rPr kumimoji="1" lang="en-US" altLang="zh-CN" sz="6000" b="1" dirty="0" smtClean="0">
                <a:solidFill>
                  <a:srgbClr val="FFFE0B"/>
                </a:solidFill>
                <a:effectLst>
                  <a:glow rad="139700">
                    <a:schemeClr val="bg1">
                      <a:alpha val="65000"/>
                    </a:schemeClr>
                  </a:glow>
                </a:effectLst>
                <a:latin typeface="Arial Unicode MS"/>
                <a:ea typeface="华文细黑"/>
                <a:cs typeface="Arial Unicode MS"/>
              </a:rPr>
              <a:t>1.</a:t>
            </a:r>
            <a:r>
              <a:rPr kumimoji="1" lang="zh-CN" altLang="en-US" sz="6000" b="1" dirty="0" smtClean="0">
                <a:solidFill>
                  <a:srgbClr val="FFFE0B"/>
                </a:solidFill>
                <a:effectLst>
                  <a:glow rad="139700">
                    <a:schemeClr val="bg1">
                      <a:alpha val="65000"/>
                    </a:schemeClr>
                  </a:glow>
                </a:effectLst>
                <a:latin typeface="Arial Unicode MS"/>
                <a:ea typeface="华文细黑"/>
                <a:cs typeface="Arial Unicode MS"/>
              </a:rPr>
              <a:t>临危不乱，靠主镇定！</a:t>
            </a:r>
            <a:endParaRPr kumimoji="1" lang="en-US" altLang="zh-CN" sz="6000" b="1" dirty="0" smtClean="0">
              <a:solidFill>
                <a:srgbClr val="FFFE0B"/>
              </a:solidFill>
              <a:effectLst>
                <a:glow rad="139700">
                  <a:schemeClr val="bg1">
                    <a:alpha val="65000"/>
                  </a:schemeClr>
                </a:glow>
              </a:effectLst>
              <a:latin typeface="Arial Unicode MS"/>
              <a:ea typeface="华文细黑"/>
              <a:cs typeface="Arial Unicode MS"/>
            </a:endParaRPr>
          </a:p>
          <a:p>
            <a:pPr algn="ctr"/>
            <a:r>
              <a:rPr kumimoji="1" lang="en-US" altLang="zh-CN" sz="3600" b="1" dirty="0" smtClean="0">
                <a:solidFill>
                  <a:srgbClr val="FFFFFF"/>
                </a:solidFill>
                <a:effectLst>
                  <a:glow rad="139700">
                    <a:schemeClr val="bg1">
                      <a:alpha val="65000"/>
                    </a:schemeClr>
                  </a:glow>
                </a:effectLst>
                <a:latin typeface="Arial Unicode MS"/>
                <a:ea typeface="华文细黑"/>
                <a:cs typeface="Arial Unicode MS"/>
              </a:rPr>
              <a:t>Stay </a:t>
            </a:r>
            <a:r>
              <a:rPr kumimoji="1" lang="en-US" altLang="zh-CN" sz="3600" b="1" dirty="0">
                <a:solidFill>
                  <a:srgbClr val="FFFFFF"/>
                </a:solidFill>
                <a:effectLst>
                  <a:glow rad="139700">
                    <a:schemeClr val="bg1">
                      <a:alpha val="65000"/>
                    </a:schemeClr>
                  </a:glow>
                </a:effectLst>
                <a:latin typeface="Arial Unicode MS"/>
                <a:ea typeface="华文细黑"/>
                <a:cs typeface="Arial Unicode MS"/>
              </a:rPr>
              <a:t>Calm in the Lord when Facing Crisis!</a:t>
            </a:r>
            <a:endParaRPr kumimoji="1" lang="zh-CN" altLang="en-US" sz="3600" b="1" dirty="0" smtClean="0">
              <a:solidFill>
                <a:srgbClr val="FFFFFF"/>
              </a:solidFill>
              <a:effectLst>
                <a:glow rad="139700">
                  <a:schemeClr val="bg1">
                    <a:alpha val="65000"/>
                  </a:schemeClr>
                </a:glow>
              </a:effectLst>
              <a:latin typeface="Arial Unicode MS"/>
              <a:ea typeface="华文细黑"/>
              <a:cs typeface="Arial Unicode MS"/>
            </a:endParaRPr>
          </a:p>
          <a:p>
            <a:pPr algn="ctr"/>
            <a:r>
              <a:rPr kumimoji="1" lang="en-US" altLang="zh-CN" sz="6000" b="1" dirty="0" smtClean="0">
                <a:solidFill>
                  <a:srgbClr val="FFFE0B"/>
                </a:solidFill>
                <a:effectLst>
                  <a:glow rad="139700">
                    <a:schemeClr val="bg1">
                      <a:alpha val="65000"/>
                    </a:schemeClr>
                  </a:glow>
                </a:effectLst>
                <a:latin typeface="Arial Unicode MS"/>
                <a:ea typeface="华文细黑"/>
                <a:cs typeface="Arial Unicode MS"/>
              </a:rPr>
              <a:t>2.</a:t>
            </a:r>
            <a:r>
              <a:rPr kumimoji="1" lang="zh-CN" altLang="en-US" sz="6000" b="1" dirty="0" smtClean="0">
                <a:solidFill>
                  <a:srgbClr val="FFFE0B"/>
                </a:solidFill>
                <a:effectLst>
                  <a:glow rad="139700">
                    <a:schemeClr val="bg1">
                      <a:alpha val="65000"/>
                    </a:schemeClr>
                  </a:glow>
                </a:effectLst>
                <a:latin typeface="Arial Unicode MS"/>
                <a:ea typeface="华文细黑"/>
                <a:cs typeface="Arial Unicode MS"/>
              </a:rPr>
              <a:t>对人公平，处事老练！</a:t>
            </a:r>
            <a:endParaRPr kumimoji="1" lang="en-US" altLang="zh-CN" sz="6000" b="1" dirty="0" smtClean="0">
              <a:solidFill>
                <a:srgbClr val="FFFE0B"/>
              </a:solidFill>
              <a:effectLst>
                <a:glow rad="139700">
                  <a:schemeClr val="bg1">
                    <a:alpha val="65000"/>
                  </a:schemeClr>
                </a:glow>
              </a:effectLst>
              <a:latin typeface="Arial Unicode MS"/>
              <a:ea typeface="华文细黑"/>
              <a:cs typeface="Arial Unicode MS"/>
            </a:endParaRPr>
          </a:p>
          <a:p>
            <a:pPr algn="ctr"/>
            <a:r>
              <a:rPr kumimoji="1" lang="en-US" altLang="zh-CN" sz="3600" b="1" dirty="0" smtClean="0">
                <a:solidFill>
                  <a:srgbClr val="FFFFFF"/>
                </a:solidFill>
                <a:effectLst>
                  <a:glow rad="139700">
                    <a:schemeClr val="bg1">
                      <a:alpha val="65000"/>
                    </a:schemeClr>
                  </a:glow>
                </a:effectLst>
                <a:latin typeface="Arial Unicode MS"/>
                <a:ea typeface="华文细黑"/>
                <a:cs typeface="Arial Unicode MS"/>
              </a:rPr>
              <a:t>Be </a:t>
            </a:r>
            <a:r>
              <a:rPr kumimoji="1" lang="en-US" altLang="zh-CN" sz="3600" b="1" dirty="0">
                <a:solidFill>
                  <a:srgbClr val="FFFFFF"/>
                </a:solidFill>
                <a:effectLst>
                  <a:glow rad="139700">
                    <a:schemeClr val="bg1">
                      <a:alpha val="65000"/>
                    </a:schemeClr>
                  </a:glow>
                </a:effectLst>
                <a:latin typeface="Arial Unicode MS"/>
                <a:ea typeface="华文细黑"/>
                <a:cs typeface="Arial Unicode MS"/>
              </a:rPr>
              <a:t>Fair when Dealing with People!</a:t>
            </a:r>
            <a:endParaRPr kumimoji="1" lang="zh-CN" altLang="en-US" sz="3600" b="1" dirty="0" smtClean="0">
              <a:solidFill>
                <a:srgbClr val="FFFFFF"/>
              </a:solidFill>
              <a:effectLst>
                <a:glow rad="139700">
                  <a:schemeClr val="bg1">
                    <a:alpha val="65000"/>
                  </a:schemeClr>
                </a:glow>
              </a:effectLst>
              <a:latin typeface="Arial Unicode MS"/>
              <a:ea typeface="华文细黑"/>
              <a:cs typeface="Arial Unicode MS"/>
            </a:endParaRPr>
          </a:p>
          <a:p>
            <a:pPr algn="ctr"/>
            <a:r>
              <a:rPr kumimoji="1" lang="en-US" altLang="zh-CN" sz="6000" b="1" dirty="0" smtClean="0">
                <a:solidFill>
                  <a:srgbClr val="FFFE0B"/>
                </a:solidFill>
                <a:effectLst>
                  <a:glow rad="139700">
                    <a:schemeClr val="bg1">
                      <a:alpha val="65000"/>
                    </a:schemeClr>
                  </a:glow>
                </a:effectLst>
                <a:latin typeface="Arial Unicode MS"/>
                <a:ea typeface="华文细黑"/>
                <a:cs typeface="Arial Unicode MS"/>
              </a:rPr>
              <a:t>3.</a:t>
            </a:r>
            <a:r>
              <a:rPr kumimoji="1" lang="zh-CN" altLang="en-US" sz="6000" b="1" dirty="0" smtClean="0">
                <a:solidFill>
                  <a:srgbClr val="FFFE0B"/>
                </a:solidFill>
                <a:effectLst>
                  <a:glow rad="139700">
                    <a:schemeClr val="bg1">
                      <a:alpha val="65000"/>
                    </a:schemeClr>
                  </a:glow>
                </a:effectLst>
                <a:latin typeface="Arial Unicode MS"/>
                <a:ea typeface="华文细黑"/>
                <a:cs typeface="Arial Unicode MS"/>
              </a:rPr>
              <a:t>生活圣潔，征战有力！</a:t>
            </a:r>
            <a:endParaRPr kumimoji="1" lang="en-US" altLang="zh-CN" sz="6000" b="1" dirty="0" smtClean="0">
              <a:solidFill>
                <a:srgbClr val="FFFE0B"/>
              </a:solidFill>
              <a:effectLst>
                <a:glow rad="139700">
                  <a:schemeClr val="bg1">
                    <a:alpha val="65000"/>
                  </a:schemeClr>
                </a:glow>
              </a:effectLst>
              <a:latin typeface="Arial Unicode MS"/>
              <a:ea typeface="华文细黑"/>
              <a:cs typeface="Arial Unicode MS"/>
            </a:endParaRPr>
          </a:p>
          <a:p>
            <a:pPr algn="ctr"/>
            <a:r>
              <a:rPr kumimoji="1" lang="en-US" altLang="zh-CN" sz="3600" b="1" dirty="0">
                <a:solidFill>
                  <a:srgbClr val="FFFFFF"/>
                </a:solidFill>
                <a:effectLst>
                  <a:glow rad="139700">
                    <a:schemeClr val="bg1">
                      <a:alpha val="65000"/>
                    </a:schemeClr>
                  </a:glow>
                </a:effectLst>
                <a:latin typeface="Arial Unicode MS"/>
                <a:ea typeface="华文细黑"/>
                <a:cs typeface="Arial Unicode MS"/>
              </a:rPr>
              <a:t>Live in Holiness will Give You Strength!</a:t>
            </a:r>
            <a:endParaRPr kumimoji="1" lang="en-US" altLang="zh-TW" sz="1600" b="1" dirty="0">
              <a:solidFill>
                <a:srgbClr val="FFFFFF"/>
              </a:solidFill>
              <a:effectLst>
                <a:glow rad="139700">
                  <a:schemeClr val="bg1">
                    <a:alpha val="65000"/>
                  </a:schemeClr>
                </a:glow>
              </a:effectLst>
              <a:latin typeface="Arial Unicode MS"/>
              <a:ea typeface="华文细黑"/>
              <a:cs typeface="Arial Unicode MS"/>
            </a:endParaRPr>
          </a:p>
        </p:txBody>
      </p:sp>
    </p:spTree>
    <p:extLst>
      <p:ext uri="{BB962C8B-B14F-4D97-AF65-F5344CB8AC3E}">
        <p14:creationId xmlns:p14="http://schemas.microsoft.com/office/powerpoint/2010/main" val="224060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LCCC_Office\Desktop\Capture.JPG"/>
          <p:cNvPicPr>
            <a:picLocks noChangeAspect="1" noChangeArrowheads="1"/>
          </p:cNvPicPr>
          <p:nvPr/>
        </p:nvPicPr>
        <p:blipFill>
          <a:blip r:embed="rId2" cstate="print">
            <a:lum bright="-20000" contrast="-20000"/>
          </a:blip>
          <a:srcRect b="10873"/>
          <a:stretch>
            <a:fillRect/>
          </a:stretch>
        </p:blipFill>
        <p:spPr bwMode="auto">
          <a:xfrm>
            <a:off x="0" y="0"/>
            <a:ext cx="9144000" cy="7258051"/>
          </a:xfrm>
          <a:prstGeom prst="rect">
            <a:avLst/>
          </a:prstGeom>
          <a:noFill/>
        </p:spPr>
      </p:pic>
      <p:sp>
        <p:nvSpPr>
          <p:cNvPr id="3" name="TextBox 2"/>
          <p:cNvSpPr txBox="1"/>
          <p:nvPr/>
        </p:nvSpPr>
        <p:spPr>
          <a:xfrm>
            <a:off x="699246" y="618565"/>
            <a:ext cx="7879977" cy="5262979"/>
          </a:xfrm>
          <a:prstGeom prst="rect">
            <a:avLst/>
          </a:prstGeom>
          <a:noFill/>
        </p:spPr>
        <p:txBody>
          <a:bodyPr wrap="square" rtlCol="0">
            <a:spAutoFit/>
          </a:bodyPr>
          <a:lstStyle/>
          <a:p>
            <a:pPr algn="ctr"/>
            <a:r>
              <a:rPr kumimoji="1" lang="zh-TW" altLang="en-US" sz="3600" b="1" dirty="0" smtClean="0">
                <a:solidFill>
                  <a:srgbClr val="FFFFFF"/>
                </a:solidFill>
                <a:effectLst>
                  <a:glow rad="139700">
                    <a:schemeClr val="bg1">
                      <a:alpha val="65000"/>
                    </a:schemeClr>
                  </a:glow>
                </a:effectLst>
                <a:latin typeface="Arial Unicode MS"/>
                <a:ea typeface="华文细黑"/>
                <a:cs typeface="Arial Unicode MS"/>
              </a:rPr>
              <a:t>撒母耳记上 </a:t>
            </a:r>
            <a:r>
              <a:rPr kumimoji="1" lang="en-US" altLang="zh-TW" sz="3600" b="1" dirty="0" smtClean="0">
                <a:solidFill>
                  <a:srgbClr val="FFFFFF"/>
                </a:solidFill>
                <a:effectLst>
                  <a:glow rad="139700">
                    <a:schemeClr val="bg1">
                      <a:alpha val="65000"/>
                    </a:schemeClr>
                  </a:glow>
                </a:effectLst>
                <a:latin typeface="Arial Unicode MS"/>
                <a:ea typeface="华文细黑"/>
                <a:cs typeface="Arial Unicode MS"/>
              </a:rPr>
              <a:t>30:6-8</a:t>
            </a:r>
          </a:p>
          <a:p>
            <a:r>
              <a:rPr kumimoji="1" lang="en-US" altLang="zh-CN" sz="6000" b="1" dirty="0" smtClean="0">
                <a:solidFill>
                  <a:srgbClr val="FFFFFF"/>
                </a:solidFill>
                <a:effectLst>
                  <a:glow rad="139700">
                    <a:schemeClr val="bg1">
                      <a:alpha val="65000"/>
                    </a:schemeClr>
                  </a:glow>
                </a:effectLst>
                <a:latin typeface="Arial Unicode MS"/>
                <a:ea typeface="华文细黑"/>
                <a:cs typeface="Arial Unicode MS"/>
              </a:rPr>
              <a:t>7</a:t>
            </a:r>
            <a:r>
              <a:rPr kumimoji="1" lang="en-US" altLang="zh-CN" sz="6000" b="1" dirty="0" smtClean="0">
                <a:solidFill>
                  <a:srgbClr val="FFFF00"/>
                </a:solidFill>
                <a:effectLst>
                  <a:glow rad="139700">
                    <a:schemeClr val="bg1">
                      <a:alpha val="65000"/>
                    </a:schemeClr>
                  </a:glow>
                </a:effectLst>
                <a:latin typeface="Arial Unicode MS"/>
                <a:ea typeface="华文细黑"/>
                <a:cs typeface="Arial Unicode MS"/>
              </a:rPr>
              <a:t> </a:t>
            </a:r>
            <a:r>
              <a:rPr kumimoji="1" lang="zh-CN" altLang="en-US" sz="6000" b="1" dirty="0" smtClean="0">
                <a:solidFill>
                  <a:srgbClr val="FFFF00"/>
                </a:solidFill>
                <a:effectLst>
                  <a:glow rad="139700">
                    <a:schemeClr val="bg1">
                      <a:alpha val="65000"/>
                    </a:schemeClr>
                  </a:glow>
                </a:effectLst>
                <a:latin typeface="Arial Unicode MS"/>
                <a:ea typeface="华文细黑"/>
                <a:cs typeface="Arial Unicode MS"/>
              </a:rPr>
              <a:t>大卫对亚希米勒的儿子祭司亚比亚他说：“请你将以弗得拿过来。”亚比亚他就将以弗得拿到大卫面前。</a:t>
            </a:r>
            <a:endParaRPr kumimoji="1" lang="en-US" altLang="zh-CN" sz="6000" b="1" dirty="0" smtClean="0">
              <a:solidFill>
                <a:srgbClr val="FFFF00"/>
              </a:solidFill>
              <a:effectLst>
                <a:glow rad="139700">
                  <a:schemeClr val="bg1">
                    <a:alpha val="65000"/>
                  </a:schemeClr>
                </a:glow>
              </a:effectLst>
              <a:latin typeface="Arial Unicode MS"/>
              <a:ea typeface="华文细黑"/>
              <a:cs typeface="Arial Unicode MS"/>
            </a:endParaRPr>
          </a:p>
        </p:txBody>
      </p:sp>
    </p:spTree>
    <p:extLst>
      <p:ext uri="{BB962C8B-B14F-4D97-AF65-F5344CB8AC3E}">
        <p14:creationId xmlns:p14="http://schemas.microsoft.com/office/powerpoint/2010/main" val="334905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LCCC_Office\Desktop\Capture.JPG"/>
          <p:cNvPicPr>
            <a:picLocks noChangeAspect="1" noChangeArrowheads="1"/>
          </p:cNvPicPr>
          <p:nvPr/>
        </p:nvPicPr>
        <p:blipFill>
          <a:blip r:embed="rId2" cstate="print">
            <a:lum bright="-20000" contrast="-20000"/>
          </a:blip>
          <a:srcRect b="10873"/>
          <a:stretch>
            <a:fillRect/>
          </a:stretch>
        </p:blipFill>
        <p:spPr bwMode="auto">
          <a:xfrm>
            <a:off x="0" y="0"/>
            <a:ext cx="9144000" cy="7258051"/>
          </a:xfrm>
          <a:prstGeom prst="rect">
            <a:avLst/>
          </a:prstGeom>
          <a:noFill/>
        </p:spPr>
      </p:pic>
      <p:sp>
        <p:nvSpPr>
          <p:cNvPr id="3" name="TextBox 2"/>
          <p:cNvSpPr txBox="1"/>
          <p:nvPr/>
        </p:nvSpPr>
        <p:spPr>
          <a:xfrm>
            <a:off x="564776" y="699247"/>
            <a:ext cx="8202706" cy="6186309"/>
          </a:xfrm>
          <a:prstGeom prst="rect">
            <a:avLst/>
          </a:prstGeom>
          <a:noFill/>
        </p:spPr>
        <p:txBody>
          <a:bodyPr wrap="square" rtlCol="0">
            <a:spAutoFit/>
          </a:bodyPr>
          <a:lstStyle/>
          <a:p>
            <a:pPr algn="ctr"/>
            <a:r>
              <a:rPr kumimoji="1" lang="zh-TW" altLang="en-US" sz="3600" b="1" dirty="0" smtClean="0">
                <a:solidFill>
                  <a:srgbClr val="FFFFFF"/>
                </a:solidFill>
                <a:effectLst>
                  <a:glow rad="139700">
                    <a:schemeClr val="bg1">
                      <a:alpha val="65000"/>
                    </a:schemeClr>
                  </a:glow>
                </a:effectLst>
                <a:latin typeface="Arial Unicode MS"/>
                <a:ea typeface="华文细黑"/>
                <a:cs typeface="Arial Unicode MS"/>
              </a:rPr>
              <a:t>撒母耳记上 </a:t>
            </a:r>
            <a:r>
              <a:rPr kumimoji="1" lang="en-US" altLang="zh-TW" sz="3600" b="1" dirty="0" smtClean="0">
                <a:solidFill>
                  <a:srgbClr val="FFFFFF"/>
                </a:solidFill>
                <a:effectLst>
                  <a:glow rad="139700">
                    <a:schemeClr val="bg1">
                      <a:alpha val="65000"/>
                    </a:schemeClr>
                  </a:glow>
                </a:effectLst>
                <a:latin typeface="Arial Unicode MS"/>
                <a:ea typeface="华文细黑"/>
                <a:cs typeface="Arial Unicode MS"/>
              </a:rPr>
              <a:t>30:6-8</a:t>
            </a:r>
          </a:p>
          <a:p>
            <a:r>
              <a:rPr kumimoji="1" lang="en-US" altLang="zh-CN" sz="6000" b="1" dirty="0" smtClean="0">
                <a:solidFill>
                  <a:srgbClr val="FFFFFF"/>
                </a:solidFill>
                <a:effectLst>
                  <a:glow rad="139700">
                    <a:schemeClr val="bg1">
                      <a:alpha val="65000"/>
                    </a:schemeClr>
                  </a:glow>
                </a:effectLst>
                <a:latin typeface="Arial Unicode MS"/>
                <a:ea typeface="华文细黑"/>
                <a:cs typeface="Arial Unicode MS"/>
              </a:rPr>
              <a:t>8</a:t>
            </a:r>
            <a:r>
              <a:rPr kumimoji="1" lang="en-US" altLang="zh-CN" sz="6000" b="1" dirty="0" smtClean="0">
                <a:solidFill>
                  <a:srgbClr val="FFFF00"/>
                </a:solidFill>
                <a:effectLst>
                  <a:glow rad="139700">
                    <a:schemeClr val="bg1">
                      <a:alpha val="65000"/>
                    </a:schemeClr>
                  </a:glow>
                </a:effectLst>
                <a:latin typeface="Arial Unicode MS"/>
                <a:ea typeface="华文细黑"/>
                <a:cs typeface="Arial Unicode MS"/>
              </a:rPr>
              <a:t> </a:t>
            </a:r>
            <a:r>
              <a:rPr kumimoji="1" lang="zh-CN" altLang="en-US" sz="6000" b="1" dirty="0" smtClean="0">
                <a:solidFill>
                  <a:srgbClr val="FFFF00"/>
                </a:solidFill>
                <a:effectLst>
                  <a:glow rad="139700">
                    <a:schemeClr val="bg1">
                      <a:alpha val="65000"/>
                    </a:schemeClr>
                  </a:glow>
                </a:effectLst>
                <a:latin typeface="Arial Unicode MS"/>
                <a:ea typeface="华文细黑"/>
                <a:cs typeface="Arial Unicode MS"/>
              </a:rPr>
              <a:t>大卫求问耶和华说：“我追赶敌军，追得上追不上呢？”耶和华说：“你可以追，必追得上，都救得回来。” </a:t>
            </a:r>
            <a:endParaRPr kumimoji="1" lang="en-US" altLang="zh-TW" sz="5400" b="1" dirty="0">
              <a:solidFill>
                <a:srgbClr val="FFFFFF"/>
              </a:solidFill>
              <a:effectLst>
                <a:glow rad="139700">
                  <a:schemeClr val="bg1">
                    <a:alpha val="65000"/>
                  </a:schemeClr>
                </a:glow>
              </a:effectLst>
              <a:latin typeface="Arial Unicode MS"/>
              <a:ea typeface="华文细黑"/>
              <a:cs typeface="Arial Unicode MS"/>
            </a:endParaRPr>
          </a:p>
        </p:txBody>
      </p:sp>
    </p:spTree>
    <p:extLst>
      <p:ext uri="{BB962C8B-B14F-4D97-AF65-F5344CB8AC3E}">
        <p14:creationId xmlns:p14="http://schemas.microsoft.com/office/powerpoint/2010/main" val="334905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LCCC_Office\Desktop\Capture.JPG"/>
          <p:cNvPicPr>
            <a:picLocks noChangeAspect="1" noChangeArrowheads="1"/>
          </p:cNvPicPr>
          <p:nvPr/>
        </p:nvPicPr>
        <p:blipFill>
          <a:blip r:embed="rId2" cstate="print">
            <a:lum bright="-20000" contrast="-20000"/>
          </a:blip>
          <a:srcRect b="10873"/>
          <a:stretch>
            <a:fillRect/>
          </a:stretch>
        </p:blipFill>
        <p:spPr bwMode="auto">
          <a:xfrm>
            <a:off x="0" y="0"/>
            <a:ext cx="9144000" cy="7258051"/>
          </a:xfrm>
          <a:prstGeom prst="rect">
            <a:avLst/>
          </a:prstGeom>
          <a:noFill/>
        </p:spPr>
      </p:pic>
      <p:sp>
        <p:nvSpPr>
          <p:cNvPr id="3" name="TextBox 2"/>
          <p:cNvSpPr txBox="1"/>
          <p:nvPr/>
        </p:nvSpPr>
        <p:spPr>
          <a:xfrm>
            <a:off x="564776" y="699247"/>
            <a:ext cx="8202706" cy="6093976"/>
          </a:xfrm>
          <a:prstGeom prst="rect">
            <a:avLst/>
          </a:prstGeom>
          <a:noFill/>
        </p:spPr>
        <p:txBody>
          <a:bodyPr wrap="square" rtlCol="0">
            <a:spAutoFit/>
          </a:bodyPr>
          <a:lstStyle/>
          <a:p>
            <a:pPr algn="ctr"/>
            <a:r>
              <a:rPr kumimoji="1" lang="en-US" altLang="zh-TW" sz="3600" b="1" dirty="0" smtClean="0">
                <a:solidFill>
                  <a:srgbClr val="FFFE0B"/>
                </a:solidFill>
                <a:effectLst>
                  <a:glow rad="139700">
                    <a:schemeClr val="bg1">
                      <a:alpha val="65000"/>
                    </a:schemeClr>
                  </a:glow>
                </a:effectLst>
                <a:latin typeface="Times New Roman" pitchFamily="18" charset="0"/>
                <a:ea typeface="华文细黑"/>
                <a:cs typeface="Times New Roman" pitchFamily="18" charset="0"/>
              </a:rPr>
              <a:t>1 Samuel 30:6-8</a:t>
            </a:r>
          </a:p>
          <a:p>
            <a:r>
              <a:rPr kumimoji="1" lang="en-US" altLang="zh-CN" sz="6600" b="1" dirty="0" smtClean="0">
                <a:solidFill>
                  <a:srgbClr val="FFFE0B"/>
                </a:solidFill>
                <a:effectLst>
                  <a:glow rad="139700">
                    <a:schemeClr val="bg1">
                      <a:alpha val="65000"/>
                    </a:schemeClr>
                  </a:glow>
                </a:effectLst>
                <a:latin typeface="Times New Roman" pitchFamily="18" charset="0"/>
                <a:ea typeface="华文细黑"/>
                <a:cs typeface="Times New Roman" pitchFamily="18" charset="0"/>
              </a:rPr>
              <a:t> </a:t>
            </a:r>
            <a:r>
              <a:rPr kumimoji="1" lang="en-US" altLang="zh-CN" sz="4800" b="1" dirty="0" smtClean="0">
                <a:solidFill>
                  <a:srgbClr val="FFFE0B"/>
                </a:solidFill>
                <a:effectLst>
                  <a:glow rad="139700">
                    <a:schemeClr val="bg1">
                      <a:alpha val="65000"/>
                    </a:schemeClr>
                  </a:glow>
                </a:effectLst>
                <a:latin typeface="Arial Unicode MS"/>
                <a:ea typeface="华文细黑"/>
                <a:cs typeface="Arial Unicode MS"/>
              </a:rPr>
              <a:t>6 </a:t>
            </a:r>
            <a:r>
              <a:rPr kumimoji="1" lang="en-US" altLang="zh-CN" sz="4800" b="1" dirty="0" smtClean="0">
                <a:effectLst>
                  <a:glow rad="139700">
                    <a:schemeClr val="bg1">
                      <a:alpha val="65000"/>
                    </a:schemeClr>
                  </a:glow>
                </a:effectLst>
                <a:latin typeface="Arial Unicode MS"/>
                <a:ea typeface="华文细黑"/>
                <a:cs typeface="Arial Unicode MS"/>
              </a:rPr>
              <a:t>David was greatly distressed because the men were talking of stoning him; each one was bitter in spirit because of his sons and daughters. But David found strength in the Lord his God.</a:t>
            </a:r>
            <a:endParaRPr kumimoji="1" lang="en-US" altLang="zh-TW" sz="4000" b="1" dirty="0">
              <a:effectLst>
                <a:glow rad="139700">
                  <a:schemeClr val="bg1">
                    <a:alpha val="65000"/>
                  </a:schemeClr>
                </a:glow>
              </a:effectLst>
              <a:latin typeface="Arial Unicode MS"/>
              <a:ea typeface="华文细黑"/>
              <a:cs typeface="Arial Unicode MS"/>
            </a:endParaRPr>
          </a:p>
        </p:txBody>
      </p:sp>
    </p:spTree>
    <p:extLst>
      <p:ext uri="{BB962C8B-B14F-4D97-AF65-F5344CB8AC3E}">
        <p14:creationId xmlns:p14="http://schemas.microsoft.com/office/powerpoint/2010/main" val="334905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LCCC_Office\Desktop\Capture.JPG"/>
          <p:cNvPicPr>
            <a:picLocks noChangeAspect="1" noChangeArrowheads="1"/>
          </p:cNvPicPr>
          <p:nvPr/>
        </p:nvPicPr>
        <p:blipFill>
          <a:blip r:embed="rId2" cstate="print">
            <a:lum bright="-20000" contrast="-20000"/>
          </a:blip>
          <a:srcRect b="10873"/>
          <a:stretch>
            <a:fillRect/>
          </a:stretch>
        </p:blipFill>
        <p:spPr bwMode="auto">
          <a:xfrm>
            <a:off x="0" y="0"/>
            <a:ext cx="9144000" cy="7258051"/>
          </a:xfrm>
          <a:prstGeom prst="rect">
            <a:avLst/>
          </a:prstGeom>
          <a:noFill/>
        </p:spPr>
      </p:pic>
      <p:sp>
        <p:nvSpPr>
          <p:cNvPr id="3" name="TextBox 2"/>
          <p:cNvSpPr txBox="1"/>
          <p:nvPr/>
        </p:nvSpPr>
        <p:spPr>
          <a:xfrm>
            <a:off x="564776" y="699247"/>
            <a:ext cx="8202706" cy="4339650"/>
          </a:xfrm>
          <a:prstGeom prst="rect">
            <a:avLst/>
          </a:prstGeom>
          <a:noFill/>
        </p:spPr>
        <p:txBody>
          <a:bodyPr wrap="square" rtlCol="0">
            <a:spAutoFit/>
          </a:bodyPr>
          <a:lstStyle/>
          <a:p>
            <a:pPr algn="ctr"/>
            <a:r>
              <a:rPr kumimoji="1" lang="en-US" altLang="zh-TW" sz="3600" b="1" dirty="0" smtClean="0">
                <a:solidFill>
                  <a:srgbClr val="FFFE0B"/>
                </a:solidFill>
                <a:effectLst>
                  <a:glow rad="139700">
                    <a:schemeClr val="bg1">
                      <a:alpha val="65000"/>
                    </a:schemeClr>
                  </a:glow>
                </a:effectLst>
                <a:latin typeface="Times New Roman" pitchFamily="18" charset="0"/>
                <a:ea typeface="华文细黑"/>
                <a:cs typeface="Times New Roman" pitchFamily="18" charset="0"/>
              </a:rPr>
              <a:t>1 Samuel 30:6-8</a:t>
            </a:r>
          </a:p>
          <a:p>
            <a:r>
              <a:rPr kumimoji="1" lang="en-US" altLang="zh-CN" sz="4800" b="1" dirty="0" smtClean="0">
                <a:solidFill>
                  <a:srgbClr val="FFFE0B"/>
                </a:solidFill>
                <a:effectLst>
                  <a:glow rad="139700">
                    <a:schemeClr val="bg1">
                      <a:alpha val="65000"/>
                    </a:schemeClr>
                  </a:glow>
                </a:effectLst>
                <a:latin typeface="Arial Unicode MS"/>
                <a:ea typeface="华文细黑"/>
                <a:cs typeface="Arial Unicode MS"/>
              </a:rPr>
              <a:t>7</a:t>
            </a:r>
            <a:r>
              <a:rPr kumimoji="1" lang="en-US" altLang="zh-CN" sz="4800" b="1" dirty="0" smtClean="0">
                <a:effectLst>
                  <a:glow rad="139700">
                    <a:schemeClr val="bg1">
                      <a:alpha val="65000"/>
                    </a:schemeClr>
                  </a:glow>
                </a:effectLst>
                <a:latin typeface="Arial Unicode MS"/>
                <a:ea typeface="华文细黑"/>
                <a:cs typeface="Arial Unicode MS"/>
              </a:rPr>
              <a:t> Then David said to </a:t>
            </a:r>
            <a:r>
              <a:rPr kumimoji="1" lang="en-US" altLang="zh-CN" sz="4800" b="1" dirty="0" err="1" smtClean="0">
                <a:effectLst>
                  <a:glow rad="139700">
                    <a:schemeClr val="bg1">
                      <a:alpha val="65000"/>
                    </a:schemeClr>
                  </a:glow>
                </a:effectLst>
                <a:latin typeface="Arial Unicode MS"/>
                <a:ea typeface="华文细黑"/>
                <a:cs typeface="Arial Unicode MS"/>
              </a:rPr>
              <a:t>Abiathar</a:t>
            </a:r>
            <a:r>
              <a:rPr kumimoji="1" lang="en-US" altLang="zh-CN" sz="4800" b="1" dirty="0" smtClean="0">
                <a:effectLst>
                  <a:glow rad="139700">
                    <a:schemeClr val="bg1">
                      <a:alpha val="65000"/>
                    </a:schemeClr>
                  </a:glow>
                </a:effectLst>
                <a:latin typeface="Arial Unicode MS"/>
                <a:ea typeface="华文细黑"/>
                <a:cs typeface="Arial Unicode MS"/>
              </a:rPr>
              <a:t> the priest, the son of </a:t>
            </a:r>
            <a:r>
              <a:rPr kumimoji="1" lang="en-US" altLang="zh-CN" sz="4800" b="1" dirty="0" err="1" smtClean="0">
                <a:effectLst>
                  <a:glow rad="139700">
                    <a:schemeClr val="bg1">
                      <a:alpha val="65000"/>
                    </a:schemeClr>
                  </a:glow>
                </a:effectLst>
                <a:latin typeface="Arial Unicode MS"/>
                <a:ea typeface="华文细黑"/>
                <a:cs typeface="Arial Unicode MS"/>
              </a:rPr>
              <a:t>Ahimelek</a:t>
            </a:r>
            <a:r>
              <a:rPr kumimoji="1" lang="en-US" altLang="zh-CN" sz="4800" b="1" dirty="0" smtClean="0">
                <a:effectLst>
                  <a:glow rad="139700">
                    <a:schemeClr val="bg1">
                      <a:alpha val="65000"/>
                    </a:schemeClr>
                  </a:glow>
                </a:effectLst>
                <a:latin typeface="Arial Unicode MS"/>
                <a:ea typeface="华文细黑"/>
                <a:cs typeface="Arial Unicode MS"/>
              </a:rPr>
              <a:t>, “Bring me the ephod.” </a:t>
            </a:r>
            <a:r>
              <a:rPr kumimoji="1" lang="en-US" altLang="zh-CN" sz="4800" b="1" dirty="0" err="1" smtClean="0">
                <a:effectLst>
                  <a:glow rad="139700">
                    <a:schemeClr val="bg1">
                      <a:alpha val="65000"/>
                    </a:schemeClr>
                  </a:glow>
                </a:effectLst>
                <a:latin typeface="Arial Unicode MS"/>
                <a:ea typeface="华文细黑"/>
                <a:cs typeface="Arial Unicode MS"/>
              </a:rPr>
              <a:t>Abiathar</a:t>
            </a:r>
            <a:r>
              <a:rPr kumimoji="1" lang="en-US" altLang="zh-CN" sz="4800" b="1" dirty="0" smtClean="0">
                <a:effectLst>
                  <a:glow rad="139700">
                    <a:schemeClr val="bg1">
                      <a:alpha val="65000"/>
                    </a:schemeClr>
                  </a:glow>
                </a:effectLst>
                <a:latin typeface="Arial Unicode MS"/>
                <a:ea typeface="华文细黑"/>
                <a:cs typeface="Arial Unicode MS"/>
              </a:rPr>
              <a:t> brought it to him,</a:t>
            </a:r>
            <a:endParaRPr kumimoji="1" lang="en-US" altLang="zh-TW" sz="2800" b="1" dirty="0">
              <a:effectLst>
                <a:glow rad="139700">
                  <a:schemeClr val="bg1">
                    <a:alpha val="65000"/>
                  </a:schemeClr>
                </a:glow>
              </a:effectLst>
              <a:latin typeface="Arial Unicode MS"/>
              <a:ea typeface="华文细黑"/>
              <a:cs typeface="Arial Unicode MS"/>
            </a:endParaRPr>
          </a:p>
        </p:txBody>
      </p:sp>
    </p:spTree>
    <p:extLst>
      <p:ext uri="{BB962C8B-B14F-4D97-AF65-F5344CB8AC3E}">
        <p14:creationId xmlns:p14="http://schemas.microsoft.com/office/powerpoint/2010/main" val="334905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LCCC_Office\Desktop\Capture.JPG"/>
          <p:cNvPicPr>
            <a:picLocks noChangeAspect="1" noChangeArrowheads="1"/>
          </p:cNvPicPr>
          <p:nvPr/>
        </p:nvPicPr>
        <p:blipFill>
          <a:blip r:embed="rId2" cstate="print">
            <a:lum bright="-20000" contrast="-20000"/>
          </a:blip>
          <a:srcRect b="10873"/>
          <a:stretch>
            <a:fillRect/>
          </a:stretch>
        </p:blipFill>
        <p:spPr bwMode="auto">
          <a:xfrm>
            <a:off x="0" y="0"/>
            <a:ext cx="9144000" cy="7258051"/>
          </a:xfrm>
          <a:prstGeom prst="rect">
            <a:avLst/>
          </a:prstGeom>
          <a:noFill/>
        </p:spPr>
      </p:pic>
      <p:sp>
        <p:nvSpPr>
          <p:cNvPr id="3" name="TextBox 2"/>
          <p:cNvSpPr txBox="1"/>
          <p:nvPr/>
        </p:nvSpPr>
        <p:spPr>
          <a:xfrm>
            <a:off x="564776" y="302359"/>
            <a:ext cx="8202706" cy="6555641"/>
          </a:xfrm>
          <a:prstGeom prst="rect">
            <a:avLst/>
          </a:prstGeom>
          <a:noFill/>
        </p:spPr>
        <p:txBody>
          <a:bodyPr wrap="square" rtlCol="0">
            <a:spAutoFit/>
          </a:bodyPr>
          <a:lstStyle/>
          <a:p>
            <a:pPr algn="ctr"/>
            <a:r>
              <a:rPr kumimoji="1" lang="en-US" altLang="zh-TW" sz="3600" b="1" dirty="0" smtClean="0">
                <a:solidFill>
                  <a:srgbClr val="FFFE0B"/>
                </a:solidFill>
                <a:effectLst>
                  <a:glow rad="139700">
                    <a:schemeClr val="bg1">
                      <a:alpha val="65000"/>
                    </a:schemeClr>
                  </a:glow>
                </a:effectLst>
                <a:latin typeface="Times New Roman" pitchFamily="18" charset="0"/>
                <a:ea typeface="华文细黑"/>
                <a:cs typeface="Times New Roman" pitchFamily="18" charset="0"/>
              </a:rPr>
              <a:t>1 Samuel 30:6-8</a:t>
            </a:r>
          </a:p>
          <a:p>
            <a:r>
              <a:rPr kumimoji="1" lang="en-US" altLang="zh-CN" sz="4800" b="1" dirty="0" smtClean="0">
                <a:solidFill>
                  <a:srgbClr val="FFFE0B"/>
                </a:solidFill>
                <a:effectLst>
                  <a:glow rad="139700">
                    <a:schemeClr val="bg1">
                      <a:alpha val="65000"/>
                    </a:schemeClr>
                  </a:glow>
                </a:effectLst>
                <a:latin typeface="Times New Roman" pitchFamily="18" charset="0"/>
                <a:ea typeface="华文细黑"/>
                <a:cs typeface="Times New Roman" pitchFamily="18" charset="0"/>
              </a:rPr>
              <a:t> </a:t>
            </a:r>
            <a:r>
              <a:rPr kumimoji="1" lang="en-US" altLang="zh-CN" sz="4800" b="1" dirty="0" smtClean="0">
                <a:solidFill>
                  <a:srgbClr val="FFFE0B"/>
                </a:solidFill>
                <a:effectLst>
                  <a:glow rad="139700">
                    <a:schemeClr val="bg1">
                      <a:alpha val="65000"/>
                    </a:schemeClr>
                  </a:glow>
                </a:effectLst>
                <a:latin typeface="Arial Unicode MS"/>
                <a:ea typeface="华文细黑"/>
                <a:cs typeface="Arial Unicode MS"/>
              </a:rPr>
              <a:t>8 </a:t>
            </a:r>
            <a:r>
              <a:rPr kumimoji="1" lang="en-US" altLang="zh-CN" sz="4800" b="1" dirty="0" smtClean="0">
                <a:effectLst>
                  <a:glow rad="139700">
                    <a:schemeClr val="bg1">
                      <a:alpha val="65000"/>
                    </a:schemeClr>
                  </a:glow>
                </a:effectLst>
                <a:latin typeface="Arial Unicode MS"/>
                <a:ea typeface="华文细黑"/>
                <a:cs typeface="Arial Unicode MS"/>
              </a:rPr>
              <a:t>and David inquired of the Lord, “Shall I pursue this raiding party? Will I overtake them?”</a:t>
            </a:r>
          </a:p>
          <a:p>
            <a:r>
              <a:rPr kumimoji="1" lang="en-US" altLang="zh-CN" sz="4800" b="1" dirty="0" smtClean="0">
                <a:effectLst>
                  <a:glow rad="139700">
                    <a:schemeClr val="bg1">
                      <a:alpha val="65000"/>
                    </a:schemeClr>
                  </a:glow>
                </a:effectLst>
                <a:latin typeface="Arial Unicode MS"/>
                <a:ea typeface="华文细黑"/>
                <a:cs typeface="Arial Unicode MS"/>
              </a:rPr>
              <a:t>“Pursue them,” he answered. “You will certainly overtake them and succeed in the rescue.”</a:t>
            </a:r>
            <a:endParaRPr kumimoji="1" lang="en-US" altLang="zh-TW" sz="2800" b="1" dirty="0">
              <a:effectLst>
                <a:glow rad="139700">
                  <a:schemeClr val="bg1">
                    <a:alpha val="65000"/>
                  </a:schemeClr>
                </a:glow>
              </a:effectLst>
              <a:latin typeface="Arial Unicode MS"/>
              <a:ea typeface="华文细黑"/>
              <a:cs typeface="Arial Unicode MS"/>
            </a:endParaRPr>
          </a:p>
        </p:txBody>
      </p:sp>
    </p:spTree>
    <p:extLst>
      <p:ext uri="{BB962C8B-B14F-4D97-AF65-F5344CB8AC3E}">
        <p14:creationId xmlns:p14="http://schemas.microsoft.com/office/powerpoint/2010/main" val="334905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LCCC_Office\Desktop\Capture.JPG"/>
          <p:cNvPicPr>
            <a:picLocks noChangeAspect="1" noChangeArrowheads="1"/>
          </p:cNvPicPr>
          <p:nvPr/>
        </p:nvPicPr>
        <p:blipFill>
          <a:blip r:embed="rId2" cstate="print">
            <a:lum bright="-30000" contrast="-20000"/>
          </a:blip>
          <a:srcRect b="10873"/>
          <a:stretch>
            <a:fillRect/>
          </a:stretch>
        </p:blipFill>
        <p:spPr bwMode="auto">
          <a:xfrm>
            <a:off x="0" y="0"/>
            <a:ext cx="9144000" cy="7258051"/>
          </a:xfrm>
          <a:prstGeom prst="rect">
            <a:avLst/>
          </a:prstGeom>
          <a:noFill/>
        </p:spPr>
      </p:pic>
      <p:sp>
        <p:nvSpPr>
          <p:cNvPr id="3" name="TextBox 2"/>
          <p:cNvSpPr txBox="1"/>
          <p:nvPr/>
        </p:nvSpPr>
        <p:spPr>
          <a:xfrm>
            <a:off x="1053385" y="2757055"/>
            <a:ext cx="7469112" cy="2062103"/>
          </a:xfrm>
          <a:prstGeom prst="rect">
            <a:avLst/>
          </a:prstGeom>
          <a:noFill/>
        </p:spPr>
        <p:txBody>
          <a:bodyPr wrap="none" rtlCol="0">
            <a:spAutoFit/>
          </a:bodyPr>
          <a:lstStyle/>
          <a:p>
            <a:pPr algn="ctr"/>
            <a:r>
              <a:rPr kumimoji="1" lang="en-US" altLang="zh-TW" sz="4800" b="1" dirty="0" smtClean="0">
                <a:solidFill>
                  <a:srgbClr val="FFFE0B"/>
                </a:solidFill>
                <a:effectLst>
                  <a:glow rad="139700">
                    <a:schemeClr val="bg1">
                      <a:alpha val="65000"/>
                    </a:schemeClr>
                  </a:glow>
                </a:effectLst>
                <a:latin typeface="Arial Unicode MS"/>
                <a:ea typeface="华文细黑"/>
                <a:cs typeface="Arial Unicode MS"/>
              </a:rPr>
              <a:t>1.</a:t>
            </a:r>
            <a:r>
              <a:rPr kumimoji="1" lang="zh-TW" altLang="en-US" sz="4800" b="1" dirty="0" smtClean="0">
                <a:solidFill>
                  <a:srgbClr val="FFFE0B"/>
                </a:solidFill>
                <a:effectLst>
                  <a:glow rad="139700">
                    <a:schemeClr val="bg1">
                      <a:alpha val="65000"/>
                    </a:schemeClr>
                  </a:glow>
                </a:effectLst>
                <a:latin typeface="Arial Unicode MS"/>
                <a:ea typeface="华文细黑"/>
                <a:cs typeface="Arial Unicode MS"/>
              </a:rPr>
              <a:t>臨危不亂，全心依靠神。</a:t>
            </a:r>
            <a:endParaRPr kumimoji="1" lang="en-US" altLang="zh-TW" sz="4800" b="1" dirty="0" smtClean="0">
              <a:solidFill>
                <a:srgbClr val="FFFE0B"/>
              </a:solidFill>
              <a:effectLst>
                <a:glow rad="139700">
                  <a:schemeClr val="bg1">
                    <a:alpha val="65000"/>
                  </a:schemeClr>
                </a:glow>
              </a:effectLst>
              <a:latin typeface="Arial Unicode MS"/>
              <a:ea typeface="华文细黑"/>
              <a:cs typeface="Arial Unicode MS"/>
            </a:endParaRPr>
          </a:p>
          <a:p>
            <a:pPr algn="ctr"/>
            <a:r>
              <a:rPr kumimoji="1" lang="en-US" altLang="zh-TW" sz="4000" b="1" dirty="0">
                <a:effectLst>
                  <a:glow rad="139700">
                    <a:schemeClr val="bg1">
                      <a:alpha val="65000"/>
                    </a:schemeClr>
                  </a:glow>
                </a:effectLst>
                <a:latin typeface="Arial Unicode MS"/>
                <a:ea typeface="华文细黑"/>
                <a:cs typeface="Arial Unicode MS"/>
              </a:rPr>
              <a:t>Stay Calm in the Lord </a:t>
            </a:r>
            <a:endParaRPr kumimoji="1" lang="en-US" altLang="zh-TW" sz="4000" b="1" dirty="0" smtClean="0">
              <a:effectLst>
                <a:glow rad="139700">
                  <a:schemeClr val="bg1">
                    <a:alpha val="65000"/>
                  </a:schemeClr>
                </a:glow>
              </a:effectLst>
              <a:latin typeface="Arial Unicode MS"/>
              <a:ea typeface="华文细黑"/>
              <a:cs typeface="Arial Unicode MS"/>
            </a:endParaRPr>
          </a:p>
          <a:p>
            <a:pPr algn="ctr"/>
            <a:r>
              <a:rPr kumimoji="1" lang="en-US" altLang="zh-TW" sz="4000" b="1" dirty="0" smtClean="0">
                <a:effectLst>
                  <a:glow rad="139700">
                    <a:schemeClr val="bg1">
                      <a:alpha val="65000"/>
                    </a:schemeClr>
                  </a:glow>
                </a:effectLst>
                <a:latin typeface="Arial Unicode MS"/>
                <a:ea typeface="华文细黑"/>
                <a:cs typeface="Arial Unicode MS"/>
              </a:rPr>
              <a:t>when </a:t>
            </a:r>
            <a:r>
              <a:rPr kumimoji="1" lang="en-US" altLang="zh-TW" sz="4000" b="1" dirty="0">
                <a:effectLst>
                  <a:glow rad="139700">
                    <a:schemeClr val="bg1">
                      <a:alpha val="65000"/>
                    </a:schemeClr>
                  </a:glow>
                </a:effectLst>
                <a:latin typeface="Arial Unicode MS"/>
                <a:ea typeface="华文细黑"/>
                <a:cs typeface="Arial Unicode MS"/>
              </a:rPr>
              <a:t>Facing Crisis!</a:t>
            </a:r>
            <a:endParaRPr kumimoji="1" lang="en-US" altLang="zh-TW" sz="2400" b="1" dirty="0">
              <a:effectLst>
                <a:glow rad="139700">
                  <a:schemeClr val="bg1">
                    <a:alpha val="65000"/>
                  </a:schemeClr>
                </a:glow>
              </a:effectLst>
              <a:latin typeface="Arial Unicode MS"/>
              <a:ea typeface="华文细黑"/>
              <a:cs typeface="Arial Unicode MS"/>
            </a:endParaRPr>
          </a:p>
        </p:txBody>
      </p:sp>
    </p:spTree>
    <p:extLst>
      <p:ext uri="{BB962C8B-B14F-4D97-AF65-F5344CB8AC3E}">
        <p14:creationId xmlns:p14="http://schemas.microsoft.com/office/powerpoint/2010/main" val="224060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LCCC_Office\Desktop\Capture.JPG"/>
          <p:cNvPicPr>
            <a:picLocks noChangeAspect="1" noChangeArrowheads="1"/>
          </p:cNvPicPr>
          <p:nvPr/>
        </p:nvPicPr>
        <p:blipFill>
          <a:blip r:embed="rId2" cstate="print">
            <a:lum bright="-20000" contrast="-20000"/>
          </a:blip>
          <a:srcRect b="10873"/>
          <a:stretch>
            <a:fillRect/>
          </a:stretch>
        </p:blipFill>
        <p:spPr bwMode="auto">
          <a:xfrm>
            <a:off x="0" y="0"/>
            <a:ext cx="9144000" cy="7258051"/>
          </a:xfrm>
          <a:prstGeom prst="rect">
            <a:avLst/>
          </a:prstGeom>
          <a:noFill/>
        </p:spPr>
      </p:pic>
      <p:sp>
        <p:nvSpPr>
          <p:cNvPr id="7" name="TextBox 6"/>
          <p:cNvSpPr txBox="1"/>
          <p:nvPr/>
        </p:nvSpPr>
        <p:spPr>
          <a:xfrm>
            <a:off x="537883" y="209968"/>
            <a:ext cx="8202706" cy="6186309"/>
          </a:xfrm>
          <a:prstGeom prst="rect">
            <a:avLst/>
          </a:prstGeom>
          <a:noFill/>
        </p:spPr>
        <p:txBody>
          <a:bodyPr wrap="square" rtlCol="0">
            <a:spAutoFit/>
          </a:bodyPr>
          <a:lstStyle/>
          <a:p>
            <a:pPr algn="ctr"/>
            <a:r>
              <a:rPr kumimoji="1" lang="zh-TW" altLang="en-US" sz="3600" b="1" dirty="0" smtClean="0">
                <a:solidFill>
                  <a:srgbClr val="FFFFFF"/>
                </a:solidFill>
                <a:effectLst>
                  <a:glow rad="139700">
                    <a:schemeClr val="bg1">
                      <a:alpha val="65000"/>
                    </a:schemeClr>
                  </a:glow>
                </a:effectLst>
                <a:latin typeface="Arial Unicode MS"/>
                <a:ea typeface="华文细黑"/>
                <a:cs typeface="Arial Unicode MS"/>
              </a:rPr>
              <a:t>撒母耳记上 </a:t>
            </a:r>
            <a:r>
              <a:rPr kumimoji="1" lang="en-US" altLang="zh-TW" sz="3600" b="1" dirty="0" smtClean="0">
                <a:solidFill>
                  <a:srgbClr val="FFFFFF"/>
                </a:solidFill>
                <a:effectLst>
                  <a:glow rad="139700">
                    <a:schemeClr val="bg1">
                      <a:alpha val="65000"/>
                    </a:schemeClr>
                  </a:glow>
                </a:effectLst>
                <a:latin typeface="Times New Roman" pitchFamily="18" charset="0"/>
                <a:ea typeface="华文细黑"/>
                <a:cs typeface="Times New Roman" pitchFamily="18" charset="0"/>
              </a:rPr>
              <a:t>1 Samuel</a:t>
            </a:r>
            <a:r>
              <a:rPr kumimoji="1" lang="zh-TW" altLang="en-US" sz="3600" b="1" dirty="0" smtClean="0">
                <a:solidFill>
                  <a:srgbClr val="FFFFFF"/>
                </a:solidFill>
                <a:effectLst>
                  <a:glow rad="139700">
                    <a:schemeClr val="bg1">
                      <a:alpha val="65000"/>
                    </a:schemeClr>
                  </a:glow>
                </a:effectLst>
                <a:latin typeface="Arial Unicode MS"/>
                <a:ea typeface="华文细黑"/>
                <a:cs typeface="Arial Unicode MS"/>
              </a:rPr>
              <a:t> </a:t>
            </a:r>
            <a:r>
              <a:rPr kumimoji="1" lang="en-US" altLang="zh-TW" sz="3600" b="1" dirty="0" smtClean="0">
                <a:solidFill>
                  <a:srgbClr val="FFFFFF"/>
                </a:solidFill>
                <a:effectLst>
                  <a:glow rad="139700">
                    <a:schemeClr val="bg1">
                      <a:alpha val="65000"/>
                    </a:schemeClr>
                  </a:glow>
                </a:effectLst>
                <a:latin typeface="Arial Unicode MS"/>
                <a:ea typeface="华文细黑"/>
                <a:cs typeface="Arial Unicode MS"/>
              </a:rPr>
              <a:t>30:8</a:t>
            </a:r>
          </a:p>
          <a:p>
            <a:r>
              <a:rPr kumimoji="1" lang="en-US" altLang="zh-CN" sz="6000" b="1" dirty="0" smtClean="0">
                <a:effectLst>
                  <a:glow rad="139700">
                    <a:schemeClr val="bg1">
                      <a:alpha val="65000"/>
                    </a:schemeClr>
                  </a:glow>
                </a:effectLst>
                <a:latin typeface="Arial Unicode MS"/>
                <a:ea typeface="华文细黑"/>
                <a:cs typeface="Arial Unicode MS"/>
              </a:rPr>
              <a:t>8</a:t>
            </a:r>
            <a:r>
              <a:rPr kumimoji="1" lang="en-US" altLang="zh-CN" sz="6000" b="1" dirty="0" smtClean="0">
                <a:solidFill>
                  <a:srgbClr val="FFFF00"/>
                </a:solidFill>
                <a:effectLst>
                  <a:glow rad="139700">
                    <a:schemeClr val="bg1">
                      <a:alpha val="65000"/>
                    </a:schemeClr>
                  </a:glow>
                </a:effectLst>
                <a:latin typeface="Arial Unicode MS"/>
                <a:ea typeface="华文细黑"/>
                <a:cs typeface="Arial Unicode MS"/>
              </a:rPr>
              <a:t> </a:t>
            </a:r>
            <a:r>
              <a:rPr kumimoji="1" lang="zh-CN" altLang="en-US" sz="6000" b="1" dirty="0" smtClean="0">
                <a:solidFill>
                  <a:srgbClr val="FFFF00"/>
                </a:solidFill>
                <a:effectLst>
                  <a:glow rad="139700">
                    <a:schemeClr val="bg1">
                      <a:alpha val="65000"/>
                    </a:schemeClr>
                  </a:glow>
                </a:effectLst>
                <a:latin typeface="Arial Unicode MS"/>
                <a:ea typeface="华文细黑"/>
                <a:cs typeface="Arial Unicode MS"/>
              </a:rPr>
              <a:t>大卫求问耶和华说：“我追赶敌军，追得上追不上呢？”耶和华说：“你可以追，必追得上，都救得回来。” </a:t>
            </a:r>
            <a:endParaRPr kumimoji="1" lang="en-US" altLang="zh-CN" sz="6000" b="1" dirty="0" smtClean="0">
              <a:solidFill>
                <a:srgbClr val="FFFF00"/>
              </a:solidFill>
              <a:effectLst>
                <a:glow rad="139700">
                  <a:schemeClr val="bg1">
                    <a:alpha val="65000"/>
                  </a:schemeClr>
                </a:glow>
              </a:effectLst>
              <a:latin typeface="Arial Unicode MS"/>
              <a:ea typeface="华文细黑"/>
              <a:cs typeface="Arial Unicode MS"/>
            </a:endParaRPr>
          </a:p>
        </p:txBody>
      </p:sp>
    </p:spTree>
    <p:extLst>
      <p:ext uri="{BB962C8B-B14F-4D97-AF65-F5344CB8AC3E}">
        <p14:creationId xmlns:p14="http://schemas.microsoft.com/office/powerpoint/2010/main" val="334905949"/>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5307</TotalTime>
  <Words>759</Words>
  <Application>Microsoft Macintosh PowerPoint</Application>
  <PresentationFormat>On-screen Show (4:3)</PresentationFormat>
  <Paragraphs>73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LCCC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Chiu,Jack 邱清忠</dc:creator>
  <cp:lastModifiedBy>Chiu,Jack 邱清忠</cp:lastModifiedBy>
  <cp:revision>878</cp:revision>
  <cp:lastPrinted>2019-07-29T22:41:35Z</cp:lastPrinted>
  <dcterms:created xsi:type="dcterms:W3CDTF">2018-07-03T11:08:25Z</dcterms:created>
  <dcterms:modified xsi:type="dcterms:W3CDTF">2019-08-28T22:11:02Z</dcterms:modified>
</cp:coreProperties>
</file>