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1223" r:id="rId2"/>
    <p:sldId id="1282" r:id="rId3"/>
    <p:sldId id="1337" r:id="rId4"/>
    <p:sldId id="1360" r:id="rId5"/>
    <p:sldId id="1361" r:id="rId6"/>
    <p:sldId id="1382" r:id="rId7"/>
    <p:sldId id="1362" r:id="rId8"/>
    <p:sldId id="1363" r:id="rId9"/>
    <p:sldId id="1364" r:id="rId10"/>
    <p:sldId id="1365" r:id="rId11"/>
    <p:sldId id="1366" r:id="rId12"/>
    <p:sldId id="1367" r:id="rId13"/>
    <p:sldId id="1368" r:id="rId14"/>
    <p:sldId id="1371" r:id="rId15"/>
    <p:sldId id="1372" r:id="rId16"/>
    <p:sldId id="1373" r:id="rId17"/>
    <p:sldId id="1374" r:id="rId18"/>
    <p:sldId id="1369" r:id="rId19"/>
    <p:sldId id="1375" r:id="rId20"/>
    <p:sldId id="1376" r:id="rId21"/>
    <p:sldId id="1370" r:id="rId22"/>
    <p:sldId id="1377" r:id="rId23"/>
    <p:sldId id="1345" r:id="rId24"/>
    <p:sldId id="1378" r:id="rId25"/>
    <p:sldId id="1381" r:id="rId26"/>
    <p:sldId id="1379" r:id="rId27"/>
    <p:sldId id="138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F900"/>
    <a:srgbClr val="FF9900"/>
    <a:srgbClr val="3122B7"/>
    <a:srgbClr val="22318F"/>
    <a:srgbClr val="002BA0"/>
    <a:srgbClr val="003CD5"/>
    <a:srgbClr val="2E28FF"/>
    <a:srgbClr val="A8B1C0"/>
    <a:srgbClr val="0831A9"/>
    <a:srgbClr val="2C5D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79" autoAdjust="0"/>
    <p:restoredTop sz="94716" autoAdjust="0"/>
  </p:normalViewPr>
  <p:slideViewPr>
    <p:cSldViewPr snapToGrid="0" snapToObjects="1">
      <p:cViewPr>
        <p:scale>
          <a:sx n="90" d="100"/>
          <a:sy n="90" d="100"/>
        </p:scale>
        <p:origin x="-592" y="-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A0AEE-4565-084F-A696-10A1FD8A6C27}" type="datetimeFigureOut">
              <a:rPr kumimoji="1" lang="zh-TW" altLang="en-US" smtClean="0"/>
              <a:pPr/>
              <a:t>19/11/18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74DAF-65E7-D047-8C33-B8491D262FA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0174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7A0F1-FDB9-7241-9F5B-CB12893B22E4}" type="datetimeFigureOut">
              <a:rPr kumimoji="1" lang="zh-TW" altLang="en-US" smtClean="0"/>
              <a:pPr/>
              <a:t>19/11/18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F90CC-B9DA-BD46-BB89-0F3544CA585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977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19/11/18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 dirty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pPr/>
              <a:t>19/11/18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螢幕快照 2019-11-14 下午12.52.53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66" y="2391673"/>
            <a:ext cx="3330222" cy="4063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22425" y="600764"/>
            <a:ext cx="7800687" cy="159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zh-CHT" altLang="en-US" sz="7200" b="1" spc="600" dirty="0" smtClean="0">
                <a:solidFill>
                  <a:srgbClr val="FFFF00"/>
                </a:solidFill>
                <a:effectLst>
                  <a:glow rad="330200">
                    <a:srgbClr val="091F07">
                      <a:alpha val="75000"/>
                    </a:srgbClr>
                  </a:glow>
                </a:effectLst>
                <a:latin typeface="Arial Unicode MS"/>
                <a:ea typeface="华文细黑"/>
                <a:cs typeface="Arial Unicode MS"/>
              </a:rPr>
              <a:t>米非波設的啟發</a:t>
            </a:r>
            <a:r>
              <a:rPr kumimoji="1" lang="en-US" altLang="zh-TW" sz="3600" b="1" spc="600" dirty="0">
                <a:effectLst>
                  <a:glow rad="101600">
                    <a:srgbClr val="091F07">
                      <a:alpha val="75000"/>
                    </a:srgbClr>
                  </a:glow>
                </a:effectLst>
                <a:latin typeface="Arial Unicode MS"/>
                <a:ea typeface="华文细黑"/>
                <a:cs typeface="Arial Unicode MS"/>
              </a:rPr>
              <a:t>Inspiration of </a:t>
            </a:r>
            <a:r>
              <a:rPr kumimoji="1" lang="en-US" altLang="zh-TW" sz="3600" b="1" spc="600" dirty="0" err="1">
                <a:effectLst>
                  <a:glow rad="101600">
                    <a:srgbClr val="091F07">
                      <a:alpha val="75000"/>
                    </a:srgbClr>
                  </a:glow>
                </a:effectLst>
                <a:latin typeface="Arial Unicode MS"/>
                <a:ea typeface="华文细黑"/>
                <a:cs typeface="Arial Unicode MS"/>
              </a:rPr>
              <a:t>Mephibosheth</a:t>
            </a:r>
            <a:endParaRPr kumimoji="1" lang="en-US" altLang="zh-TW" sz="3600" b="1" spc="600" dirty="0" smtClean="0">
              <a:effectLst>
                <a:glow rad="101600">
                  <a:srgbClr val="091F07">
                    <a:alpha val="75000"/>
                  </a:srgbClr>
                </a:glow>
              </a:effectLst>
              <a:latin typeface="Arial Unicode MS"/>
              <a:ea typeface="华文细黑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3269873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223" y="0"/>
            <a:ext cx="8269110" cy="598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撒母耳記下 </a:t>
            </a:r>
            <a:r>
              <a:rPr kumimoji="1" lang="en-US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16:3-4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</a:t>
            </a:r>
            <a:r>
              <a:rPr kumimoji="1" lang="zh-TW" alt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王问说：“你主人的儿子在哪里呢？”洗巴回答王说：“他仍在耶路撒冷，因他说：‘以色列人今日必将我父的国归还我。’” </a:t>
            </a:r>
            <a:endParaRPr kumimoji="1" lang="zh-TW" altLang="en-US" sz="40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 </a:t>
            </a:r>
            <a:r>
              <a:rPr kumimoji="1" lang="zh-TW" alt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王对洗巴说：“凡属米非波设的都归你了。”洗巴说：“我叩拜我主我王，愿我在你眼前蒙恩！”</a:t>
            </a:r>
            <a:endParaRPr kumimoji="1" lang="zh-TW" altLang="en-US" sz="44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510956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223" y="0"/>
            <a:ext cx="8269110" cy="524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it-IT" altLang="zh-TW" sz="4000" b="1" dirty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</a:t>
            </a:r>
            <a:r>
              <a:rPr kumimoji="1" lang="it-IT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Samuel 16:3-4</a:t>
            </a:r>
            <a:endParaRPr kumimoji="1" lang="it-IT" altLang="zh-TW" sz="4000" b="1" dirty="0">
              <a:effectLst>
                <a:glow rad="127000">
                  <a:schemeClr val="bg1"/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it-IT" altLang="zh-TW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then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asked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“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Where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your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master’s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grandson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r>
              <a:rPr kumimoji="1" lang="it-IT" altLang="zh-TW" sz="40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</a:t>
            </a:r>
            <a:endParaRPr kumimoji="1" lang="it-IT" altLang="zh-TW" sz="4000" b="1" dirty="0">
              <a:solidFill>
                <a:srgbClr val="FFFFFF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Ziba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said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him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“He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staying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Jerusalem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because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thinks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‘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Today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Israelites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will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restore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me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grandfather’s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kingdom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.’</a:t>
            </a:r>
            <a:r>
              <a:rPr kumimoji="1" lang="it-IT" altLang="zh-TW" sz="40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</a:t>
            </a:r>
            <a:endParaRPr kumimoji="1" lang="it-IT" altLang="zh-TW" sz="4000" b="1" dirty="0">
              <a:solidFill>
                <a:srgbClr val="FFFFFF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16860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223" y="0"/>
            <a:ext cx="8269110" cy="524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it-IT" altLang="zh-TW" sz="4000" b="1" dirty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</a:t>
            </a:r>
            <a:r>
              <a:rPr kumimoji="1" lang="it-IT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Samuel 16:3-4</a:t>
            </a:r>
            <a:endParaRPr kumimoji="1" lang="it-IT" altLang="zh-TW" sz="4000" b="1" dirty="0">
              <a:effectLst>
                <a:glow rad="127000">
                  <a:schemeClr val="bg1"/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it-IT" altLang="zh-TW" sz="40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  <a:r>
              <a:rPr kumimoji="1" lang="it-IT" altLang="zh-TW" sz="40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Then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said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Ziba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“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belonged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Mephibosheth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now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yours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kumimoji="1" lang="it-IT" altLang="zh-TW" sz="40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</a:t>
            </a:r>
            <a:endParaRPr kumimoji="1" lang="it-IT" altLang="zh-TW" sz="4000" b="1" dirty="0">
              <a:solidFill>
                <a:srgbClr val="FFFFFF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“I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humbly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bow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,”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Ziba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said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“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favor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your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eyes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lord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.”</a:t>
            </a:r>
            <a:endParaRPr kumimoji="1" lang="zh-TW" altLang="en-US" sz="44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710034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223" y="0"/>
            <a:ext cx="8269110" cy="598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撒母耳記下 </a:t>
            </a:r>
            <a:r>
              <a:rPr kumimoji="1" lang="en-US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19:24-26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24 </a:t>
            </a:r>
            <a:r>
              <a:rPr kumimoji="1" lang="zh-TW" alt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扫罗的孙子米非波设也下去迎接王。他自从王去的日子，直到王平平安安地回来，没有修脚，没有剃胡须，也没有洗衣服。 </a:t>
            </a:r>
            <a:endParaRPr kumimoji="1" lang="zh-TW" altLang="en-US" sz="40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25 </a:t>
            </a:r>
            <a:r>
              <a:rPr kumimoji="1" lang="zh-TW" alt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他来到耶路撒冷迎接王的时候，王问他说：“米非波设，你为什么没有与我同去呢？” </a:t>
            </a:r>
            <a:endParaRPr kumimoji="1" lang="zh-TW" altLang="en-US" sz="40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641788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223" y="0"/>
            <a:ext cx="8269110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撒母耳記下 </a:t>
            </a:r>
            <a:r>
              <a:rPr kumimoji="1" lang="en-US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19:24-26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26 </a:t>
            </a:r>
            <a:r>
              <a:rPr kumimoji="1" lang="zh-TW" alt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他回答说：“我主我王，仆人是瘸腿的。那日我想要备驴骑上，与王同去，无奈我的仆人欺哄了我，</a:t>
            </a:r>
            <a:endParaRPr kumimoji="1" lang="zh-TW" altLang="en-US" sz="44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594769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223" y="0"/>
            <a:ext cx="8269110" cy="524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it-IT" altLang="zh-TW" sz="4000" b="1" dirty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</a:t>
            </a:r>
            <a:r>
              <a:rPr kumimoji="1" lang="it-IT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Samuel 19:24-26</a:t>
            </a:r>
            <a:endParaRPr kumimoji="1" lang="it-IT" altLang="zh-TW" sz="4000" b="1" dirty="0">
              <a:effectLst>
                <a:glow rad="127000">
                  <a:schemeClr val="bg1"/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24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Mephibosheth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Saul’s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grandson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also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went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down to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meet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taken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care of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feet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or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trimmed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mustache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or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washed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clothes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from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left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until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returned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safely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endParaRPr kumimoji="1" lang="zh-TW" altLang="en-US" sz="44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256789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223" y="0"/>
            <a:ext cx="8269110" cy="3765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it-IT" altLang="zh-TW" sz="4000" b="1" dirty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</a:t>
            </a:r>
            <a:r>
              <a:rPr kumimoji="1" lang="it-IT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Samuel 19:24-26</a:t>
            </a:r>
            <a:endParaRPr kumimoji="1" lang="it-IT" altLang="zh-TW" sz="4000" b="1" dirty="0">
              <a:effectLst>
                <a:glow rad="127000">
                  <a:schemeClr val="bg1"/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it-IT" altLang="zh-TW" sz="40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25</a:t>
            </a:r>
            <a:r>
              <a:rPr kumimoji="1" lang="it-IT" altLang="zh-TW" sz="40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When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came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from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Jerusalem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meet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asked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him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“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didn’t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go with me,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Mephibosheth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r>
              <a:rPr kumimoji="1" lang="it-IT" altLang="zh-TW" sz="40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</a:t>
            </a:r>
            <a:endParaRPr kumimoji="1" lang="it-IT" altLang="zh-TW" sz="4000" b="1" dirty="0">
              <a:solidFill>
                <a:srgbClr val="FFFFFF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86287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223" y="0"/>
            <a:ext cx="8269110" cy="450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it-IT" altLang="zh-TW" sz="4000" b="1" dirty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</a:t>
            </a:r>
            <a:r>
              <a:rPr kumimoji="1" lang="it-IT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Samuel 19:24-26</a:t>
            </a:r>
            <a:endParaRPr kumimoji="1" lang="it-IT" altLang="zh-TW" sz="4000" b="1" dirty="0">
              <a:effectLst>
                <a:glow rad="127000">
                  <a:schemeClr val="bg1"/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it-IT" altLang="zh-TW" sz="40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26</a:t>
            </a:r>
            <a:r>
              <a:rPr kumimoji="1" lang="it-IT" altLang="zh-TW" sz="40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said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“My lord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since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your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servant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lame, I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said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‘I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will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donkey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saddled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will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ride on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so I can go with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.’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Ziba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servant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betrayed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me.</a:t>
            </a:r>
            <a:endParaRPr kumimoji="1" lang="zh-TW" altLang="en-US" sz="44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84011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223" y="0"/>
            <a:ext cx="8269110" cy="598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撒母耳記下 </a:t>
            </a:r>
            <a:r>
              <a:rPr kumimoji="1" lang="en-US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19:27-28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27 </a:t>
            </a:r>
            <a:r>
              <a:rPr kumimoji="1" lang="zh-TW" alt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又在我主我王面前谗毁我。然而我主我王如同神的使者一般，你看怎样好，就怎样行吧。 </a:t>
            </a:r>
            <a:endParaRPr kumimoji="1" lang="zh-TW" altLang="en-US" sz="40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28 </a:t>
            </a:r>
            <a:r>
              <a:rPr kumimoji="1" lang="zh-TW" alt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因为我祖全家的人，在我主我王面前都算为死人，王却使仆人在王的席上同人吃饭。我现在向王还能辨理诉冤吗？” </a:t>
            </a:r>
            <a:endParaRPr kumimoji="1" lang="zh-TW" altLang="en-US" sz="44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958249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223" y="0"/>
            <a:ext cx="8269110" cy="3765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it-IT" altLang="zh-TW" sz="4000" b="1" dirty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</a:t>
            </a:r>
            <a:r>
              <a:rPr kumimoji="1" lang="it-IT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Samuel 19:27-28</a:t>
            </a:r>
            <a:endParaRPr kumimoji="1" lang="it-IT" altLang="zh-TW" sz="4000" b="1" dirty="0">
              <a:effectLst>
                <a:glow rad="127000">
                  <a:schemeClr val="bg1"/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it-IT" altLang="zh-TW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27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slandered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your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servant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lord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My lord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like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angel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; so do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whatever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wish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endParaRPr kumimoji="1" lang="zh-TW" altLang="en-US" sz="44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316662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223" y="148523"/>
            <a:ext cx="8269110" cy="6496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撒母耳記下 </a:t>
            </a:r>
            <a:r>
              <a:rPr kumimoji="1" lang="en-US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9:7-8</a:t>
            </a:r>
          </a:p>
          <a:p>
            <a:pPr>
              <a:lnSpc>
                <a:spcPct val="120000"/>
              </a:lnSpc>
            </a:pPr>
            <a:r>
              <a:rPr kumimoji="1" lang="en-US" altLang="zh-TW" sz="44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 </a:t>
            </a:r>
            <a:r>
              <a:rPr kumimoji="1" lang="zh-TW" altLang="en-US" sz="44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大卫说：“你不要惧怕，我必因你父亲约拿单的缘故施恩于你，将你祖父扫罗的一切田地都归还你。你也可以常与我同席吃饭。” </a:t>
            </a:r>
            <a:endParaRPr kumimoji="1" lang="zh-TW" altLang="en-US" sz="44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4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8 </a:t>
            </a:r>
            <a:r>
              <a:rPr kumimoji="1" lang="zh-TW" altLang="en-US" sz="44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米非波设又叩拜，说：“仆人算什么，不过如死狗一般，竟蒙王这样眷顾！”</a:t>
            </a:r>
            <a:endParaRPr kumimoji="1" lang="zh-TW" altLang="en-US" sz="48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511928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223" y="0"/>
            <a:ext cx="8269110" cy="598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it-IT" altLang="zh-TW" sz="4000" b="1" dirty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</a:t>
            </a:r>
            <a:r>
              <a:rPr kumimoji="1" lang="it-IT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Samuel 19:27-28</a:t>
            </a:r>
            <a:endParaRPr kumimoji="1" lang="it-IT" altLang="zh-TW" sz="4000" b="1" dirty="0">
              <a:effectLst>
                <a:glow rad="127000">
                  <a:schemeClr val="bg1"/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it-IT" altLang="zh-TW" sz="40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28</a:t>
            </a:r>
            <a:r>
              <a:rPr kumimoji="1" lang="it-IT" altLang="zh-TW" sz="40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grandfather’s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descendants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deserved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nothing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death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from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lord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gave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your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servant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place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among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those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who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your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table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So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right do I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make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more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appeals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?”</a:t>
            </a:r>
            <a:endParaRPr kumimoji="1" lang="zh-TW" altLang="en-US" sz="44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939815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223" y="0"/>
            <a:ext cx="8099777" cy="450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撒母耳記下 </a:t>
            </a:r>
            <a:r>
              <a:rPr kumimoji="1" lang="en-US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19:29-30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29 </a:t>
            </a:r>
            <a:r>
              <a:rPr kumimoji="1" lang="zh-TW" alt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王对他说：“你何必再提你的事呢？我说：你与洗巴均分地土。” </a:t>
            </a:r>
            <a:endParaRPr kumimoji="1" lang="zh-TW" altLang="en-US" sz="40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30 </a:t>
            </a:r>
            <a:r>
              <a:rPr kumimoji="1" lang="zh-TW" alt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米非波设对王说：“我主我王既平平安安地回宫，就任凭洗巴都取了也可以。”</a:t>
            </a:r>
            <a:endParaRPr kumimoji="1" lang="zh-TW" altLang="en-US" sz="44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715345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223" y="0"/>
            <a:ext cx="8269110" cy="598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it-IT" altLang="zh-TW" sz="4000" b="1" dirty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</a:t>
            </a:r>
            <a:r>
              <a:rPr kumimoji="1" lang="it-IT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Samuel 19:29-30</a:t>
            </a:r>
            <a:endParaRPr kumimoji="1" lang="it-IT" altLang="zh-TW" sz="4000" b="1" dirty="0">
              <a:effectLst>
                <a:glow rad="127000">
                  <a:schemeClr val="bg1"/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it-IT" altLang="zh-TW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29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said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him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“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more? I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order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Ziba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divide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land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kumimoji="1" lang="it-IT" altLang="zh-TW" sz="40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</a:t>
            </a:r>
            <a:endParaRPr kumimoji="1" lang="it-IT" altLang="zh-TW" sz="4000" b="1" dirty="0">
              <a:solidFill>
                <a:srgbClr val="FFFFFF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it-IT" altLang="zh-TW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30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Mephibosheth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said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“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him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take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everything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now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lord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returned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home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safely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.”</a:t>
            </a:r>
            <a:endParaRPr kumimoji="1" lang="zh-TW" altLang="en-US" sz="44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056194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7888" y="916699"/>
            <a:ext cx="8015111" cy="493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TW" sz="66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</a:t>
            </a:r>
            <a:r>
              <a:rPr kumimoji="1" lang="zh-TW" altLang="en-US" sz="66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念旧</a:t>
            </a:r>
            <a:r>
              <a:rPr kumimoji="1" lang="en-US" altLang="zh-TW" sz="66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Nostalgia</a:t>
            </a:r>
            <a:r>
              <a:rPr kumimoji="1" lang="zh-TW" altLang="en-US" sz="66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kumimoji="1" lang="en-US" altLang="zh-TW" sz="6600" b="1" dirty="0" smtClean="0"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66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2.</a:t>
            </a:r>
            <a:r>
              <a:rPr kumimoji="1" lang="zh-TW" altLang="en-US" sz="66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感恩</a:t>
            </a:r>
            <a:r>
              <a:rPr kumimoji="1" lang="en-US" altLang="zh-TW" sz="66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en-US" altLang="zh-TW" sz="66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Thanksgiving</a:t>
            </a:r>
          </a:p>
          <a:p>
            <a:pPr>
              <a:lnSpc>
                <a:spcPct val="120000"/>
              </a:lnSpc>
            </a:pPr>
            <a:r>
              <a:rPr kumimoji="1" lang="en-US" altLang="zh-TW" sz="66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3.</a:t>
            </a:r>
            <a:r>
              <a:rPr kumimoji="1" lang="zh-TW" altLang="en-US" sz="66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忠</a:t>
            </a:r>
            <a:r>
              <a:rPr kumimoji="1" lang="zh-TW" altLang="en-US" sz="66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心 </a:t>
            </a:r>
            <a:r>
              <a:rPr kumimoji="1" lang="en-US" altLang="zh-TW" sz="66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Faithfulness</a:t>
            </a:r>
          </a:p>
          <a:p>
            <a:pPr>
              <a:lnSpc>
                <a:spcPct val="120000"/>
              </a:lnSpc>
            </a:pPr>
            <a:r>
              <a:rPr kumimoji="1" lang="en-US" altLang="zh-TW" sz="66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4.</a:t>
            </a:r>
            <a:r>
              <a:rPr kumimoji="1" lang="zh-TW" altLang="en-US" sz="66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关怀</a:t>
            </a:r>
            <a:r>
              <a:rPr kumimoji="1" lang="en-US" altLang="zh-TW" sz="66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en-US" altLang="zh-TW" sz="66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Caring</a:t>
            </a:r>
            <a:endParaRPr kumimoji="1" lang="en-US" altLang="zh-TW" sz="4800" b="1" dirty="0" smtClean="0">
              <a:solidFill>
                <a:srgbClr val="FFFFFF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485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222" y="0"/>
            <a:ext cx="8438445" cy="671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000" b="1" dirty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哥林多后书 </a:t>
            </a:r>
            <a:r>
              <a:rPr kumimoji="1" lang="en-US" altLang="zh-TW" sz="4000" b="1" dirty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</a:t>
            </a:r>
            <a:r>
              <a:rPr kumimoji="1" lang="en-US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Corinthians 2</a:t>
            </a:r>
            <a:r>
              <a:rPr kumimoji="1" lang="en-US" altLang="zh-TW" sz="4000" b="1" dirty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:14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14 </a:t>
            </a:r>
            <a:r>
              <a:rPr kumimoji="1" lang="zh-TW" alt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感谢神，常率领我们在基督里夸胜，并借着我们在各处显扬那因认识基督而有的香气</a:t>
            </a:r>
            <a:r>
              <a:rPr kumimoji="1" lang="zh-TW" altLang="en-US" sz="40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。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</a:t>
            </a:r>
            <a:r>
              <a:rPr kumimoji="1" lang="en-US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thanks be to God, who always leads us as captives in Christ’s triumphal procession and uses us to spread the aroma of the knowledge of him everywhere. </a:t>
            </a:r>
            <a:endParaRPr kumimoji="1" lang="zh-TW" altLang="en-US" sz="44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34941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螢幕快照 2019-11-14 下午3.47.05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06777" y="4052782"/>
            <a:ext cx="79445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effectLst>
                  <a:glow rad="3048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「为拯救不能失丧的灵魂，毫不保留献上，这种人绝不愚昧。」宣教士吉姆</a:t>
            </a:r>
            <a:r>
              <a:rPr lang="en-US" altLang="zh-TW" sz="3200" dirty="0">
                <a:effectLst>
                  <a:glow rad="3048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·</a:t>
            </a:r>
            <a:r>
              <a:rPr lang="zh-TW" altLang="en-US" sz="3200" dirty="0">
                <a:effectLst>
                  <a:glow rad="3048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艾略特 </a:t>
            </a:r>
            <a:endParaRPr lang="en-US" altLang="zh-TW" sz="3200" dirty="0" smtClean="0">
              <a:effectLst>
                <a:glow rad="304800">
                  <a:schemeClr val="bg1"/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r>
              <a:rPr lang="en-US" altLang="zh-TW" sz="3200" dirty="0" smtClean="0">
                <a:effectLst>
                  <a:glow rad="3048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He </a:t>
            </a:r>
            <a:r>
              <a:rPr lang="en-US" altLang="zh-TW" sz="3200" dirty="0">
                <a:effectLst>
                  <a:glow rad="3048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is no fool who gives what he cannot keep to gain that which he cannot lose</a:t>
            </a:r>
            <a:r>
              <a:rPr lang="en-US" altLang="zh-TW" sz="3200" dirty="0" smtClean="0">
                <a:effectLst>
                  <a:glow rad="3048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. (</a:t>
            </a:r>
            <a:r>
              <a:rPr lang="en-US" altLang="zh-TW" sz="3200" dirty="0">
                <a:effectLst>
                  <a:glow rad="3048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Jim Elliot</a:t>
            </a:r>
            <a:r>
              <a:rPr lang="en-US" altLang="zh-TW" sz="3200" dirty="0" smtClean="0">
                <a:effectLst>
                  <a:glow rad="3048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84753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螢幕快照 2019-11-14 下午12.37.38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7" y="437443"/>
            <a:ext cx="8602615" cy="5743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4668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222" y="281698"/>
            <a:ext cx="8339666" cy="627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400" b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我们为什么要感谢神</a:t>
            </a:r>
            <a:r>
              <a:rPr kumimoji="1" lang="zh-TW" altLang="en-US" sz="44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？</a:t>
            </a:r>
            <a:endParaRPr kumimoji="1" lang="en-US" altLang="zh-TW" sz="4400" b="1" dirty="0" smtClean="0"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32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Why </a:t>
            </a:r>
            <a:r>
              <a:rPr kumimoji="1" lang="en-US" altLang="zh-TW" sz="3200" b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must We be Thankful Towards God?</a:t>
            </a:r>
            <a:endParaRPr kumimoji="1" lang="zh-TW" altLang="en-US" sz="3200" b="1" dirty="0"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4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kumimoji="1" lang="zh-TW" altLang="en-US" sz="44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：因为神是爱我们到底的神</a:t>
            </a:r>
            <a:r>
              <a:rPr kumimoji="1" lang="zh-TW" altLang="en-US" sz="44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。</a:t>
            </a:r>
            <a:endParaRPr kumimoji="1" lang="en-US" altLang="zh-TW" sz="44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Because </a:t>
            </a:r>
            <a:r>
              <a:rPr kumimoji="1" lang="en-US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 Loves Us Deeply.</a:t>
            </a:r>
            <a:endParaRPr kumimoji="1" lang="zh-TW" altLang="en-US" sz="4400" b="1" dirty="0">
              <a:solidFill>
                <a:srgbClr val="FFFFFF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4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kumimoji="1" lang="zh-TW" altLang="en-US" sz="44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：因为神是愿意拯救我们的神</a:t>
            </a:r>
            <a:r>
              <a:rPr kumimoji="1" lang="zh-TW" altLang="en-US" sz="44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。</a:t>
            </a:r>
            <a:r>
              <a:rPr kumimoji="1" lang="en-US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Because He Delivers Us.</a:t>
            </a:r>
            <a:endParaRPr kumimoji="1" lang="zh-TW" altLang="en-US" sz="4000" b="1" dirty="0">
              <a:solidFill>
                <a:srgbClr val="FFFFFF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4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kumimoji="1" lang="zh-TW" altLang="en-US" sz="44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：因为神是永远得胜的神</a:t>
            </a:r>
            <a:r>
              <a:rPr kumimoji="1" lang="zh-TW" altLang="en-US" sz="44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。</a:t>
            </a:r>
            <a:r>
              <a:rPr kumimoji="1" lang="en-US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Because He is Eternally Victorious.</a:t>
            </a:r>
            <a:endParaRPr kumimoji="1" lang="zh-TW" altLang="en-US" sz="4400" b="1" dirty="0">
              <a:solidFill>
                <a:srgbClr val="FFFFFF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7033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557" y="353490"/>
            <a:ext cx="8269110" cy="598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4000" b="1" dirty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Samuel </a:t>
            </a:r>
            <a:r>
              <a:rPr kumimoji="1" lang="en-US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9:7-8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</a:t>
            </a:r>
            <a:r>
              <a:rPr kumimoji="1" lang="en-US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“Don’t be afraid,” David said to him, “for I will surely show you kindness for the sake of your father Jonathan. I will restore to you all the land that belonged to your grandfather Saul, and you will always eat at my table.</a:t>
            </a: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</a:t>
            </a:r>
            <a:endParaRPr kumimoji="1" lang="en-US" altLang="zh-TW" sz="4000" b="1" dirty="0">
              <a:solidFill>
                <a:srgbClr val="FFFFFF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991158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557" y="353490"/>
            <a:ext cx="8269110" cy="3765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4000" b="1" dirty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Samuel </a:t>
            </a:r>
            <a:r>
              <a:rPr kumimoji="1" lang="en-US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9:7-8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8</a:t>
            </a: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en-US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Mephibosheth</a:t>
            </a:r>
            <a:r>
              <a:rPr kumimoji="1" lang="en-US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bowed down and said, “What is your servant, that you should notice a dead dog like me?”</a:t>
            </a:r>
            <a:endParaRPr kumimoji="1" lang="en-US" altLang="zh-TW" sz="36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849370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3485444" y="1248833"/>
            <a:ext cx="2229556" cy="9172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4000" dirty="0" smtClean="0">
                <a:latin typeface="Heiti TC Light"/>
                <a:ea typeface="Heiti TC Light"/>
                <a:cs typeface="Heiti TC Light"/>
              </a:rPr>
              <a:t>掃羅王</a:t>
            </a:r>
            <a:endParaRPr kumimoji="1" lang="zh-TW" altLang="en-US" sz="4000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535288" y="2528690"/>
            <a:ext cx="2229556" cy="9172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4000" dirty="0" smtClean="0">
                <a:latin typeface="Heiti TC Light"/>
                <a:ea typeface="Heiti TC Light"/>
                <a:cs typeface="Heiti TC Light"/>
              </a:rPr>
              <a:t>約拿單</a:t>
            </a:r>
            <a:endParaRPr kumimoji="1" lang="zh-TW" altLang="en-US" sz="4000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236134" y="4354689"/>
            <a:ext cx="2523066" cy="9172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4000" dirty="0" smtClean="0">
                <a:latin typeface="Heiti TC Light"/>
                <a:ea typeface="Heiti TC Light"/>
                <a:cs typeface="Heiti TC Light"/>
              </a:rPr>
              <a:t>米非波設</a:t>
            </a:r>
            <a:endParaRPr kumimoji="1" lang="zh-TW" altLang="en-US" sz="4000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5715000" y="4236156"/>
            <a:ext cx="2229556" cy="9172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4000" dirty="0" smtClean="0">
                <a:latin typeface="Heiti TC Light"/>
                <a:ea typeface="Heiti TC Light"/>
                <a:cs typeface="Heiti TC Light"/>
              </a:rPr>
              <a:t>洗</a:t>
            </a:r>
            <a:r>
              <a:rPr kumimoji="1" lang="en-US" altLang="zh-TW" sz="4000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kumimoji="1" lang="zh-TW" altLang="en-US" sz="4000" dirty="0" smtClean="0">
                <a:latin typeface="Heiti TC Light"/>
                <a:ea typeface="Heiti TC Light"/>
                <a:cs typeface="Heiti TC Light"/>
              </a:rPr>
              <a:t>巴</a:t>
            </a:r>
            <a:endParaRPr kumimoji="1" lang="zh-TW" altLang="en-US" sz="4000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101621" y="31044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人物關係圖表</a:t>
            </a:r>
            <a:endParaRPr kumimoji="1" lang="zh-TW" altLang="en-US" sz="3600" b="1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335684" y="2987301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（僕人總管）</a:t>
            </a:r>
            <a:endParaRPr kumimoji="1" lang="zh-TW" altLang="en-US" sz="3600" b="1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335684" y="3675945"/>
            <a:ext cx="2955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800" b="1" dirty="0" smtClean="0">
                <a:latin typeface="Heiti TC Light"/>
                <a:ea typeface="Heiti TC Light"/>
                <a:cs typeface="Heiti TC Light"/>
              </a:rPr>
              <a:t>15</a:t>
            </a:r>
            <a:r>
              <a:rPr kumimoji="1" lang="en-US" altLang="zh-TW" sz="2800" b="1" dirty="0">
                <a:latin typeface="Heiti TC Light"/>
                <a:ea typeface="Heiti TC Light"/>
                <a:cs typeface="Heiti TC Light"/>
              </a:rPr>
              <a:t> </a:t>
            </a:r>
            <a:r>
              <a:rPr kumimoji="1" lang="zh-TW" altLang="en-US" sz="2800" b="1" dirty="0" smtClean="0">
                <a:latin typeface="Heiti TC Light"/>
                <a:ea typeface="Heiti TC Light"/>
                <a:cs typeface="Heiti TC Light"/>
              </a:rPr>
              <a:t>兒子，</a:t>
            </a:r>
            <a:r>
              <a:rPr kumimoji="1" lang="en-US" altLang="zh-TW" sz="2800" b="1" dirty="0" smtClean="0">
                <a:latin typeface="Heiti TC Light"/>
                <a:ea typeface="Heiti TC Light"/>
                <a:cs typeface="Heiti TC Light"/>
              </a:rPr>
              <a:t>20 </a:t>
            </a:r>
            <a:r>
              <a:rPr kumimoji="1" lang="zh-TW" altLang="en-US" sz="2800" b="1" dirty="0" smtClean="0">
                <a:latin typeface="Heiti TC Light"/>
                <a:ea typeface="Heiti TC Light"/>
                <a:cs typeface="Heiti TC Light"/>
              </a:rPr>
              <a:t>僕人</a:t>
            </a:r>
            <a:endParaRPr kumimoji="1" lang="zh-TW" altLang="en-US" sz="2800" b="1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568258" y="5153378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（</a:t>
            </a:r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服</a:t>
            </a:r>
            <a:r>
              <a:rPr kumimoji="1" lang="en-US" altLang="zh-TW" sz="3600" b="1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事</a:t>
            </a:r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）</a:t>
            </a:r>
            <a:endParaRPr kumimoji="1" lang="zh-TW" altLang="en-US" sz="3600" b="1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12" name="向左箭號 11"/>
          <p:cNvSpPr/>
          <p:nvPr/>
        </p:nvSpPr>
        <p:spPr>
          <a:xfrm>
            <a:off x="4226005" y="4384322"/>
            <a:ext cx="975350" cy="3810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3" name="向下箭號 12"/>
          <p:cNvSpPr/>
          <p:nvPr/>
        </p:nvSpPr>
        <p:spPr>
          <a:xfrm>
            <a:off x="2497667" y="3675945"/>
            <a:ext cx="409222" cy="58702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右彎箭號 13"/>
          <p:cNvSpPr/>
          <p:nvPr/>
        </p:nvSpPr>
        <p:spPr>
          <a:xfrm rot="16200000" flipH="1">
            <a:off x="2450712" y="1589937"/>
            <a:ext cx="700683" cy="945443"/>
          </a:xfrm>
          <a:prstGeom prst="bentArrow">
            <a:avLst>
              <a:gd name="adj1" fmla="val 25000"/>
              <a:gd name="adj2" fmla="val 23508"/>
              <a:gd name="adj3" fmla="val 25000"/>
              <a:gd name="adj4" fmla="val 4375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16" name="右彎箭號 15"/>
          <p:cNvSpPr/>
          <p:nvPr/>
        </p:nvSpPr>
        <p:spPr>
          <a:xfrm rot="5400000">
            <a:off x="5853843" y="1903566"/>
            <a:ext cx="1327943" cy="945444"/>
          </a:xfrm>
          <a:prstGeom prst="bentArrow">
            <a:avLst>
              <a:gd name="adj1" fmla="val 25000"/>
              <a:gd name="adj2" fmla="val 23508"/>
              <a:gd name="adj3" fmla="val 25000"/>
              <a:gd name="adj4" fmla="val 4375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278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3485444" y="1248833"/>
            <a:ext cx="2229556" cy="9172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4400" dirty="0" smtClean="0">
                <a:latin typeface="Heiti TC Light"/>
                <a:ea typeface="Heiti TC Light"/>
                <a:cs typeface="Heiti TC Light"/>
              </a:rPr>
              <a:t>Saul</a:t>
            </a:r>
            <a:endParaRPr kumimoji="1" lang="zh-TW" altLang="en-US" sz="4400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185333" y="2528690"/>
            <a:ext cx="2861733" cy="9172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4000" dirty="0">
                <a:latin typeface="Heiti TC Light"/>
                <a:ea typeface="Heiti TC Light"/>
                <a:cs typeface="Heiti TC Light"/>
              </a:rPr>
              <a:t>Jonathan</a:t>
            </a:r>
            <a:endParaRPr kumimoji="1" lang="zh-TW" altLang="en-US" sz="4000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19163" y="4354689"/>
            <a:ext cx="4375452" cy="9172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4000" dirty="0" err="1">
                <a:latin typeface="Heiti TC Light"/>
                <a:ea typeface="Heiti TC Light"/>
                <a:cs typeface="Heiti TC Light"/>
              </a:rPr>
              <a:t>Mephibosheth</a:t>
            </a:r>
            <a:endParaRPr kumimoji="1" lang="zh-TW" altLang="en-US" sz="4000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6392333" y="4354689"/>
            <a:ext cx="1898006" cy="9172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4000" dirty="0" err="1">
                <a:latin typeface="Heiti TC Light"/>
                <a:ea typeface="Heiti TC Light"/>
                <a:cs typeface="Heiti TC Light"/>
              </a:rPr>
              <a:t>Ziba</a:t>
            </a:r>
            <a:endParaRPr kumimoji="1" lang="zh-TW" altLang="en-US" sz="4000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97679" y="338668"/>
            <a:ext cx="6692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>
                <a:latin typeface="Heiti TC Light"/>
                <a:ea typeface="Heiti TC Light"/>
                <a:cs typeface="Heiti TC Light"/>
              </a:rPr>
              <a:t>Character Relationship Chart</a:t>
            </a:r>
            <a:endParaRPr kumimoji="1" lang="zh-TW" altLang="en-US" sz="3600" b="1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544786" y="3016872"/>
            <a:ext cx="4415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（</a:t>
            </a:r>
            <a:r>
              <a:rPr kumimoji="1" lang="en-US" altLang="zh-TW" sz="3600" b="1" dirty="0">
                <a:latin typeface="Heiti TC Light"/>
                <a:ea typeface="Heiti TC Light"/>
                <a:cs typeface="Heiti TC Light"/>
              </a:rPr>
              <a:t>Servant Master</a:t>
            </a:r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）</a:t>
            </a:r>
            <a:endParaRPr kumimoji="1" lang="zh-TW" altLang="en-US" sz="3600" b="1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911211" y="3591837"/>
            <a:ext cx="3565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800" b="1" dirty="0">
                <a:latin typeface="Heiti TC Light"/>
                <a:ea typeface="Heiti TC Light"/>
                <a:cs typeface="Heiti TC Light"/>
              </a:rPr>
              <a:t>15 Sons, 20 Servants</a:t>
            </a:r>
            <a:endParaRPr kumimoji="1" lang="zh-TW" altLang="en-US" sz="2800" b="1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190073" y="5292732"/>
            <a:ext cx="1800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>
                <a:latin typeface="Heiti TC Light"/>
                <a:ea typeface="Heiti TC Light"/>
                <a:cs typeface="Heiti TC Light"/>
              </a:rPr>
              <a:t>Service</a:t>
            </a:r>
            <a:endParaRPr kumimoji="1" lang="zh-TW" altLang="en-US" sz="3600" b="1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12" name="向左箭號 11"/>
          <p:cNvSpPr/>
          <p:nvPr/>
        </p:nvSpPr>
        <p:spPr>
          <a:xfrm>
            <a:off x="5227325" y="4622800"/>
            <a:ext cx="975350" cy="3810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3" name="向下箭號 12"/>
          <p:cNvSpPr/>
          <p:nvPr/>
        </p:nvSpPr>
        <p:spPr>
          <a:xfrm>
            <a:off x="2497667" y="3602567"/>
            <a:ext cx="409222" cy="58702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右彎箭號 13"/>
          <p:cNvSpPr/>
          <p:nvPr/>
        </p:nvSpPr>
        <p:spPr>
          <a:xfrm rot="16200000" flipH="1">
            <a:off x="2450712" y="1589937"/>
            <a:ext cx="700683" cy="945443"/>
          </a:xfrm>
          <a:prstGeom prst="bentArrow">
            <a:avLst>
              <a:gd name="adj1" fmla="val 25000"/>
              <a:gd name="adj2" fmla="val 23508"/>
              <a:gd name="adj3" fmla="val 25000"/>
              <a:gd name="adj4" fmla="val 4375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16" name="右彎箭號 15"/>
          <p:cNvSpPr/>
          <p:nvPr/>
        </p:nvSpPr>
        <p:spPr>
          <a:xfrm rot="5400000">
            <a:off x="5853843" y="1903566"/>
            <a:ext cx="1327943" cy="945444"/>
          </a:xfrm>
          <a:prstGeom prst="bentArrow">
            <a:avLst>
              <a:gd name="adj1" fmla="val 25000"/>
              <a:gd name="adj2" fmla="val 23508"/>
              <a:gd name="adj3" fmla="val 25000"/>
              <a:gd name="adj4" fmla="val 4375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8088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223" y="0"/>
            <a:ext cx="8269110" cy="671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撒母耳記下 </a:t>
            </a:r>
            <a:r>
              <a:rPr kumimoji="1" lang="en-US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9:9-10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9</a:t>
            </a:r>
            <a:r>
              <a:rPr kumimoji="1" lang="en-US" altLang="zh-TW" sz="40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zh-TW" alt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王召了扫罗的仆人洗巴来，对他说：“我已将属扫罗和他的一切家产都赐给你主人的儿子了。 </a:t>
            </a:r>
            <a:endParaRPr kumimoji="1" lang="zh-TW" altLang="en-US" sz="40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</a:t>
            </a:r>
            <a:r>
              <a:rPr kumimoji="1" lang="en-US" altLang="zh-TW" sz="40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zh-TW" alt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你和你的众子、仆人，要为你主人的儿子米非波设耕种田地，把所产的拿来供他食用，他却要常与我同席吃饭。”洗巴有十五个儿子，二十个仆人。</a:t>
            </a:r>
            <a:endParaRPr kumimoji="1" lang="zh-TW" altLang="en-US" sz="44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55846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223" y="0"/>
            <a:ext cx="8269110" cy="450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it-IT" altLang="zh-TW" sz="4000" b="1" dirty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Samuel 9</a:t>
            </a:r>
            <a:r>
              <a:rPr kumimoji="1" lang="it-IT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:9-10</a:t>
            </a:r>
            <a:endParaRPr kumimoji="1" lang="it-IT" altLang="zh-TW" sz="4000" b="1" dirty="0">
              <a:effectLst>
                <a:glow rad="127000">
                  <a:schemeClr val="bg1"/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it-IT" altLang="zh-TW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9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Then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summoned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Ziba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Saul’s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steward, and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said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him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“I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given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your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master’s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grandson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everything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belonged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Saul and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family. </a:t>
            </a:r>
            <a:endParaRPr kumimoji="1" lang="zh-TW" altLang="en-US" sz="44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316327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223" y="0"/>
            <a:ext cx="8480778" cy="671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it-IT" altLang="zh-TW" sz="4000" b="1" dirty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Samuel 9</a:t>
            </a:r>
            <a:r>
              <a:rPr kumimoji="1" lang="it-IT" altLang="zh-TW" sz="4000" b="1" dirty="0" smtClean="0">
                <a:effectLst>
                  <a:glow rad="127000">
                    <a:schemeClr val="bg1"/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:9-10</a:t>
            </a:r>
            <a:endParaRPr kumimoji="1" lang="it-IT" altLang="zh-TW" sz="4000" b="1" dirty="0">
              <a:effectLst>
                <a:glow rad="127000">
                  <a:schemeClr val="bg1"/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it-IT" altLang="zh-TW" sz="40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</a:t>
            </a:r>
            <a:r>
              <a:rPr kumimoji="1" lang="it-IT" altLang="zh-TW" sz="4000" b="1" dirty="0" smtClean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your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sons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your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servants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are to farm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land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him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bring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the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crops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so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your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master’s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grandson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be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provided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for. And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Mephibosheth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grandson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your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master,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will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always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table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.” (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Now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Ziba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had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fifteen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sons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twenty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it-IT" altLang="zh-TW" sz="4000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servants</a:t>
            </a:r>
            <a:r>
              <a:rPr kumimoji="1" lang="it-IT" altLang="zh-TW" sz="4000" b="1" dirty="0">
                <a:solidFill>
                  <a:srgbClr val="FFFF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.)</a:t>
            </a:r>
            <a:endParaRPr kumimoji="1" lang="zh-TW" altLang="en-US" sz="44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487582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6464</TotalTime>
  <Words>1084</Words>
  <Application>Microsoft Macintosh PowerPoint</Application>
  <PresentationFormat>如螢幕大小 (4:3)</PresentationFormat>
  <Paragraphs>79</Paragraphs>
  <Slides>27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Black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LCCC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Chiu,Jack 邱清忠</dc:creator>
  <cp:lastModifiedBy>Jack Chiu</cp:lastModifiedBy>
  <cp:revision>1070</cp:revision>
  <cp:lastPrinted>2019-11-14T19:03:27Z</cp:lastPrinted>
  <dcterms:created xsi:type="dcterms:W3CDTF">2018-07-03T11:08:25Z</dcterms:created>
  <dcterms:modified xsi:type="dcterms:W3CDTF">2019-11-18T11:50:17Z</dcterms:modified>
</cp:coreProperties>
</file>