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01" r:id="rId1"/>
  </p:sldMasterIdLst>
  <p:sldIdLst>
    <p:sldId id="2586" r:id="rId2"/>
    <p:sldId id="2935" r:id="rId3"/>
    <p:sldId id="2893" r:id="rId4"/>
    <p:sldId id="2958" r:id="rId5"/>
    <p:sldId id="2960" r:id="rId6"/>
    <p:sldId id="2895" r:id="rId7"/>
    <p:sldId id="2959" r:id="rId8"/>
    <p:sldId id="2936" r:id="rId9"/>
    <p:sldId id="2937" r:id="rId10"/>
    <p:sldId id="2938" r:id="rId11"/>
    <p:sldId id="2961" r:id="rId12"/>
    <p:sldId id="2873" r:id="rId13"/>
    <p:sldId id="2947" r:id="rId14"/>
    <p:sldId id="2962" r:id="rId15"/>
    <p:sldId id="2963" r:id="rId16"/>
    <p:sldId id="2964" r:id="rId17"/>
    <p:sldId id="2965" r:id="rId18"/>
    <p:sldId id="2966" r:id="rId19"/>
    <p:sldId id="2967" r:id="rId20"/>
    <p:sldId id="2973" r:id="rId21"/>
    <p:sldId id="2968" r:id="rId22"/>
    <p:sldId id="2974" r:id="rId23"/>
    <p:sldId id="2969" r:id="rId24"/>
    <p:sldId id="2970" r:id="rId25"/>
    <p:sldId id="2971" r:id="rId26"/>
    <p:sldId id="2972" r:id="rId27"/>
    <p:sldId id="2975" r:id="rId28"/>
    <p:sldId id="2978"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FEFF"/>
    <a:srgbClr val="FEC246"/>
    <a:srgbClr val="300D33"/>
    <a:srgbClr val="D883FF"/>
    <a:srgbClr val="EF53A5"/>
    <a:srgbClr val="790C00"/>
    <a:srgbClr val="3C1D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673"/>
    <p:restoredTop sz="96327"/>
  </p:normalViewPr>
  <p:slideViewPr>
    <p:cSldViewPr snapToGrid="0" snapToObjects="1">
      <p:cViewPr varScale="1">
        <p:scale>
          <a:sx n="108" d="100"/>
          <a:sy n="108" d="100"/>
        </p:scale>
        <p:origin x="208" y="2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613926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全景圖片 (含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pPr/>
              <a:t>2/16/22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047257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標題與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2/16/22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991855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述 (含輔助字幕)">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2/16/22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3421130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2/16/22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190306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zh-TW" altLang="en-US"/>
              <a:t>按一下以編輯母片文字樣式</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2/16/22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974612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zh-TW" altLang="en-US"/>
              <a:t>按一下以編輯母片標題樣式</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zh-TW" altLang="en-US"/>
              <a:t>按一下以編輯母片文字樣式</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2/16/22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8875887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171990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18860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nchor="ct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222661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2/16/22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231160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2/16/22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610870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2/16/22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218612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2/16/22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044864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2/16/22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912398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zh-TW" altLang="en-US"/>
              <a:t>按一下以編輯母片標題樣式</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pPr/>
              <a:t>2/16/22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52720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zh-TW" altLang="en-US"/>
              <a:t>按一下以編輯母片標題樣式</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smtClean="0"/>
              <a:pPr/>
              <a:t>2/16/22</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267891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smtClean="0"/>
              <a:pPr/>
              <a:t>2/16/22</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2661601209"/>
      </p:ext>
    </p:extLst>
  </p:cSld>
  <p:clrMap bg1="dk1" tx1="lt1" bg2="dk2" tx2="lt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 id="2147483915" r:id="rId14"/>
    <p:sldLayoutId id="2147483916" r:id="rId15"/>
    <p:sldLayoutId id="2147483917" r:id="rId16"/>
    <p:sldLayoutId id="2147483918"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48D69C67-925A-AE4B-A86A-23B35C477EC5}"/>
              </a:ext>
            </a:extLst>
          </p:cNvPr>
          <p:cNvSpPr txBox="1"/>
          <p:nvPr/>
        </p:nvSpPr>
        <p:spPr>
          <a:xfrm>
            <a:off x="1332411" y="550996"/>
            <a:ext cx="9527177" cy="5940088"/>
          </a:xfrm>
          <a:prstGeom prst="rect">
            <a:avLst/>
          </a:prstGeom>
          <a:noFill/>
        </p:spPr>
        <p:txBody>
          <a:bodyPr wrap="square" rtlCol="0">
            <a:spAutoFit/>
          </a:bodyPr>
          <a:lstStyle/>
          <a:p>
            <a:pPr algn="ctr"/>
            <a:r>
              <a:rPr kumimoji="1" lang="en-US" altLang="zh-TW" sz="4800" b="1" dirty="0">
                <a:solidFill>
                  <a:srgbClr val="FFFFFF"/>
                </a:solidFill>
                <a:latin typeface="Yu Gothic UI" panose="020B0500000000000000" pitchFamily="34" charset="-128"/>
                <a:ea typeface="Yu Gothic UI" panose="020B0500000000000000" pitchFamily="34" charset="-128"/>
              </a:rPr>
              <a:t>English Translation starts NOW</a:t>
            </a:r>
          </a:p>
          <a:p>
            <a:pPr algn="ctr"/>
            <a:endParaRPr kumimoji="1" lang="en-US" altLang="zh-TW" sz="2000" b="1" dirty="0">
              <a:solidFill>
                <a:srgbClr val="FFFFFF"/>
              </a:solidFill>
              <a:latin typeface="Yu Gothic UI" panose="020B0500000000000000" pitchFamily="34" charset="-128"/>
              <a:ea typeface="Yu Gothic UI" panose="020B0500000000000000" pitchFamily="34" charset="-128"/>
            </a:endParaRPr>
          </a:p>
          <a:p>
            <a:pPr algn="ctr"/>
            <a:r>
              <a:rPr kumimoji="1" lang="en-US" altLang="zh-TW" sz="3200" b="1" dirty="0">
                <a:solidFill>
                  <a:srgbClr val="FFFF00"/>
                </a:solidFill>
                <a:latin typeface="Yu Gothic UI" panose="020B0500000000000000" pitchFamily="34" charset="-128"/>
                <a:ea typeface="Yu Gothic UI" panose="020B0500000000000000" pitchFamily="34" charset="-128"/>
              </a:rPr>
              <a:t>Outside of church</a:t>
            </a:r>
          </a:p>
          <a:p>
            <a:pPr algn="ctr"/>
            <a:r>
              <a:rPr kumimoji="1" lang="en-US" altLang="zh-TW" sz="4800" b="1" dirty="0">
                <a:solidFill>
                  <a:srgbClr val="FFFF00"/>
                </a:solidFill>
                <a:latin typeface="Yu Gothic UI" panose="020B0500000000000000" pitchFamily="34" charset="-128"/>
                <a:ea typeface="Yu Gothic UI" panose="020B0500000000000000" pitchFamily="34" charset="-128"/>
              </a:rPr>
              <a:t>Dial  425-650-1398</a:t>
            </a:r>
          </a:p>
          <a:p>
            <a:pPr algn="ctr"/>
            <a:r>
              <a:rPr kumimoji="1" lang="en-US" altLang="zh-TW" sz="4800" b="1" dirty="0">
                <a:solidFill>
                  <a:srgbClr val="FFFF00"/>
                </a:solidFill>
                <a:latin typeface="Yu Gothic UI" panose="020B0500000000000000" pitchFamily="34" charset="-128"/>
                <a:ea typeface="Yu Gothic UI" panose="020B0500000000000000" pitchFamily="34" charset="-128"/>
              </a:rPr>
              <a:t>Use Conference Code  849387</a:t>
            </a:r>
          </a:p>
          <a:p>
            <a:pPr algn="ctr"/>
            <a:endParaRPr kumimoji="1" lang="en-US" altLang="zh-TW" sz="2000" b="1" dirty="0">
              <a:solidFill>
                <a:srgbClr val="FFFF00"/>
              </a:solidFill>
              <a:latin typeface="Yu Gothic UI" panose="020B0500000000000000" pitchFamily="34" charset="-128"/>
              <a:ea typeface="Yu Gothic UI" panose="020B0500000000000000" pitchFamily="34" charset="-128"/>
            </a:endParaRPr>
          </a:p>
          <a:p>
            <a:pPr algn="ctr"/>
            <a:r>
              <a:rPr kumimoji="1" lang="en-US" altLang="zh-TW" sz="3200" b="1" dirty="0">
                <a:latin typeface="Yu Gothic UI" panose="020B0500000000000000" pitchFamily="34" charset="-128"/>
                <a:ea typeface="Yu Gothic UI" panose="020B0500000000000000" pitchFamily="34" charset="-128"/>
              </a:rPr>
              <a:t>In House</a:t>
            </a:r>
          </a:p>
          <a:p>
            <a:pPr algn="ctr"/>
            <a:r>
              <a:rPr kumimoji="1" lang="en-US" altLang="zh-TW" sz="4400" dirty="0">
                <a:latin typeface="Yu Gothic UI" panose="020B0500000000000000" pitchFamily="34" charset="-128"/>
                <a:ea typeface="Yu Gothic UI" panose="020B0500000000000000" pitchFamily="34" charset="-128"/>
              </a:rPr>
              <a:t>WI-FI Network = Listen Everywhere</a:t>
            </a:r>
          </a:p>
          <a:p>
            <a:pPr algn="ctr"/>
            <a:r>
              <a:rPr kumimoji="1" lang="en-US" altLang="zh-TW" sz="4400" dirty="0">
                <a:latin typeface="Yu Gothic UI" panose="020B0500000000000000" pitchFamily="34" charset="-128"/>
                <a:ea typeface="Yu Gothic UI" panose="020B0500000000000000" pitchFamily="34" charset="-128"/>
              </a:rPr>
              <a:t>Password: 12345678</a:t>
            </a:r>
          </a:p>
          <a:p>
            <a:pPr algn="ctr"/>
            <a:r>
              <a:rPr kumimoji="1" lang="en-US" altLang="zh-TW" sz="4400" dirty="0">
                <a:latin typeface="Yu Gothic UI" panose="020B0500000000000000" pitchFamily="34" charset="-128"/>
                <a:ea typeface="Yu Gothic UI" panose="020B0500000000000000" pitchFamily="34" charset="-128"/>
              </a:rPr>
              <a:t>Open </a:t>
            </a:r>
            <a:r>
              <a:rPr kumimoji="1" lang="en-US" altLang="zh-TW" sz="4400" b="1" dirty="0">
                <a:latin typeface="Yu Gothic UI" panose="020B0500000000000000" pitchFamily="34" charset="-128"/>
                <a:ea typeface="Yu Gothic UI" panose="020B0500000000000000" pitchFamily="34" charset="-128"/>
              </a:rPr>
              <a:t>Listen</a:t>
            </a:r>
            <a:r>
              <a:rPr kumimoji="1" lang="en-US" altLang="zh-TW" sz="4400" dirty="0">
                <a:latin typeface="Yu Gothic UI" panose="020B0500000000000000" pitchFamily="34" charset="-128"/>
                <a:ea typeface="Yu Gothic UI" panose="020B0500000000000000" pitchFamily="34" charset="-128"/>
              </a:rPr>
              <a:t> </a:t>
            </a:r>
            <a:r>
              <a:rPr kumimoji="1" lang="en-US" altLang="zh-TW" sz="4400" b="1" dirty="0">
                <a:latin typeface="Yu Gothic UI" panose="020B0500000000000000" pitchFamily="34" charset="-128"/>
                <a:ea typeface="Yu Gothic UI" panose="020B0500000000000000" pitchFamily="34" charset="-128"/>
              </a:rPr>
              <a:t>Everywhere </a:t>
            </a:r>
            <a:r>
              <a:rPr kumimoji="1" lang="en-US" altLang="zh-TW" sz="4400" dirty="0">
                <a:latin typeface="Yu Gothic UI" panose="020B0500000000000000" pitchFamily="34" charset="-128"/>
                <a:ea typeface="Yu Gothic UI" panose="020B0500000000000000" pitchFamily="34" charset="-128"/>
              </a:rPr>
              <a:t>App</a:t>
            </a:r>
            <a:endParaRPr kumimoji="1" lang="en-US" altLang="zh-TW" sz="1400"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375542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833586" y="872657"/>
            <a:ext cx="9072953" cy="3416320"/>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zh-TW" altLang="en-US" sz="3600" b="1" dirty="0">
                <a:latin typeface="Yu Gothic UI" panose="020B0500000000000000" pitchFamily="34" charset="-128"/>
                <a:ea typeface="Yu Gothic UI" panose="020B0500000000000000" pitchFamily="34" charset="-128"/>
              </a:rPr>
              <a:t>約 書 亞 記 </a:t>
            </a:r>
            <a:r>
              <a:rPr kumimoji="1" lang="en-US" altLang="zh-TW" sz="3600" b="1" dirty="0">
                <a:latin typeface="Yu Gothic UI" panose="020B0500000000000000" pitchFamily="34" charset="-128"/>
                <a:ea typeface="Yu Gothic UI" panose="020B0500000000000000" pitchFamily="34" charset="-128"/>
              </a:rPr>
              <a:t>Joshua 14:13-14</a:t>
            </a:r>
          </a:p>
          <a:p>
            <a:pPr>
              <a:tabLst>
                <a:tab pos="1330325" algn="l"/>
              </a:tabLst>
            </a:pPr>
            <a:r>
              <a:rPr kumimoji="1" lang="en-US" altLang="zh-TW" sz="3600" b="1" dirty="0">
                <a:solidFill>
                  <a:srgbClr val="FFC000"/>
                </a:solidFill>
                <a:latin typeface="Yu Gothic UI" panose="020B0500000000000000" pitchFamily="34" charset="-128"/>
                <a:ea typeface="Yu Gothic UI" panose="020B0500000000000000" pitchFamily="34" charset="-128"/>
              </a:rPr>
              <a:t>13 </a:t>
            </a:r>
            <a:r>
              <a:rPr kumimoji="1" lang="zh-TW" altLang="en-US" sz="3600" b="1" dirty="0">
                <a:solidFill>
                  <a:srgbClr val="FFC000"/>
                </a:solidFill>
                <a:latin typeface="Yu Gothic UI" panose="020B0500000000000000" pitchFamily="34" charset="-128"/>
                <a:ea typeface="Yu Gothic UI" panose="020B0500000000000000" pitchFamily="34" charset="-128"/>
              </a:rPr>
              <a:t>於 是 约 书 亚 为 耶 孚 尼 的 儿 子 迦 勒 祝 福 ， 将 希 伯 仑 给 他 为 业 。</a:t>
            </a:r>
          </a:p>
          <a:p>
            <a:pPr>
              <a:tabLst>
                <a:tab pos="1330325" algn="l"/>
              </a:tabLst>
            </a:pPr>
            <a:r>
              <a:rPr kumimoji="1" lang="en-US" altLang="zh-TW" sz="3600" b="1" dirty="0">
                <a:latin typeface="Yu Gothic UI" panose="020B0500000000000000" pitchFamily="34" charset="-128"/>
                <a:ea typeface="Yu Gothic UI" panose="020B0500000000000000" pitchFamily="34" charset="-128"/>
              </a:rPr>
              <a:t>13 Then Joshua blessed Caleb son of </a:t>
            </a:r>
            <a:r>
              <a:rPr kumimoji="1" lang="en-US" altLang="zh-TW" sz="3600" b="1" dirty="0" err="1">
                <a:latin typeface="Yu Gothic UI" panose="020B0500000000000000" pitchFamily="34" charset="-128"/>
                <a:ea typeface="Yu Gothic UI" panose="020B0500000000000000" pitchFamily="34" charset="-128"/>
              </a:rPr>
              <a:t>Jephunneh</a:t>
            </a:r>
            <a:r>
              <a:rPr kumimoji="1" lang="en-US" altLang="zh-TW" sz="3600" b="1" dirty="0">
                <a:latin typeface="Yu Gothic UI" panose="020B0500000000000000" pitchFamily="34" charset="-128"/>
                <a:ea typeface="Yu Gothic UI" panose="020B0500000000000000" pitchFamily="34" charset="-128"/>
              </a:rPr>
              <a:t> and gave him Hebron as his inheritance. </a:t>
            </a:r>
            <a:endParaRPr kumimoji="1" lang="en-US" altLang="zh-TW" sz="24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7875759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843525" y="832902"/>
            <a:ext cx="9072953" cy="3970318"/>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en-US" altLang="zh-TW" sz="3600" b="1" dirty="0">
                <a:solidFill>
                  <a:srgbClr val="FFC000"/>
                </a:solidFill>
                <a:latin typeface="Yu Gothic UI" panose="020B0500000000000000" pitchFamily="34" charset="-128"/>
                <a:ea typeface="Yu Gothic UI" panose="020B0500000000000000" pitchFamily="34" charset="-128"/>
              </a:rPr>
              <a:t>14 </a:t>
            </a:r>
            <a:r>
              <a:rPr kumimoji="1" lang="zh-TW" altLang="en-US" sz="3600" b="1" dirty="0">
                <a:solidFill>
                  <a:srgbClr val="FFC000"/>
                </a:solidFill>
                <a:latin typeface="Yu Gothic UI" panose="020B0500000000000000" pitchFamily="34" charset="-128"/>
                <a:ea typeface="Yu Gothic UI" panose="020B0500000000000000" pitchFamily="34" charset="-128"/>
              </a:rPr>
              <a:t>所 以 希 伯 仑 作 了 基 尼 洗 族 耶 孚 尼 的 儿 子 迦 勒 的 产 业 ， 直 到 今 日 ， 因 为 他 专 心 跟 从 耶 和 华 ─ 以 色 列 的 神 。</a:t>
            </a:r>
            <a:r>
              <a:rPr kumimoji="1" lang="en-US" altLang="zh-TW" sz="3600" b="1" dirty="0">
                <a:latin typeface="Yu Gothic UI" panose="020B0500000000000000" pitchFamily="34" charset="-128"/>
                <a:ea typeface="Yu Gothic UI" panose="020B0500000000000000" pitchFamily="34" charset="-128"/>
              </a:rPr>
              <a:t>14 So Hebron has belonged to Caleb son of </a:t>
            </a:r>
            <a:r>
              <a:rPr kumimoji="1" lang="en-US" altLang="zh-TW" sz="3600" b="1" dirty="0" err="1">
                <a:latin typeface="Yu Gothic UI" panose="020B0500000000000000" pitchFamily="34" charset="-128"/>
                <a:ea typeface="Yu Gothic UI" panose="020B0500000000000000" pitchFamily="34" charset="-128"/>
              </a:rPr>
              <a:t>Jephunneh</a:t>
            </a:r>
            <a:r>
              <a:rPr kumimoji="1" lang="en-US" altLang="zh-TW" sz="3600" b="1" dirty="0">
                <a:latin typeface="Yu Gothic UI" panose="020B0500000000000000" pitchFamily="34" charset="-128"/>
                <a:ea typeface="Yu Gothic UI" panose="020B0500000000000000" pitchFamily="34" charset="-128"/>
              </a:rPr>
              <a:t> the </a:t>
            </a:r>
            <a:r>
              <a:rPr kumimoji="1" lang="en-US" altLang="zh-TW" sz="3600" b="1" dirty="0" err="1">
                <a:latin typeface="Yu Gothic UI" panose="020B0500000000000000" pitchFamily="34" charset="-128"/>
                <a:ea typeface="Yu Gothic UI" panose="020B0500000000000000" pitchFamily="34" charset="-128"/>
              </a:rPr>
              <a:t>Kenizzite</a:t>
            </a:r>
            <a:r>
              <a:rPr kumimoji="1" lang="en-US" altLang="zh-TW" sz="3600" b="1" dirty="0">
                <a:latin typeface="Yu Gothic UI" panose="020B0500000000000000" pitchFamily="34" charset="-128"/>
                <a:ea typeface="Yu Gothic UI" panose="020B0500000000000000" pitchFamily="34" charset="-128"/>
              </a:rPr>
              <a:t> ever since, because he followed the Lord, the God of Israel, wholeheartedly.</a:t>
            </a:r>
            <a:endParaRPr kumimoji="1" lang="en-US" altLang="zh-TW" sz="24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4181503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647344" y="1982450"/>
            <a:ext cx="8897311" cy="138499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400" b="1" dirty="0">
                <a:solidFill>
                  <a:srgbClr val="FFC000"/>
                </a:solidFill>
                <a:latin typeface="Yu Gothic UI" panose="020B0500000000000000" pitchFamily="34" charset="-128"/>
                <a:ea typeface="Yu Gothic UI" panose="020B0500000000000000" pitchFamily="34" charset="-128"/>
              </a:rPr>
              <a:t>专心跟从神！
</a:t>
            </a:r>
            <a:r>
              <a:rPr kumimoji="1" lang="en-US" altLang="zh-TW" sz="4000" b="1" dirty="0">
                <a:latin typeface="Yu Gothic UI" panose="020B0500000000000000" pitchFamily="34" charset="-128"/>
                <a:ea typeface="Yu Gothic UI" panose="020B0500000000000000" pitchFamily="34" charset="-128"/>
              </a:rPr>
              <a:t>Following God Wholeheartedly</a:t>
            </a:r>
            <a:r>
              <a:rPr kumimoji="1" lang="zh-TW" altLang="en-US" sz="4000" b="1" dirty="0">
                <a:latin typeface="Yu Gothic UI" panose="020B0500000000000000" pitchFamily="34" charset="-128"/>
                <a:ea typeface="Yu Gothic UI" panose="020B0500000000000000" pitchFamily="34" charset="-128"/>
              </a:rPr>
              <a:t>！</a:t>
            </a:r>
            <a:endParaRPr kumimoji="1" lang="zh-TW" altLang="en-US" sz="44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156018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826290" y="953783"/>
            <a:ext cx="9072953" cy="4524315"/>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zh-TW" altLang="en-US" sz="3200" b="1" dirty="0">
                <a:latin typeface="Yu Gothic UI" panose="020B0500000000000000" pitchFamily="34" charset="-128"/>
                <a:ea typeface="Yu Gothic UI" panose="020B0500000000000000" pitchFamily="34" charset="-128"/>
              </a:rPr>
              <a:t>加 拉 太 書 </a:t>
            </a:r>
            <a:r>
              <a:rPr kumimoji="1" lang="en-US" altLang="zh-TW" sz="3200" b="1" dirty="0">
                <a:latin typeface="Yu Gothic UI" panose="020B0500000000000000" pitchFamily="34" charset="-128"/>
                <a:ea typeface="Yu Gothic UI" panose="020B0500000000000000" pitchFamily="34" charset="-128"/>
              </a:rPr>
              <a:t>Galatians 2:20</a:t>
            </a:r>
          </a:p>
          <a:p>
            <a:pPr>
              <a:tabLst>
                <a:tab pos="1330325" algn="l"/>
              </a:tabLst>
            </a:pPr>
            <a:r>
              <a:rPr kumimoji="1" lang="en-US" altLang="zh-TW" sz="3200" b="1" dirty="0">
                <a:solidFill>
                  <a:srgbClr val="FFC000"/>
                </a:solidFill>
                <a:latin typeface="Yu Gothic UI" panose="020B0500000000000000" pitchFamily="34" charset="-128"/>
                <a:ea typeface="Yu Gothic UI" panose="020B0500000000000000" pitchFamily="34" charset="-128"/>
              </a:rPr>
              <a:t>20 </a:t>
            </a:r>
            <a:r>
              <a:rPr kumimoji="1" lang="zh-TW" altLang="en-US" sz="3200" b="1" dirty="0">
                <a:solidFill>
                  <a:srgbClr val="FFC000"/>
                </a:solidFill>
                <a:latin typeface="Yu Gothic UI" panose="020B0500000000000000" pitchFamily="34" charset="-128"/>
                <a:ea typeface="Yu Gothic UI" panose="020B0500000000000000" pitchFamily="34" charset="-128"/>
              </a:rPr>
              <a:t>我 已 经 与 基 督 同 钉 十 字 架 ， 现 在 活 着 的 不 再 是 我 ， 乃 是 基 督 在 我 里 面 活 着 ； 并 且 我 如 今 在 肉 身 活 着 ， 是 因 信 神 的 儿 子 而 活 ； 他 是 爱 我 ， 为 我 舍 己 。</a:t>
            </a:r>
            <a:endParaRPr kumimoji="1" lang="en-US" altLang="zh-TW" sz="32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3200" b="1" dirty="0">
                <a:latin typeface="Yu Gothic UI" panose="020B0500000000000000" pitchFamily="34" charset="-128"/>
                <a:ea typeface="Yu Gothic UI" panose="020B0500000000000000" pitchFamily="34" charset="-128"/>
              </a:rPr>
              <a:t>20 I have been crucified with Christ and I no longer live, but Christ lives in me. The life I now live in the body, I live by faith in the Son of God, who loved me and gave himself for me.</a:t>
            </a:r>
            <a:endParaRPr kumimoji="1" lang="en-US" altLang="zh-TW" sz="20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4188972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647344" y="1982450"/>
            <a:ext cx="8897311" cy="280076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400" b="1" dirty="0">
                <a:solidFill>
                  <a:srgbClr val="FFC000"/>
                </a:solidFill>
                <a:latin typeface="Yu Gothic UI" panose="020B0500000000000000" pitchFamily="34" charset="-128"/>
                <a:ea typeface="Yu Gothic UI" panose="020B0500000000000000" pitchFamily="34" charset="-128"/>
              </a:rPr>
              <a:t>与主联合
神人合一
</a:t>
            </a:r>
            <a:r>
              <a:rPr kumimoji="1" lang="en-US" altLang="zh-TW" sz="4400" b="1" dirty="0">
                <a:solidFill>
                  <a:srgbClr val="FFC000"/>
                </a:solidFill>
                <a:latin typeface="Yu Gothic UI" panose="020B0500000000000000" pitchFamily="34" charset="-128"/>
                <a:ea typeface="Yu Gothic UI" panose="020B0500000000000000" pitchFamily="34" charset="-128"/>
              </a:rPr>
              <a:t> </a:t>
            </a:r>
            <a:r>
              <a:rPr kumimoji="1" lang="en-US" altLang="zh-TW" sz="4400" b="1" dirty="0">
                <a:latin typeface="Yu Gothic UI" panose="020B0500000000000000" pitchFamily="34" charset="-128"/>
                <a:ea typeface="Yu Gothic UI" panose="020B0500000000000000" pitchFamily="34" charset="-128"/>
              </a:rPr>
              <a:t>United with the Lord </a:t>
            </a:r>
          </a:p>
          <a:p>
            <a:pPr algn="ctr">
              <a:tabLst>
                <a:tab pos="1330325" algn="l"/>
              </a:tabLst>
            </a:pPr>
            <a:r>
              <a:rPr kumimoji="1" lang="en-US" altLang="zh-TW" sz="4400" b="1" dirty="0">
                <a:latin typeface="Yu Gothic UI" panose="020B0500000000000000" pitchFamily="34" charset="-128"/>
                <a:ea typeface="Yu Gothic UI" panose="020B0500000000000000" pitchFamily="34" charset="-128"/>
              </a:rPr>
              <a:t>Unity of God and Mankind</a:t>
            </a:r>
            <a:endParaRPr kumimoji="1" lang="zh-TW" altLang="en-US" sz="44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88041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glasses&#10;&#10;Description automatically generated with low confidence">
            <a:extLst>
              <a:ext uri="{FF2B5EF4-FFF2-40B4-BE49-F238E27FC236}">
                <a16:creationId xmlns:a16="http://schemas.microsoft.com/office/drawing/2014/main" id="{E45074C3-9D91-D246-BE8B-D2F3BBE45DEE}"/>
              </a:ext>
            </a:extLst>
          </p:cNvPr>
          <p:cNvPicPr>
            <a:picLocks noChangeAspect="1"/>
          </p:cNvPicPr>
          <p:nvPr/>
        </p:nvPicPr>
        <p:blipFill>
          <a:blip r:embed="rId2"/>
          <a:stretch>
            <a:fillRect/>
          </a:stretch>
        </p:blipFill>
        <p:spPr>
          <a:xfrm>
            <a:off x="3238500" y="431800"/>
            <a:ext cx="5715000" cy="2997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group of people in a room&#10;&#10;Description automatically generated with low confidence">
            <a:extLst>
              <a:ext uri="{FF2B5EF4-FFF2-40B4-BE49-F238E27FC236}">
                <a16:creationId xmlns:a16="http://schemas.microsoft.com/office/drawing/2014/main" id="{3F7F0BD6-BF67-D74F-B604-2F3E449D9DB2}"/>
              </a:ext>
            </a:extLst>
          </p:cNvPr>
          <p:cNvPicPr>
            <a:picLocks noChangeAspect="1"/>
          </p:cNvPicPr>
          <p:nvPr/>
        </p:nvPicPr>
        <p:blipFill>
          <a:blip r:embed="rId3"/>
          <a:stretch>
            <a:fillRect/>
          </a:stretch>
        </p:blipFill>
        <p:spPr>
          <a:xfrm>
            <a:off x="2992099" y="3610078"/>
            <a:ext cx="6207802" cy="28161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845601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suit and tie&#10;&#10;Description automatically generated with medium confidence">
            <a:extLst>
              <a:ext uri="{FF2B5EF4-FFF2-40B4-BE49-F238E27FC236}">
                <a16:creationId xmlns:a16="http://schemas.microsoft.com/office/drawing/2014/main" id="{4BB849F2-9FF8-754D-A40E-250FF7A8C917}"/>
              </a:ext>
            </a:extLst>
          </p:cNvPr>
          <p:cNvPicPr>
            <a:picLocks noChangeAspect="1"/>
          </p:cNvPicPr>
          <p:nvPr/>
        </p:nvPicPr>
        <p:blipFill>
          <a:blip r:embed="rId2"/>
          <a:stretch>
            <a:fillRect/>
          </a:stretch>
        </p:blipFill>
        <p:spPr>
          <a:xfrm>
            <a:off x="1903750" y="1510724"/>
            <a:ext cx="4948005" cy="37110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4B87A49C-1BF8-CE49-8331-C1310698C617}"/>
              </a:ext>
            </a:extLst>
          </p:cNvPr>
          <p:cNvPicPr>
            <a:picLocks noChangeAspect="1"/>
          </p:cNvPicPr>
          <p:nvPr/>
        </p:nvPicPr>
        <p:blipFill>
          <a:blip r:embed="rId3"/>
          <a:stretch>
            <a:fillRect/>
          </a:stretch>
        </p:blipFill>
        <p:spPr>
          <a:xfrm>
            <a:off x="7081186" y="3084693"/>
            <a:ext cx="3799174" cy="21370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65203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in a tree&#10;&#10;Description automatically generated with low confidence">
            <a:extLst>
              <a:ext uri="{FF2B5EF4-FFF2-40B4-BE49-F238E27FC236}">
                <a16:creationId xmlns:a16="http://schemas.microsoft.com/office/drawing/2014/main" id="{0502A127-F53C-AB4D-9128-84B64982608B}"/>
              </a:ext>
            </a:extLst>
          </p:cNvPr>
          <p:cNvPicPr>
            <a:picLocks noChangeAspect="1"/>
          </p:cNvPicPr>
          <p:nvPr/>
        </p:nvPicPr>
        <p:blipFill>
          <a:blip r:embed="rId2"/>
          <a:stretch>
            <a:fillRect/>
          </a:stretch>
        </p:blipFill>
        <p:spPr>
          <a:xfrm>
            <a:off x="1869431" y="1285417"/>
            <a:ext cx="8453138" cy="42871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87400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website&#10;&#10;Description automatically generated">
            <a:extLst>
              <a:ext uri="{FF2B5EF4-FFF2-40B4-BE49-F238E27FC236}">
                <a16:creationId xmlns:a16="http://schemas.microsoft.com/office/drawing/2014/main" id="{5562B461-98FE-B447-9062-1A6876B34E3F}"/>
              </a:ext>
            </a:extLst>
          </p:cNvPr>
          <p:cNvPicPr>
            <a:picLocks noChangeAspect="1"/>
          </p:cNvPicPr>
          <p:nvPr/>
        </p:nvPicPr>
        <p:blipFill rotWithShape="1">
          <a:blip r:embed="rId2"/>
          <a:srcRect r="19921" b="11919"/>
          <a:stretch/>
        </p:blipFill>
        <p:spPr>
          <a:xfrm>
            <a:off x="1191720" y="725131"/>
            <a:ext cx="5433934" cy="36147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Two people smiling&#10;&#10;Description automatically generated with medium confidence">
            <a:extLst>
              <a:ext uri="{FF2B5EF4-FFF2-40B4-BE49-F238E27FC236}">
                <a16:creationId xmlns:a16="http://schemas.microsoft.com/office/drawing/2014/main" id="{00C7696F-0A88-5B4F-A712-085452398B8F}"/>
              </a:ext>
            </a:extLst>
          </p:cNvPr>
          <p:cNvPicPr>
            <a:picLocks noChangeAspect="1"/>
          </p:cNvPicPr>
          <p:nvPr/>
        </p:nvPicPr>
        <p:blipFill>
          <a:blip r:embed="rId3"/>
          <a:stretch>
            <a:fillRect/>
          </a:stretch>
        </p:blipFill>
        <p:spPr>
          <a:xfrm>
            <a:off x="6920147" y="725131"/>
            <a:ext cx="3572968" cy="54077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53165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 posing&#10;&#10;Description automatically generated">
            <a:extLst>
              <a:ext uri="{FF2B5EF4-FFF2-40B4-BE49-F238E27FC236}">
                <a16:creationId xmlns:a16="http://schemas.microsoft.com/office/drawing/2014/main" id="{20C76B1E-1306-B444-8604-3733CC04A318}"/>
              </a:ext>
            </a:extLst>
          </p:cNvPr>
          <p:cNvPicPr>
            <a:picLocks noChangeAspect="1"/>
          </p:cNvPicPr>
          <p:nvPr/>
        </p:nvPicPr>
        <p:blipFill>
          <a:blip r:embed="rId2"/>
          <a:stretch>
            <a:fillRect/>
          </a:stretch>
        </p:blipFill>
        <p:spPr>
          <a:xfrm>
            <a:off x="1878871" y="884421"/>
            <a:ext cx="4814033" cy="33582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CAA43872-9B4B-ED45-B86B-3A89EEB62D9D}"/>
              </a:ext>
            </a:extLst>
          </p:cNvPr>
          <p:cNvPicPr>
            <a:picLocks noChangeAspect="1"/>
          </p:cNvPicPr>
          <p:nvPr/>
        </p:nvPicPr>
        <p:blipFill>
          <a:blip r:embed="rId3"/>
          <a:stretch>
            <a:fillRect/>
          </a:stretch>
        </p:blipFill>
        <p:spPr>
          <a:xfrm>
            <a:off x="6975733" y="884420"/>
            <a:ext cx="3387753" cy="25445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402E162E-1891-744B-8A4E-76B32DAA3D1A}"/>
              </a:ext>
            </a:extLst>
          </p:cNvPr>
          <p:cNvPicPr>
            <a:picLocks noChangeAspect="1"/>
          </p:cNvPicPr>
          <p:nvPr/>
        </p:nvPicPr>
        <p:blipFill>
          <a:blip r:embed="rId4"/>
          <a:stretch>
            <a:fillRect/>
          </a:stretch>
        </p:blipFill>
        <p:spPr>
          <a:xfrm>
            <a:off x="1878871" y="3957546"/>
            <a:ext cx="8563339" cy="2016033"/>
          </a:xfrm>
          <a:prstGeom prst="rect">
            <a:avLst/>
          </a:prstGeom>
        </p:spPr>
      </p:pic>
    </p:spTree>
    <p:extLst>
      <p:ext uri="{BB962C8B-B14F-4D97-AF65-F5344CB8AC3E}">
        <p14:creationId xmlns:p14="http://schemas.microsoft.com/office/powerpoint/2010/main" val="3096694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person&#10;&#10;Description automatically generated">
            <a:extLst>
              <a:ext uri="{FF2B5EF4-FFF2-40B4-BE49-F238E27FC236}">
                <a16:creationId xmlns:a16="http://schemas.microsoft.com/office/drawing/2014/main" id="{CF3EC7BE-E6A1-D141-B7BF-716FF766EB6F}"/>
              </a:ext>
            </a:extLst>
          </p:cNvPr>
          <p:cNvPicPr>
            <a:picLocks noChangeAspect="1"/>
          </p:cNvPicPr>
          <p:nvPr/>
        </p:nvPicPr>
        <p:blipFill rotWithShape="1">
          <a:blip r:embed="rId2"/>
          <a:srcRect t="6247"/>
          <a:stretch/>
        </p:blipFill>
        <p:spPr>
          <a:xfrm>
            <a:off x="0" y="0"/>
            <a:ext cx="12192000" cy="6819900"/>
          </a:xfrm>
          <a:prstGeom prst="rect">
            <a:avLst/>
          </a:prstGeom>
        </p:spPr>
      </p:pic>
      <p:sp>
        <p:nvSpPr>
          <p:cNvPr id="2" name="Title 1">
            <a:extLst>
              <a:ext uri="{FF2B5EF4-FFF2-40B4-BE49-F238E27FC236}">
                <a16:creationId xmlns:a16="http://schemas.microsoft.com/office/drawing/2014/main" id="{E3ECC635-EC88-574F-AC20-761E949FC67A}"/>
              </a:ext>
            </a:extLst>
          </p:cNvPr>
          <p:cNvSpPr>
            <a:spLocks noGrp="1"/>
          </p:cNvSpPr>
          <p:nvPr>
            <p:ph type="title"/>
          </p:nvPr>
        </p:nvSpPr>
        <p:spPr>
          <a:xfrm>
            <a:off x="643145" y="5356996"/>
            <a:ext cx="11210925" cy="744836"/>
          </a:xfrm>
        </p:spPr>
        <p:txBody>
          <a:bodyPr vert="horz" lIns="91440" tIns="45720" rIns="91440" bIns="45720" rtlCol="0" anchor="ctr">
            <a:normAutofit/>
          </a:bodyPr>
          <a:lstStyle/>
          <a:p>
            <a:pPr algn="ctr"/>
            <a:r>
              <a:rPr lang="zh-TW" altLang="en-US" sz="2800" dirty="0">
                <a:solidFill>
                  <a:schemeClr val="tx1">
                    <a:lumMod val="85000"/>
                    <a:lumOff val="15000"/>
                  </a:schemeClr>
                </a:solidFill>
                <a:latin typeface="Yu Gothic UI" panose="020B0500000000000000" pitchFamily="34" charset="-128"/>
                <a:ea typeface="Yu Gothic UI" panose="020B0500000000000000" pitchFamily="34" charset="-128"/>
              </a:rPr>
              <a:t>房正豪牧師</a:t>
            </a:r>
            <a:r>
              <a:rPr lang="en-US" altLang="zh-TW" sz="2800" dirty="0">
                <a:solidFill>
                  <a:schemeClr val="tx1">
                    <a:lumMod val="85000"/>
                    <a:lumOff val="15000"/>
                  </a:schemeClr>
                </a:solidFill>
                <a:latin typeface="Yu Gothic UI" panose="020B0500000000000000" pitchFamily="34" charset="-128"/>
                <a:ea typeface="Yu Gothic UI" panose="020B0500000000000000" pitchFamily="34" charset="-128"/>
              </a:rPr>
              <a:t> </a:t>
            </a:r>
            <a:r>
              <a:rPr lang="en-US" sz="2800" dirty="0">
                <a:solidFill>
                  <a:schemeClr val="tx1">
                    <a:lumMod val="85000"/>
                    <a:lumOff val="15000"/>
                  </a:schemeClr>
                </a:solidFill>
                <a:latin typeface="Yu Gothic UI" panose="020B0500000000000000" pitchFamily="34" charset="-128"/>
                <a:ea typeface="Yu Gothic UI" panose="020B0500000000000000" pitchFamily="34" charset="-128"/>
              </a:rPr>
              <a:t>Rev. Steven Fang</a:t>
            </a:r>
          </a:p>
        </p:txBody>
      </p:sp>
    </p:spTree>
    <p:extLst>
      <p:ext uri="{BB962C8B-B14F-4D97-AF65-F5344CB8AC3E}">
        <p14:creationId xmlns:p14="http://schemas.microsoft.com/office/powerpoint/2010/main" val="4822178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826290" y="953783"/>
            <a:ext cx="9072953" cy="3539430"/>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zh-TW" altLang="en-US" sz="3200" b="1" dirty="0">
                <a:latin typeface="Yu Gothic UI" panose="020B0500000000000000" pitchFamily="34" charset="-128"/>
                <a:ea typeface="Yu Gothic UI" panose="020B0500000000000000" pitchFamily="34" charset="-128"/>
              </a:rPr>
              <a:t>馬 太 福 音 </a:t>
            </a:r>
            <a:r>
              <a:rPr kumimoji="1" lang="en-US" altLang="zh-TW" sz="3200" b="1" dirty="0">
                <a:latin typeface="Yu Gothic UI" panose="020B0500000000000000" pitchFamily="34" charset="-128"/>
                <a:ea typeface="Yu Gothic UI" panose="020B0500000000000000" pitchFamily="34" charset="-128"/>
              </a:rPr>
              <a:t>Matthew 11:29</a:t>
            </a:r>
          </a:p>
          <a:p>
            <a:pPr>
              <a:tabLst>
                <a:tab pos="1330325" algn="l"/>
              </a:tabLst>
            </a:pPr>
            <a:r>
              <a:rPr kumimoji="1" lang="en-US" altLang="zh-TW" sz="3200" b="1" dirty="0">
                <a:solidFill>
                  <a:srgbClr val="FFC000"/>
                </a:solidFill>
                <a:latin typeface="Yu Gothic UI" panose="020B0500000000000000" pitchFamily="34" charset="-128"/>
                <a:ea typeface="Yu Gothic UI" panose="020B0500000000000000" pitchFamily="34" charset="-128"/>
              </a:rPr>
              <a:t>29 </a:t>
            </a:r>
            <a:r>
              <a:rPr kumimoji="1" lang="zh-TW" altLang="en-US" sz="3200" b="1" dirty="0">
                <a:solidFill>
                  <a:srgbClr val="FFC000"/>
                </a:solidFill>
                <a:latin typeface="Yu Gothic UI" panose="020B0500000000000000" pitchFamily="34" charset="-128"/>
                <a:ea typeface="Yu Gothic UI" panose="020B0500000000000000" pitchFamily="34" charset="-128"/>
              </a:rPr>
              <a:t>我 心 里 柔 和 谦 卑 ， 你 们 当 负 我 的 轭 ， 学 我 的 样 式 ； 这 样 ， 你 们 心 里 就 必 得 享 安 息 。</a:t>
            </a:r>
            <a:endParaRPr kumimoji="1" lang="en-US" altLang="zh-TW" sz="32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3200" b="1" dirty="0">
                <a:latin typeface="Yu Gothic UI" panose="020B0500000000000000" pitchFamily="34" charset="-128"/>
                <a:ea typeface="Yu Gothic UI" panose="020B0500000000000000" pitchFamily="34" charset="-128"/>
              </a:rPr>
              <a:t>29 Take my yoke upon you and learn from me, for I am gentle and humble in heart, and you will find rest for your souls. </a:t>
            </a:r>
            <a:endParaRPr kumimoji="1" lang="en-US" altLang="zh-TW" sz="20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3089371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tree, outdoor&#10;&#10;Description automatically generated">
            <a:extLst>
              <a:ext uri="{FF2B5EF4-FFF2-40B4-BE49-F238E27FC236}">
                <a16:creationId xmlns:a16="http://schemas.microsoft.com/office/drawing/2014/main" id="{39DE3875-29A3-684D-BEBD-380E5A585488}"/>
              </a:ext>
            </a:extLst>
          </p:cNvPr>
          <p:cNvPicPr>
            <a:picLocks noChangeAspect="1"/>
          </p:cNvPicPr>
          <p:nvPr/>
        </p:nvPicPr>
        <p:blipFill>
          <a:blip r:embed="rId2"/>
          <a:stretch>
            <a:fillRect/>
          </a:stretch>
        </p:blipFill>
        <p:spPr>
          <a:xfrm>
            <a:off x="2126104" y="1170273"/>
            <a:ext cx="7887326" cy="48100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958615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826290" y="953783"/>
            <a:ext cx="9072953" cy="5016758"/>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zh-TW" altLang="en-US" sz="3200" b="1" dirty="0">
                <a:latin typeface="Yu Gothic UI" panose="020B0500000000000000" pitchFamily="34" charset="-128"/>
                <a:ea typeface="Yu Gothic UI" panose="020B0500000000000000" pitchFamily="34" charset="-128"/>
              </a:rPr>
              <a:t>歌 林 多 前 書 </a:t>
            </a:r>
            <a:r>
              <a:rPr kumimoji="1" lang="en-US" altLang="zh-TW" sz="3200" b="1" dirty="0">
                <a:latin typeface="Yu Gothic UI" panose="020B0500000000000000" pitchFamily="34" charset="-128"/>
                <a:ea typeface="Yu Gothic UI" panose="020B0500000000000000" pitchFamily="34" charset="-128"/>
              </a:rPr>
              <a:t>1 Corinthians 3:6-7</a:t>
            </a:r>
          </a:p>
          <a:p>
            <a:pPr>
              <a:tabLst>
                <a:tab pos="1330325" algn="l"/>
              </a:tabLst>
            </a:pPr>
            <a:r>
              <a:rPr kumimoji="1" lang="en-US" altLang="zh-TW" sz="3200" b="1" dirty="0">
                <a:solidFill>
                  <a:srgbClr val="FFC000"/>
                </a:solidFill>
                <a:latin typeface="Yu Gothic UI" panose="020B0500000000000000" pitchFamily="34" charset="-128"/>
                <a:ea typeface="Yu Gothic UI" panose="020B0500000000000000" pitchFamily="34" charset="-128"/>
              </a:rPr>
              <a:t>6 </a:t>
            </a:r>
            <a:r>
              <a:rPr kumimoji="1" lang="zh-TW" altLang="en-US" sz="3200" b="1" dirty="0">
                <a:solidFill>
                  <a:srgbClr val="FFC000"/>
                </a:solidFill>
                <a:latin typeface="Yu Gothic UI" panose="020B0500000000000000" pitchFamily="34" charset="-128"/>
                <a:ea typeface="Yu Gothic UI" panose="020B0500000000000000" pitchFamily="34" charset="-128"/>
              </a:rPr>
              <a:t>我 栽 种 了 ， 亚 波 罗 浇 灌 了 ， 惟 有 神 叫 他 生 长 。</a:t>
            </a:r>
          </a:p>
          <a:p>
            <a:pPr>
              <a:tabLst>
                <a:tab pos="1330325" algn="l"/>
              </a:tabLst>
            </a:pPr>
            <a:r>
              <a:rPr kumimoji="1" lang="en-US" altLang="zh-TW" sz="3200" b="1" dirty="0">
                <a:solidFill>
                  <a:srgbClr val="FFC000"/>
                </a:solidFill>
                <a:latin typeface="Yu Gothic UI" panose="020B0500000000000000" pitchFamily="34" charset="-128"/>
                <a:ea typeface="Yu Gothic UI" panose="020B0500000000000000" pitchFamily="34" charset="-128"/>
              </a:rPr>
              <a:t>7 </a:t>
            </a:r>
            <a:r>
              <a:rPr kumimoji="1" lang="zh-TW" altLang="en-US" sz="3200" b="1" dirty="0">
                <a:solidFill>
                  <a:srgbClr val="FFC000"/>
                </a:solidFill>
                <a:latin typeface="Yu Gothic UI" panose="020B0500000000000000" pitchFamily="34" charset="-128"/>
                <a:ea typeface="Yu Gothic UI" panose="020B0500000000000000" pitchFamily="34" charset="-128"/>
              </a:rPr>
              <a:t>可 见 栽 种 的 ， 算 不 得 甚 麽 ， 浇 灌 的 ， 也 算 不 得 甚 麽 ； 只 在 那 叫 他 生 长 的 神 。</a:t>
            </a:r>
            <a:endParaRPr kumimoji="1" lang="en-US" altLang="zh-TW" sz="32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3200" b="1" dirty="0">
                <a:latin typeface="Yu Gothic UI" panose="020B0500000000000000" pitchFamily="34" charset="-128"/>
                <a:ea typeface="Yu Gothic UI" panose="020B0500000000000000" pitchFamily="34" charset="-128"/>
              </a:rPr>
              <a:t>6 I planted the seed, Apollos watered it, but God has been making it grow. </a:t>
            </a:r>
          </a:p>
          <a:p>
            <a:pPr>
              <a:tabLst>
                <a:tab pos="1330325" algn="l"/>
              </a:tabLst>
            </a:pPr>
            <a:r>
              <a:rPr kumimoji="1" lang="en-US" altLang="zh-TW" sz="3200" b="1" dirty="0">
                <a:latin typeface="Yu Gothic UI" panose="020B0500000000000000" pitchFamily="34" charset="-128"/>
                <a:ea typeface="Yu Gothic UI" panose="020B0500000000000000" pitchFamily="34" charset="-128"/>
              </a:rPr>
              <a:t>7 So neither the one who plants nor the one who waters is anything, but only God, who makes things grow. </a:t>
            </a:r>
            <a:endParaRPr kumimoji="1" lang="en-US" altLang="zh-TW" sz="20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4444653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a table outside&#10;&#10;Description automatically generated with medium confidence">
            <a:extLst>
              <a:ext uri="{FF2B5EF4-FFF2-40B4-BE49-F238E27FC236}">
                <a16:creationId xmlns:a16="http://schemas.microsoft.com/office/drawing/2014/main" id="{384A8964-8804-AF44-A5C5-071208CB2BA9}"/>
              </a:ext>
            </a:extLst>
          </p:cNvPr>
          <p:cNvPicPr>
            <a:picLocks noChangeAspect="1"/>
          </p:cNvPicPr>
          <p:nvPr/>
        </p:nvPicPr>
        <p:blipFill>
          <a:blip r:embed="rId2"/>
          <a:stretch>
            <a:fillRect/>
          </a:stretch>
        </p:blipFill>
        <p:spPr>
          <a:xfrm>
            <a:off x="1480944" y="2167877"/>
            <a:ext cx="4847503" cy="30019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group of people sitting around a table outside&#10;&#10;Description automatically generated with medium confidence">
            <a:extLst>
              <a:ext uri="{FF2B5EF4-FFF2-40B4-BE49-F238E27FC236}">
                <a16:creationId xmlns:a16="http://schemas.microsoft.com/office/drawing/2014/main" id="{1BE23133-D580-A346-A48D-77B23D031D91}"/>
              </a:ext>
            </a:extLst>
          </p:cNvPr>
          <p:cNvPicPr>
            <a:picLocks noChangeAspect="1"/>
          </p:cNvPicPr>
          <p:nvPr/>
        </p:nvPicPr>
        <p:blipFill>
          <a:blip r:embed="rId3"/>
          <a:stretch>
            <a:fillRect/>
          </a:stretch>
        </p:blipFill>
        <p:spPr>
          <a:xfrm>
            <a:off x="6710556" y="901038"/>
            <a:ext cx="4000500" cy="2383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group of people sitting at tables&#10;&#10;Description automatically generated with medium confidence">
            <a:extLst>
              <a:ext uri="{FF2B5EF4-FFF2-40B4-BE49-F238E27FC236}">
                <a16:creationId xmlns:a16="http://schemas.microsoft.com/office/drawing/2014/main" id="{F4FA415E-5BF6-2449-BE84-341D4109DA6C}"/>
              </a:ext>
            </a:extLst>
          </p:cNvPr>
          <p:cNvPicPr>
            <a:picLocks noChangeAspect="1"/>
          </p:cNvPicPr>
          <p:nvPr/>
        </p:nvPicPr>
        <p:blipFill>
          <a:blip r:embed="rId4"/>
          <a:stretch>
            <a:fillRect/>
          </a:stretch>
        </p:blipFill>
        <p:spPr>
          <a:xfrm>
            <a:off x="6710556" y="3668842"/>
            <a:ext cx="4000500" cy="2495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685284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on the ground next to a car&#10;&#10;Description automatically generated with low confidence">
            <a:extLst>
              <a:ext uri="{FF2B5EF4-FFF2-40B4-BE49-F238E27FC236}">
                <a16:creationId xmlns:a16="http://schemas.microsoft.com/office/drawing/2014/main" id="{1E2740A4-458C-3A4B-995F-BBE325F32CDA}"/>
              </a:ext>
            </a:extLst>
          </p:cNvPr>
          <p:cNvPicPr>
            <a:picLocks noChangeAspect="1"/>
          </p:cNvPicPr>
          <p:nvPr/>
        </p:nvPicPr>
        <p:blipFill>
          <a:blip r:embed="rId2"/>
          <a:stretch>
            <a:fillRect/>
          </a:stretch>
        </p:blipFill>
        <p:spPr>
          <a:xfrm>
            <a:off x="1579160" y="3429000"/>
            <a:ext cx="4052549" cy="26757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picture containing person&#10;&#10;Description automatically generated">
            <a:extLst>
              <a:ext uri="{FF2B5EF4-FFF2-40B4-BE49-F238E27FC236}">
                <a16:creationId xmlns:a16="http://schemas.microsoft.com/office/drawing/2014/main" id="{7ED92742-AA3D-2F43-94C9-B295311E9E82}"/>
              </a:ext>
            </a:extLst>
          </p:cNvPr>
          <p:cNvPicPr>
            <a:picLocks noChangeAspect="1"/>
          </p:cNvPicPr>
          <p:nvPr/>
        </p:nvPicPr>
        <p:blipFill>
          <a:blip r:embed="rId3"/>
          <a:stretch>
            <a:fillRect/>
          </a:stretch>
        </p:blipFill>
        <p:spPr>
          <a:xfrm>
            <a:off x="6096000" y="3429000"/>
            <a:ext cx="4124468" cy="26757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picture containing text, road, sky, outdoor&#10;&#10;Description automatically generated">
            <a:extLst>
              <a:ext uri="{FF2B5EF4-FFF2-40B4-BE49-F238E27FC236}">
                <a16:creationId xmlns:a16="http://schemas.microsoft.com/office/drawing/2014/main" id="{222B6DF1-07F7-D948-AD04-3166EB9C00B2}"/>
              </a:ext>
            </a:extLst>
          </p:cNvPr>
          <p:cNvPicPr>
            <a:picLocks noChangeAspect="1"/>
          </p:cNvPicPr>
          <p:nvPr/>
        </p:nvPicPr>
        <p:blipFill>
          <a:blip r:embed="rId4"/>
          <a:stretch>
            <a:fillRect/>
          </a:stretch>
        </p:blipFill>
        <p:spPr>
          <a:xfrm>
            <a:off x="2006784" y="637082"/>
            <a:ext cx="3624925" cy="23759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A picture containing person, floor, indoor&#10;&#10;Description automatically generated">
            <a:extLst>
              <a:ext uri="{FF2B5EF4-FFF2-40B4-BE49-F238E27FC236}">
                <a16:creationId xmlns:a16="http://schemas.microsoft.com/office/drawing/2014/main" id="{FD5FAA3D-D151-4449-805B-70FEB78F67AC}"/>
              </a:ext>
            </a:extLst>
          </p:cNvPr>
          <p:cNvPicPr>
            <a:picLocks noChangeAspect="1"/>
          </p:cNvPicPr>
          <p:nvPr/>
        </p:nvPicPr>
        <p:blipFill>
          <a:blip r:embed="rId5"/>
          <a:stretch>
            <a:fillRect/>
          </a:stretch>
        </p:blipFill>
        <p:spPr>
          <a:xfrm>
            <a:off x="6096000" y="660443"/>
            <a:ext cx="3431774" cy="23525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476191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people in clothing&#10;&#10;Description automatically generated with low confidence">
            <a:extLst>
              <a:ext uri="{FF2B5EF4-FFF2-40B4-BE49-F238E27FC236}">
                <a16:creationId xmlns:a16="http://schemas.microsoft.com/office/drawing/2014/main" id="{F2F75021-422B-B949-8793-CAC7BC5EE045}"/>
              </a:ext>
            </a:extLst>
          </p:cNvPr>
          <p:cNvPicPr>
            <a:picLocks noChangeAspect="1"/>
          </p:cNvPicPr>
          <p:nvPr/>
        </p:nvPicPr>
        <p:blipFill>
          <a:blip r:embed="rId2"/>
          <a:stretch>
            <a:fillRect/>
          </a:stretch>
        </p:blipFill>
        <p:spPr>
          <a:xfrm>
            <a:off x="1613216" y="745293"/>
            <a:ext cx="3973467" cy="26442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group of people in clothing&#10;&#10;Description automatically generated with medium confidence">
            <a:extLst>
              <a:ext uri="{FF2B5EF4-FFF2-40B4-BE49-F238E27FC236}">
                <a16:creationId xmlns:a16="http://schemas.microsoft.com/office/drawing/2014/main" id="{AFF439E1-FDAA-884C-B485-EB204EBDCEFC}"/>
              </a:ext>
            </a:extLst>
          </p:cNvPr>
          <p:cNvPicPr>
            <a:picLocks noChangeAspect="1"/>
          </p:cNvPicPr>
          <p:nvPr/>
        </p:nvPicPr>
        <p:blipFill>
          <a:blip r:embed="rId3"/>
          <a:stretch>
            <a:fillRect/>
          </a:stretch>
        </p:blipFill>
        <p:spPr>
          <a:xfrm>
            <a:off x="5969086" y="705838"/>
            <a:ext cx="3973467" cy="26837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group of children running&#10;&#10;Description automatically generated with medium confidence">
            <a:extLst>
              <a:ext uri="{FF2B5EF4-FFF2-40B4-BE49-F238E27FC236}">
                <a16:creationId xmlns:a16="http://schemas.microsoft.com/office/drawing/2014/main" id="{B8138124-008A-994D-B924-BE65C5B04547}"/>
              </a:ext>
            </a:extLst>
          </p:cNvPr>
          <p:cNvPicPr>
            <a:picLocks noChangeAspect="1"/>
          </p:cNvPicPr>
          <p:nvPr/>
        </p:nvPicPr>
        <p:blipFill>
          <a:blip r:embed="rId4"/>
          <a:stretch>
            <a:fillRect/>
          </a:stretch>
        </p:blipFill>
        <p:spPr>
          <a:xfrm>
            <a:off x="5969086" y="3783248"/>
            <a:ext cx="4643949" cy="26264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A picture containing person, outdoor, grass, tree&#10;&#10;Description automatically generated">
            <a:extLst>
              <a:ext uri="{FF2B5EF4-FFF2-40B4-BE49-F238E27FC236}">
                <a16:creationId xmlns:a16="http://schemas.microsoft.com/office/drawing/2014/main" id="{29BC0095-AD59-3443-B2A4-6DE1F0A62956}"/>
              </a:ext>
            </a:extLst>
          </p:cNvPr>
          <p:cNvPicPr>
            <a:picLocks noChangeAspect="1"/>
          </p:cNvPicPr>
          <p:nvPr/>
        </p:nvPicPr>
        <p:blipFill>
          <a:blip r:embed="rId5"/>
          <a:stretch>
            <a:fillRect/>
          </a:stretch>
        </p:blipFill>
        <p:spPr>
          <a:xfrm>
            <a:off x="1385254" y="3783248"/>
            <a:ext cx="4201429" cy="23294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477217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grass, outdoor, person&#10;&#10;Description automatically generated">
            <a:extLst>
              <a:ext uri="{FF2B5EF4-FFF2-40B4-BE49-F238E27FC236}">
                <a16:creationId xmlns:a16="http://schemas.microsoft.com/office/drawing/2014/main" id="{7CCC4C85-AF4E-3444-8A62-26F4D1EBA5C3}"/>
              </a:ext>
            </a:extLst>
          </p:cNvPr>
          <p:cNvPicPr>
            <a:picLocks noChangeAspect="1"/>
          </p:cNvPicPr>
          <p:nvPr/>
        </p:nvPicPr>
        <p:blipFill>
          <a:blip r:embed="rId2"/>
          <a:stretch>
            <a:fillRect/>
          </a:stretch>
        </p:blipFill>
        <p:spPr>
          <a:xfrm>
            <a:off x="1697713" y="494673"/>
            <a:ext cx="4082321" cy="30617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group of people playing in a playground&#10;&#10;Description automatically generated with low confidence">
            <a:extLst>
              <a:ext uri="{FF2B5EF4-FFF2-40B4-BE49-F238E27FC236}">
                <a16:creationId xmlns:a16="http://schemas.microsoft.com/office/drawing/2014/main" id="{D2FDC8D4-73EB-C445-96CD-F2671E2258FA}"/>
              </a:ext>
            </a:extLst>
          </p:cNvPr>
          <p:cNvPicPr>
            <a:picLocks noChangeAspect="1"/>
          </p:cNvPicPr>
          <p:nvPr/>
        </p:nvPicPr>
        <p:blipFill>
          <a:blip r:embed="rId3"/>
          <a:stretch>
            <a:fillRect/>
          </a:stretch>
        </p:blipFill>
        <p:spPr>
          <a:xfrm>
            <a:off x="6096000" y="494673"/>
            <a:ext cx="4507010" cy="60111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A group of people sitting in chairs&#10;&#10;Description automatically generated with medium confidence">
            <a:extLst>
              <a:ext uri="{FF2B5EF4-FFF2-40B4-BE49-F238E27FC236}">
                <a16:creationId xmlns:a16="http://schemas.microsoft.com/office/drawing/2014/main" id="{5D678C3B-A849-3F4A-B38A-6564BDEB8D87}"/>
              </a:ext>
            </a:extLst>
          </p:cNvPr>
          <p:cNvPicPr>
            <a:picLocks noChangeAspect="1"/>
          </p:cNvPicPr>
          <p:nvPr/>
        </p:nvPicPr>
        <p:blipFill>
          <a:blip r:embed="rId4"/>
          <a:stretch>
            <a:fillRect/>
          </a:stretch>
        </p:blipFill>
        <p:spPr>
          <a:xfrm>
            <a:off x="2322302" y="3912531"/>
            <a:ext cx="3457732" cy="25932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727153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posing for a photo&#10;&#10;Description automatically generated">
            <a:extLst>
              <a:ext uri="{FF2B5EF4-FFF2-40B4-BE49-F238E27FC236}">
                <a16:creationId xmlns:a16="http://schemas.microsoft.com/office/drawing/2014/main" id="{6C3AA8B7-67B5-C246-B219-08DB226E80EE}"/>
              </a:ext>
            </a:extLst>
          </p:cNvPr>
          <p:cNvPicPr>
            <a:picLocks noChangeAspect="1"/>
          </p:cNvPicPr>
          <p:nvPr/>
        </p:nvPicPr>
        <p:blipFill>
          <a:blip r:embed="rId2"/>
          <a:stretch>
            <a:fillRect/>
          </a:stretch>
        </p:blipFill>
        <p:spPr>
          <a:xfrm>
            <a:off x="3864480" y="522319"/>
            <a:ext cx="3837642" cy="22166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A group of people posing for a photo&#10;&#10;Description automatically generated">
            <a:extLst>
              <a:ext uri="{FF2B5EF4-FFF2-40B4-BE49-F238E27FC236}">
                <a16:creationId xmlns:a16="http://schemas.microsoft.com/office/drawing/2014/main" id="{E7A9B8E3-D29F-F649-9A07-2C3472CBE1FE}"/>
              </a:ext>
            </a:extLst>
          </p:cNvPr>
          <p:cNvPicPr>
            <a:picLocks noChangeAspect="1"/>
          </p:cNvPicPr>
          <p:nvPr/>
        </p:nvPicPr>
        <p:blipFill rotWithShape="1">
          <a:blip r:embed="rId3"/>
          <a:srcRect t="19089" b="21940"/>
          <a:stretch/>
        </p:blipFill>
        <p:spPr>
          <a:xfrm>
            <a:off x="1957908" y="3072928"/>
            <a:ext cx="7650787" cy="33832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067956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647344" y="1824795"/>
            <a:ext cx="8897311" cy="280076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400" b="1" dirty="0">
                <a:solidFill>
                  <a:srgbClr val="FFC000"/>
                </a:solidFill>
                <a:latin typeface="Yu Gothic UI" panose="020B0500000000000000" pitchFamily="34" charset="-128"/>
                <a:ea typeface="Yu Gothic UI" panose="020B0500000000000000" pitchFamily="34" charset="-128"/>
              </a:rPr>
              <a:t>专心跟从神
欢迎你加入行动团队
</a:t>
            </a:r>
            <a:r>
              <a:rPr kumimoji="1" lang="en-US" altLang="zh-TW" sz="4400" b="1" dirty="0">
                <a:solidFill>
                  <a:srgbClr val="FFC000"/>
                </a:solidFill>
                <a:latin typeface="Yu Gothic UI" panose="020B0500000000000000" pitchFamily="34" charset="-128"/>
                <a:ea typeface="Yu Gothic UI" panose="020B0500000000000000" pitchFamily="34" charset="-128"/>
              </a:rPr>
              <a:t> </a:t>
            </a:r>
            <a:r>
              <a:rPr kumimoji="1" lang="en-US" altLang="zh-TW" sz="4400" b="1" dirty="0">
                <a:latin typeface="Yu Gothic UI" panose="020B0500000000000000" pitchFamily="34" charset="-128"/>
                <a:ea typeface="Yu Gothic UI" panose="020B0500000000000000" pitchFamily="34" charset="-128"/>
              </a:rPr>
              <a:t>Following God Wholeheartedly</a:t>
            </a:r>
          </a:p>
          <a:p>
            <a:pPr algn="ctr">
              <a:tabLst>
                <a:tab pos="1330325" algn="l"/>
              </a:tabLst>
            </a:pPr>
            <a:r>
              <a:rPr kumimoji="1" lang="en-US" altLang="zh-TW" sz="4400" b="1" dirty="0">
                <a:latin typeface="Yu Gothic UI" panose="020B0500000000000000" pitchFamily="34" charset="-128"/>
                <a:ea typeface="Yu Gothic UI" panose="020B0500000000000000" pitchFamily="34" charset="-128"/>
              </a:rPr>
              <a:t>Welcome to the Action Team</a:t>
            </a:r>
            <a:endParaRPr kumimoji="1" lang="zh-TW" altLang="en-US" sz="44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404135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850151" y="668638"/>
            <a:ext cx="8897311" cy="5324535"/>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zh-TW" altLang="en-US" sz="3600" b="1" dirty="0">
                <a:latin typeface="Yu Gothic UI" panose="020B0500000000000000" pitchFamily="34" charset="-128"/>
                <a:ea typeface="Yu Gothic UI" panose="020B0500000000000000" pitchFamily="34" charset="-128"/>
              </a:rPr>
              <a:t>約 書 亞 記 </a:t>
            </a:r>
            <a:r>
              <a:rPr kumimoji="1" lang="en-US" altLang="zh-TW" sz="3600" b="1" dirty="0">
                <a:latin typeface="Yu Gothic UI" panose="020B0500000000000000" pitchFamily="34" charset="-128"/>
                <a:ea typeface="Yu Gothic UI" panose="020B0500000000000000" pitchFamily="34" charset="-128"/>
              </a:rPr>
              <a:t>Joshua 14:1-2</a:t>
            </a:r>
          </a:p>
          <a:p>
            <a:pPr>
              <a:tabLst>
                <a:tab pos="1330325" algn="l"/>
              </a:tabLst>
            </a:pPr>
            <a:r>
              <a:rPr kumimoji="1" lang="en-US" altLang="zh-TW" sz="3600" b="1" dirty="0">
                <a:solidFill>
                  <a:srgbClr val="FFC000"/>
                </a:solidFill>
                <a:latin typeface="Yu Gothic UI" panose="020B0500000000000000" pitchFamily="34" charset="-128"/>
                <a:ea typeface="Yu Gothic UI" panose="020B0500000000000000" pitchFamily="34" charset="-128"/>
              </a:rPr>
              <a:t>1 </a:t>
            </a:r>
            <a:r>
              <a:rPr kumimoji="1" lang="zh-TW" altLang="en-US" sz="3600" b="1" dirty="0">
                <a:solidFill>
                  <a:srgbClr val="FFC000"/>
                </a:solidFill>
                <a:latin typeface="Yu Gothic UI" panose="020B0500000000000000" pitchFamily="34" charset="-128"/>
                <a:ea typeface="Yu Gothic UI" panose="020B0500000000000000" pitchFamily="34" charset="-128"/>
              </a:rPr>
              <a:t>以 色 列 人 在 迦 南 地 所 得 的 产 业 ， 就 是 祭 司 以 利 亚 撒 和 嫩 的 儿 子 约 书 亚 ， 并 以 色 列 各 支 派 的 族 长 所 分 给 他 们 的 ， 都 记 在 下 面 ，</a:t>
            </a:r>
          </a:p>
          <a:p>
            <a:pPr>
              <a:tabLst>
                <a:tab pos="1330325" algn="l"/>
              </a:tabLst>
            </a:pPr>
            <a:r>
              <a:rPr kumimoji="1" lang="en-US" altLang="zh-TW" sz="3200" b="1" dirty="0">
                <a:latin typeface="Yu Gothic UI" panose="020B0500000000000000" pitchFamily="34" charset="-128"/>
                <a:ea typeface="Yu Gothic UI" panose="020B0500000000000000" pitchFamily="34" charset="-128"/>
              </a:rPr>
              <a:t>1 Now these are the areas the Israelites received as an inheritance in the land of Canaan, which Eleazar the priest, Joshua son of Nun and the heads of the tribal clans of Israel allotted to them. </a:t>
            </a:r>
          </a:p>
        </p:txBody>
      </p:sp>
    </p:spTree>
    <p:extLst>
      <p:ext uri="{BB962C8B-B14F-4D97-AF65-F5344CB8AC3E}">
        <p14:creationId xmlns:p14="http://schemas.microsoft.com/office/powerpoint/2010/main" val="2242530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889908" y="867421"/>
            <a:ext cx="8897311" cy="2677656"/>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en-US" altLang="zh-TW" sz="3600" b="1" dirty="0">
                <a:solidFill>
                  <a:srgbClr val="FFC000"/>
                </a:solidFill>
                <a:latin typeface="Yu Gothic UI" panose="020B0500000000000000" pitchFamily="34" charset="-128"/>
                <a:ea typeface="Yu Gothic UI" panose="020B0500000000000000" pitchFamily="34" charset="-128"/>
              </a:rPr>
              <a:t>2 </a:t>
            </a:r>
            <a:r>
              <a:rPr kumimoji="1" lang="zh-TW" altLang="en-US" sz="3600" b="1" dirty="0">
                <a:solidFill>
                  <a:srgbClr val="FFC000"/>
                </a:solidFill>
                <a:latin typeface="Yu Gothic UI" panose="020B0500000000000000" pitchFamily="34" charset="-128"/>
                <a:ea typeface="Yu Gothic UI" panose="020B0500000000000000" pitchFamily="34" charset="-128"/>
              </a:rPr>
              <a:t>是 照 耶 和 华 藉 摩 西 所 吩 咐 的 ， 把 产 业 拈 阄 分 给 九 个 半 支 派 。</a:t>
            </a:r>
            <a:endParaRPr kumimoji="1" lang="en-US" altLang="zh-TW" sz="36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3200" b="1" dirty="0">
                <a:latin typeface="Yu Gothic UI" panose="020B0500000000000000" pitchFamily="34" charset="-128"/>
                <a:ea typeface="Yu Gothic UI" panose="020B0500000000000000" pitchFamily="34" charset="-128"/>
              </a:rPr>
              <a:t>2 Their inheritances were assigned by lot to the nine and a half tribes, as the Lord had commanded through Moses.</a:t>
            </a:r>
            <a:endParaRPr kumimoji="1" lang="en-US" altLang="zh-TW" sz="24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463267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780578" y="385642"/>
            <a:ext cx="8897311" cy="5878532"/>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zh-TW" altLang="en-US" sz="3600" b="1" dirty="0">
                <a:latin typeface="Yu Gothic UI" panose="020B0500000000000000" pitchFamily="34" charset="-128"/>
                <a:ea typeface="Yu Gothic UI" panose="020B0500000000000000" pitchFamily="34" charset="-128"/>
              </a:rPr>
              <a:t>約 書 亞 記 </a:t>
            </a:r>
            <a:r>
              <a:rPr kumimoji="1" lang="en-US" altLang="zh-TW" sz="3600" b="1" dirty="0">
                <a:latin typeface="Yu Gothic UI" panose="020B0500000000000000" pitchFamily="34" charset="-128"/>
                <a:ea typeface="Yu Gothic UI" panose="020B0500000000000000" pitchFamily="34" charset="-128"/>
              </a:rPr>
              <a:t>Joshua 14:6-8</a:t>
            </a:r>
          </a:p>
          <a:p>
            <a:pPr>
              <a:tabLst>
                <a:tab pos="1330325" algn="l"/>
              </a:tabLst>
            </a:pPr>
            <a:r>
              <a:rPr kumimoji="1" lang="en-US" altLang="zh-TW" sz="3600" b="1" dirty="0">
                <a:solidFill>
                  <a:srgbClr val="FFC000"/>
                </a:solidFill>
                <a:latin typeface="Yu Gothic UI" panose="020B0500000000000000" pitchFamily="34" charset="-128"/>
                <a:ea typeface="Yu Gothic UI" panose="020B0500000000000000" pitchFamily="34" charset="-128"/>
              </a:rPr>
              <a:t>6 </a:t>
            </a:r>
            <a:r>
              <a:rPr kumimoji="1" lang="zh-TW" altLang="en-US" sz="3600" b="1" dirty="0">
                <a:solidFill>
                  <a:srgbClr val="FFC000"/>
                </a:solidFill>
                <a:latin typeface="Yu Gothic UI" panose="020B0500000000000000" pitchFamily="34" charset="-128"/>
                <a:ea typeface="Yu Gothic UI" panose="020B0500000000000000" pitchFamily="34" charset="-128"/>
              </a:rPr>
              <a:t>那 时 ， 犹 大 人 来 到 吉 甲 见 约 书 亚 ， 有 基 尼 洗 族 耶 孚 尼 的 儿 子 迦 勒 对 约 书 亚 说 ： 耶 和 华 在 加 低 斯 巴 尼 亚 指 着 我 与 你 对 神 人 摩 西 所 说 的 话 ， 你 都 知 道 了 。</a:t>
            </a:r>
          </a:p>
          <a:p>
            <a:pPr>
              <a:tabLst>
                <a:tab pos="1330325" algn="l"/>
              </a:tabLst>
            </a:pPr>
            <a:r>
              <a:rPr kumimoji="1" lang="en-US" altLang="zh-TW" sz="3200" b="1" dirty="0">
                <a:latin typeface="Yu Gothic UI" panose="020B0500000000000000" pitchFamily="34" charset="-128"/>
                <a:ea typeface="Yu Gothic UI" panose="020B0500000000000000" pitchFamily="34" charset="-128"/>
              </a:rPr>
              <a:t>6 Now the people of Judah approached Joshua at Gilgal, and Caleb son of </a:t>
            </a:r>
            <a:r>
              <a:rPr kumimoji="1" lang="en-US" altLang="zh-TW" sz="3200" b="1" dirty="0" err="1">
                <a:latin typeface="Yu Gothic UI" panose="020B0500000000000000" pitchFamily="34" charset="-128"/>
                <a:ea typeface="Yu Gothic UI" panose="020B0500000000000000" pitchFamily="34" charset="-128"/>
              </a:rPr>
              <a:t>Jephunneh</a:t>
            </a:r>
            <a:r>
              <a:rPr kumimoji="1" lang="en-US" altLang="zh-TW" sz="3200" b="1" dirty="0">
                <a:latin typeface="Yu Gothic UI" panose="020B0500000000000000" pitchFamily="34" charset="-128"/>
                <a:ea typeface="Yu Gothic UI" panose="020B0500000000000000" pitchFamily="34" charset="-128"/>
              </a:rPr>
              <a:t> the </a:t>
            </a:r>
            <a:r>
              <a:rPr kumimoji="1" lang="en-US" altLang="zh-TW" sz="3200" b="1" dirty="0" err="1">
                <a:latin typeface="Yu Gothic UI" panose="020B0500000000000000" pitchFamily="34" charset="-128"/>
                <a:ea typeface="Yu Gothic UI" panose="020B0500000000000000" pitchFamily="34" charset="-128"/>
              </a:rPr>
              <a:t>Kenizzite</a:t>
            </a:r>
            <a:r>
              <a:rPr kumimoji="1" lang="en-US" altLang="zh-TW" sz="3200" b="1" dirty="0">
                <a:latin typeface="Yu Gothic UI" panose="020B0500000000000000" pitchFamily="34" charset="-128"/>
                <a:ea typeface="Yu Gothic UI" panose="020B0500000000000000" pitchFamily="34" charset="-128"/>
              </a:rPr>
              <a:t> said to him, “You know what the Lord said to Moses the man of God at Kadesh </a:t>
            </a:r>
            <a:r>
              <a:rPr kumimoji="1" lang="en-US" altLang="zh-TW" sz="3200" b="1" dirty="0" err="1">
                <a:latin typeface="Yu Gothic UI" panose="020B0500000000000000" pitchFamily="34" charset="-128"/>
                <a:ea typeface="Yu Gothic UI" panose="020B0500000000000000" pitchFamily="34" charset="-128"/>
              </a:rPr>
              <a:t>Barnea</a:t>
            </a:r>
            <a:r>
              <a:rPr kumimoji="1" lang="en-US" altLang="zh-TW" sz="3200" b="1" dirty="0">
                <a:latin typeface="Yu Gothic UI" panose="020B0500000000000000" pitchFamily="34" charset="-128"/>
                <a:ea typeface="Yu Gothic UI" panose="020B0500000000000000" pitchFamily="34" charset="-128"/>
              </a:rPr>
              <a:t> about you and me.</a:t>
            </a:r>
            <a:endParaRPr kumimoji="1" lang="en-US" altLang="zh-TW" sz="24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862440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820334" y="723573"/>
            <a:ext cx="8897311" cy="3724096"/>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en-US" altLang="zh-TW" sz="3600" b="1" dirty="0">
                <a:solidFill>
                  <a:srgbClr val="FFC000"/>
                </a:solidFill>
                <a:latin typeface="Yu Gothic UI" panose="020B0500000000000000" pitchFamily="34" charset="-128"/>
                <a:ea typeface="Yu Gothic UI" panose="020B0500000000000000" pitchFamily="34" charset="-128"/>
              </a:rPr>
              <a:t>7 </a:t>
            </a:r>
            <a:r>
              <a:rPr kumimoji="1" lang="zh-TW" altLang="en-US" sz="3600" b="1" dirty="0">
                <a:solidFill>
                  <a:srgbClr val="FFC000"/>
                </a:solidFill>
                <a:latin typeface="Yu Gothic UI" panose="020B0500000000000000" pitchFamily="34" charset="-128"/>
                <a:ea typeface="Yu Gothic UI" panose="020B0500000000000000" pitchFamily="34" charset="-128"/>
              </a:rPr>
              <a:t>耶 和 华 的 仆 人 摩 西 从 加 低 斯 巴 尼 亚 打 发 我 窥 探 这 地 ， 那 时 我 正 四 十 岁 ； 我 按 着 心 意 回 报 他 。</a:t>
            </a:r>
          </a:p>
          <a:p>
            <a:pPr>
              <a:tabLst>
                <a:tab pos="1330325" algn="l"/>
              </a:tabLst>
            </a:pPr>
            <a:r>
              <a:rPr kumimoji="1" lang="en-US" altLang="zh-TW" sz="3200" b="1" dirty="0">
                <a:latin typeface="Yu Gothic UI" panose="020B0500000000000000" pitchFamily="34" charset="-128"/>
                <a:ea typeface="Yu Gothic UI" panose="020B0500000000000000" pitchFamily="34" charset="-128"/>
              </a:rPr>
              <a:t>7 I was forty years old when Moses the servant of the Lord sent me from Kadesh </a:t>
            </a:r>
            <a:r>
              <a:rPr kumimoji="1" lang="en-US" altLang="zh-TW" sz="3200" b="1" dirty="0" err="1">
                <a:latin typeface="Yu Gothic UI" panose="020B0500000000000000" pitchFamily="34" charset="-128"/>
                <a:ea typeface="Yu Gothic UI" panose="020B0500000000000000" pitchFamily="34" charset="-128"/>
              </a:rPr>
              <a:t>Barnea</a:t>
            </a:r>
            <a:r>
              <a:rPr kumimoji="1" lang="en-US" altLang="zh-TW" sz="3200" b="1" dirty="0">
                <a:latin typeface="Yu Gothic UI" panose="020B0500000000000000" pitchFamily="34" charset="-128"/>
                <a:ea typeface="Yu Gothic UI" panose="020B0500000000000000" pitchFamily="34" charset="-128"/>
              </a:rPr>
              <a:t> to explore the land. And I brought him back a report according to my convictions,</a:t>
            </a:r>
            <a:endParaRPr kumimoji="1" lang="en-US" altLang="zh-TW" sz="24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8334034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810395" y="713634"/>
            <a:ext cx="8897311" cy="3724096"/>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en-US" altLang="zh-TW" sz="3600" b="1" dirty="0">
                <a:solidFill>
                  <a:srgbClr val="FFC000"/>
                </a:solidFill>
                <a:latin typeface="Yu Gothic UI" panose="020B0500000000000000" pitchFamily="34" charset="-128"/>
                <a:ea typeface="Yu Gothic UI" panose="020B0500000000000000" pitchFamily="34" charset="-128"/>
              </a:rPr>
              <a:t>8 </a:t>
            </a:r>
            <a:r>
              <a:rPr kumimoji="1" lang="zh-TW" altLang="en-US" sz="3600" b="1" dirty="0">
                <a:solidFill>
                  <a:srgbClr val="FFC000"/>
                </a:solidFill>
                <a:latin typeface="Yu Gothic UI" panose="020B0500000000000000" pitchFamily="34" charset="-128"/>
                <a:ea typeface="Yu Gothic UI" panose="020B0500000000000000" pitchFamily="34" charset="-128"/>
              </a:rPr>
              <a:t>然 而 ， 同 我 上 去 的 众 弟 兄 使 百 姓 的 心 消 化 ； 但 我 专 心 跟 从 耶 和 华 ─ 我 的 神 。</a:t>
            </a:r>
            <a:endParaRPr kumimoji="1" lang="en-US" altLang="zh-TW" sz="36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3200" b="1" dirty="0">
                <a:latin typeface="Yu Gothic UI" panose="020B0500000000000000" pitchFamily="34" charset="-128"/>
                <a:ea typeface="Yu Gothic UI" panose="020B0500000000000000" pitchFamily="34" charset="-128"/>
              </a:rPr>
              <a:t>8 but my fellow Israelites who went up with me made the hearts of the people melt in fear. I, however, followed the Lord my God wholeheartedly.</a:t>
            </a:r>
            <a:endParaRPr kumimoji="1" lang="en-US" altLang="zh-TW" sz="24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5491243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754073" y="902477"/>
            <a:ext cx="8897311" cy="4770537"/>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zh-TW" altLang="en-US" sz="3600" b="1" dirty="0">
                <a:latin typeface="Yu Gothic UI" panose="020B0500000000000000" pitchFamily="34" charset="-128"/>
                <a:ea typeface="Yu Gothic UI" panose="020B0500000000000000" pitchFamily="34" charset="-128"/>
              </a:rPr>
              <a:t>約 書 亞 記 </a:t>
            </a:r>
            <a:r>
              <a:rPr kumimoji="1" lang="en-US" altLang="zh-TW" sz="3600" b="1" dirty="0">
                <a:latin typeface="Yu Gothic UI" panose="020B0500000000000000" pitchFamily="34" charset="-128"/>
                <a:ea typeface="Yu Gothic UI" panose="020B0500000000000000" pitchFamily="34" charset="-128"/>
              </a:rPr>
              <a:t>Joshua 14:9</a:t>
            </a:r>
          </a:p>
          <a:p>
            <a:pPr>
              <a:tabLst>
                <a:tab pos="1330325" algn="l"/>
              </a:tabLst>
            </a:pPr>
            <a:r>
              <a:rPr kumimoji="1" lang="en-US" altLang="zh-TW" sz="3600" b="1" dirty="0">
                <a:solidFill>
                  <a:srgbClr val="FFC000"/>
                </a:solidFill>
                <a:latin typeface="Yu Gothic UI" panose="020B0500000000000000" pitchFamily="34" charset="-128"/>
                <a:ea typeface="Yu Gothic UI" panose="020B0500000000000000" pitchFamily="34" charset="-128"/>
              </a:rPr>
              <a:t>9 </a:t>
            </a:r>
            <a:r>
              <a:rPr kumimoji="1" lang="zh-TW" altLang="en-US" sz="3600" b="1" dirty="0">
                <a:solidFill>
                  <a:srgbClr val="FFC000"/>
                </a:solidFill>
                <a:latin typeface="Yu Gothic UI" panose="020B0500000000000000" pitchFamily="34" charset="-128"/>
                <a:ea typeface="Yu Gothic UI" panose="020B0500000000000000" pitchFamily="34" charset="-128"/>
              </a:rPr>
              <a:t>当 日 摩 西 起 誓 说 ： 你 脚 所 踏 之 地 定 要 归 你 和 你 的 子 孙 永 远 为 业 ， 因 为 你 专 心 跟 从 耶 和 华 ─ 我 的 神 。</a:t>
            </a:r>
            <a:endParaRPr kumimoji="1" lang="en-US" altLang="zh-TW" sz="3600" b="1" dirty="0">
              <a:solidFill>
                <a:srgbClr val="FFC000"/>
              </a:solidFill>
              <a:latin typeface="Yu Gothic UI" panose="020B0500000000000000" pitchFamily="34" charset="-128"/>
              <a:ea typeface="Yu Gothic UI" panose="020B0500000000000000" pitchFamily="34" charset="-128"/>
            </a:endParaRPr>
          </a:p>
          <a:p>
            <a:pPr>
              <a:tabLst>
                <a:tab pos="1330325" algn="l"/>
              </a:tabLst>
            </a:pPr>
            <a:r>
              <a:rPr kumimoji="1" lang="en-US" altLang="zh-TW" sz="3200" b="1" dirty="0">
                <a:latin typeface="Yu Gothic UI" panose="020B0500000000000000" pitchFamily="34" charset="-128"/>
                <a:ea typeface="Yu Gothic UI" panose="020B0500000000000000" pitchFamily="34" charset="-128"/>
              </a:rPr>
              <a:t>9 So on that day Moses swore to me, ‘The land on which your feet have walked will be your inheritance and that of your children forever, because you have followed the Lord my God wholeheartedly.</a:t>
            </a:r>
            <a:endParaRPr kumimoji="1" lang="en-US" altLang="zh-TW" sz="24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555165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A873703-989F-714B-9AE5-592C461A06E7}"/>
              </a:ext>
            </a:extLst>
          </p:cNvPr>
          <p:cNvSpPr txBox="1"/>
          <p:nvPr/>
        </p:nvSpPr>
        <p:spPr>
          <a:xfrm>
            <a:off x="1724255" y="494972"/>
            <a:ext cx="9072953" cy="5632311"/>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zh-TW" altLang="en-US" sz="3600" b="1" dirty="0">
                <a:latin typeface="Yu Gothic UI" panose="020B0500000000000000" pitchFamily="34" charset="-128"/>
                <a:ea typeface="Yu Gothic UI" panose="020B0500000000000000" pitchFamily="34" charset="-128"/>
              </a:rPr>
              <a:t>約 書 亞 記 </a:t>
            </a:r>
            <a:r>
              <a:rPr kumimoji="1" lang="en-US" altLang="zh-TW" sz="3600" b="1" dirty="0">
                <a:latin typeface="Yu Gothic UI" panose="020B0500000000000000" pitchFamily="34" charset="-128"/>
                <a:ea typeface="Yu Gothic UI" panose="020B0500000000000000" pitchFamily="34" charset="-128"/>
              </a:rPr>
              <a:t>Joshua 14:10-11</a:t>
            </a:r>
          </a:p>
          <a:p>
            <a:pPr>
              <a:tabLst>
                <a:tab pos="1330325" algn="l"/>
              </a:tabLst>
            </a:pPr>
            <a:r>
              <a:rPr kumimoji="1" lang="en-US" altLang="zh-TW" sz="3600" b="1" dirty="0">
                <a:solidFill>
                  <a:srgbClr val="FFC000"/>
                </a:solidFill>
                <a:latin typeface="Yu Gothic UI" panose="020B0500000000000000" pitchFamily="34" charset="-128"/>
                <a:ea typeface="Yu Gothic UI" panose="020B0500000000000000" pitchFamily="34" charset="-128"/>
              </a:rPr>
              <a:t>10 </a:t>
            </a:r>
            <a:r>
              <a:rPr kumimoji="1" lang="zh-TW" altLang="en-US" sz="3600" b="1" dirty="0">
                <a:solidFill>
                  <a:srgbClr val="FFC000"/>
                </a:solidFill>
                <a:latin typeface="Yu Gothic UI" panose="020B0500000000000000" pitchFamily="34" charset="-128"/>
                <a:ea typeface="Yu Gothic UI" panose="020B0500000000000000" pitchFamily="34" charset="-128"/>
              </a:rPr>
              <a:t>自 从 耶 和 华 对 摩 西 说 这 话 的 时 候 ， 耶 和 华 照 他 所 应 许 的 使 我 存 活 这 四 十 五 年 ； 其 间 以 色 列 人 在 旷 野 行 走 。 看 哪 ， 现 今 我 八 十 五 岁 了 ，</a:t>
            </a:r>
          </a:p>
          <a:p>
            <a:pPr>
              <a:tabLst>
                <a:tab pos="1330325" algn="l"/>
              </a:tabLst>
            </a:pPr>
            <a:r>
              <a:rPr kumimoji="1" lang="en-US" altLang="zh-TW" sz="3600" b="1" dirty="0">
                <a:latin typeface="Yu Gothic UI" panose="020B0500000000000000" pitchFamily="34" charset="-128"/>
                <a:ea typeface="Yu Gothic UI" panose="020B0500000000000000" pitchFamily="34" charset="-128"/>
              </a:rPr>
              <a:t>10 “Now then, just as the Lord promised, he has kept me alive for forty-five years since the time he said this to Moses, while Israel moved about in the wilderness. So here I am today, eighty-five years old! </a:t>
            </a:r>
            <a:endParaRPr kumimoji="1" lang="en-US" altLang="zh-TW" sz="24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34614741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網狀">
  <a:themeElements>
    <a:clrScheme name="網狀">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網狀">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網狀">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emplate>{E6577B33-B32A-1140-A93D-BE4C3BAD63A4}tf16401378</Template>
  <TotalTime>4600</TotalTime>
  <Words>1115</Words>
  <Application>Microsoft Macintosh PowerPoint</Application>
  <PresentationFormat>Widescreen</PresentationFormat>
  <Paragraphs>49</Paragraphs>
  <Slides>28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Yu Gothic UI</vt:lpstr>
      <vt:lpstr>Arial</vt:lpstr>
      <vt:lpstr>Century Gothic</vt:lpstr>
      <vt:lpstr>網狀</vt:lpstr>
      <vt:lpstr>PowerPoint Presentation</vt:lpstr>
      <vt:lpstr>房正豪牧師 Rev. Steven Fang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LCCC Church</dc:creator>
  <cp:lastModifiedBy>LCCC Church</cp:lastModifiedBy>
  <cp:revision>372</cp:revision>
  <cp:lastPrinted>2022-01-25T18:35:24Z</cp:lastPrinted>
  <dcterms:created xsi:type="dcterms:W3CDTF">2021-01-06T18:08:20Z</dcterms:created>
  <dcterms:modified xsi:type="dcterms:W3CDTF">2022-02-16T11:26:05Z</dcterms:modified>
</cp:coreProperties>
</file>