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935" r:id="rId3"/>
    <p:sldId id="2979" r:id="rId4"/>
    <p:sldId id="3012" r:id="rId5"/>
    <p:sldId id="3005" r:id="rId6"/>
    <p:sldId id="3013" r:id="rId7"/>
    <p:sldId id="3014" r:id="rId8"/>
    <p:sldId id="2982" r:id="rId9"/>
    <p:sldId id="3006" r:id="rId10"/>
    <p:sldId id="3007" r:id="rId11"/>
    <p:sldId id="3015" r:id="rId12"/>
    <p:sldId id="3046" r:id="rId13"/>
    <p:sldId id="3008" r:id="rId14"/>
    <p:sldId id="3016" r:id="rId15"/>
    <p:sldId id="3018" r:id="rId16"/>
    <p:sldId id="3017" r:id="rId17"/>
    <p:sldId id="3019" r:id="rId18"/>
    <p:sldId id="3021" r:id="rId19"/>
    <p:sldId id="3022" r:id="rId20"/>
    <p:sldId id="3024" r:id="rId21"/>
    <p:sldId id="3025" r:id="rId22"/>
    <p:sldId id="3026" r:id="rId23"/>
    <p:sldId id="3027" r:id="rId24"/>
    <p:sldId id="3028" r:id="rId25"/>
    <p:sldId id="3029" r:id="rId26"/>
    <p:sldId id="3020" r:id="rId27"/>
    <p:sldId id="3047" r:id="rId28"/>
    <p:sldId id="3030" r:id="rId29"/>
    <p:sldId id="3031" r:id="rId30"/>
    <p:sldId id="3032" r:id="rId31"/>
    <p:sldId id="3033" r:id="rId32"/>
    <p:sldId id="3034" r:id="rId33"/>
    <p:sldId id="3035" r:id="rId34"/>
    <p:sldId id="3036" r:id="rId35"/>
    <p:sldId id="3037" r:id="rId36"/>
    <p:sldId id="3038" r:id="rId37"/>
    <p:sldId id="3039" r:id="rId38"/>
    <p:sldId id="3040" r:id="rId39"/>
    <p:sldId id="3041" r:id="rId40"/>
    <p:sldId id="3042" r:id="rId41"/>
    <p:sldId id="3048" r:id="rId42"/>
    <p:sldId id="3043" r:id="rId43"/>
    <p:sldId id="3044" r:id="rId44"/>
    <p:sldId id="304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F2600"/>
    <a:srgbClr val="D883FF"/>
    <a:srgbClr val="FEC246"/>
    <a:srgbClr val="300D33"/>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2"/>
    <p:restoredTop sz="96327"/>
  </p:normalViewPr>
  <p:slideViewPr>
    <p:cSldViewPr snapToGrid="0" snapToObjects="1">
      <p:cViewPr varScale="1">
        <p:scale>
          <a:sx n="132" d="100"/>
          <a:sy n="132" d="100"/>
        </p:scale>
        <p:origin x="19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3/11/22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3/11/22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In House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WI-FI Network = Listen Everywhere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Password: 12345678</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Open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Listen</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Everywhere </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App</a:t>
            </a:r>
            <a:endParaRPr kumimoji="1" lang="en-US" altLang="zh-TW" sz="1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20599" y="243512"/>
            <a:ext cx="8897311" cy="63709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FF00"/>
                </a:solidFill>
                <a:latin typeface="Yu Gothic UI" panose="020B0500000000000000" pitchFamily="34" charset="-128"/>
                <a:ea typeface="Yu Gothic UI" panose="020B0500000000000000" pitchFamily="34" charset="-128"/>
              </a:rPr>
              <a:t>主的救恩和我们的对比关系</a:t>
            </a:r>
          </a:p>
          <a:p>
            <a:pPr algn="ctr">
              <a:tabLst>
                <a:tab pos="1330325" algn="l"/>
              </a:tabLst>
            </a:pPr>
            <a:r>
              <a:rPr kumimoji="1" lang="en-US" altLang="zh-TW" sz="2800" b="1" dirty="0">
                <a:latin typeface="Yu Gothic UI" panose="020B0500000000000000" pitchFamily="34" charset="-128"/>
                <a:ea typeface="Yu Gothic UI" panose="020B0500000000000000" pitchFamily="34" charset="-128"/>
              </a:rPr>
              <a:t>The Lord’s Salvation in contrast with our Relationship</a:t>
            </a:r>
          </a:p>
          <a:p>
            <a:pPr>
              <a:tabLst>
                <a:tab pos="1330325" algn="l"/>
              </a:tabLst>
            </a:pP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a:t>
            </a:r>
            <a:r>
              <a:rPr kumimoji="1" lang="zh-TW" altLang="en-US" sz="3600" b="1" dirty="0">
                <a:solidFill>
                  <a:srgbClr val="FFC000"/>
                </a:solidFill>
                <a:latin typeface="Yu Gothic UI" panose="020B0500000000000000" pitchFamily="34" charset="-128"/>
                <a:ea typeface="Yu Gothic UI" panose="020B0500000000000000" pitchFamily="34" charset="-128"/>
              </a:rPr>
              <a:t> 基督从天上来到地上，</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73FEFF"/>
                </a:solidFill>
                <a:latin typeface="Yu Gothic UI" panose="020B0500000000000000" pitchFamily="34" charset="-128"/>
                <a:ea typeface="Yu Gothic UI" panose="020B0500000000000000" pitchFamily="34" charset="-128"/>
              </a:rPr>
              <a:t>信徒将来从地上回到天上。</a:t>
            </a:r>
            <a:endParaRPr kumimoji="1" lang="en-US" altLang="zh-TW" sz="3600" b="1" dirty="0">
              <a:solidFill>
                <a:srgbClr val="73FEFF"/>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Christ came to earth from heaven, and believers will return from earth to heaven</a:t>
            </a:r>
            <a:endParaRPr kumimoji="1" lang="zh-TW" altLang="en-US"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a:t>
            </a:r>
            <a:r>
              <a:rPr kumimoji="1" lang="zh-TW" altLang="en-US" sz="3600" b="1" dirty="0">
                <a:solidFill>
                  <a:srgbClr val="FFC000"/>
                </a:solidFill>
                <a:latin typeface="Yu Gothic UI" panose="020B0500000000000000" pitchFamily="34" charset="-128"/>
                <a:ea typeface="Yu Gothic UI" panose="020B0500000000000000" pitchFamily="34" charset="-128"/>
              </a:rPr>
              <a:t> 基督为我们死在十字架上，</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73FEFF"/>
                </a:solidFill>
                <a:latin typeface="Yu Gothic UI" panose="020B0500000000000000" pitchFamily="34" charset="-128"/>
                <a:ea typeface="Yu Gothic UI" panose="020B0500000000000000" pitchFamily="34" charset="-128"/>
              </a:rPr>
              <a:t>信徒因基督的死而得以重生。</a:t>
            </a:r>
            <a:endParaRPr kumimoji="1" lang="en-US" altLang="zh-TW" sz="3600" b="1" dirty="0">
              <a:solidFill>
                <a:srgbClr val="73FEFF"/>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Christ died on the cross for us,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believers are born again by the death of Christ</a:t>
            </a:r>
            <a:endParaRPr kumimoji="1" lang="zh-TW" altLang="en-US" sz="32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872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006592" y="520511"/>
            <a:ext cx="8897311"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dirty="0">
                <a:solidFill>
                  <a:srgbClr val="FFC000"/>
                </a:solidFill>
                <a:latin typeface="Yu Gothic UI" panose="020B0500000000000000" pitchFamily="34" charset="-128"/>
                <a:ea typeface="Yu Gothic UI" panose="020B0500000000000000" pitchFamily="34" charset="-128"/>
              </a:rPr>
              <a:t>基督救恩的功效，</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73FEFF"/>
                </a:solidFill>
                <a:latin typeface="Yu Gothic UI" panose="020B0500000000000000" pitchFamily="34" charset="-128"/>
                <a:ea typeface="Yu Gothic UI" panose="020B0500000000000000" pitchFamily="34" charset="-128"/>
              </a:rPr>
              <a:t>信徒成为天父的儿女</a:t>
            </a:r>
            <a:r>
              <a:rPr kumimoji="1" lang="en-US" altLang="zh-TW" sz="3600" b="1" dirty="0">
                <a:solidFill>
                  <a:srgbClr val="73FEFF"/>
                </a:solidFill>
                <a:latin typeface="Yu Gothic UI" panose="020B0500000000000000" pitchFamily="34" charset="-128"/>
                <a:ea typeface="Yu Gothic UI" panose="020B0500000000000000" pitchFamily="34" charset="-128"/>
              </a:rPr>
              <a:t>.</a:t>
            </a:r>
            <a:r>
              <a:rPr kumimoji="1" lang="zh-TW" altLang="en-US" sz="3600" b="1" dirty="0">
                <a:solidFill>
                  <a:srgbClr val="73FEFF"/>
                </a:solidFill>
                <a:latin typeface="Yu Gothic UI" panose="020B0500000000000000" pitchFamily="34" charset="-128"/>
                <a:ea typeface="Yu Gothic UI" panose="020B0500000000000000" pitchFamily="34" charset="-128"/>
              </a:rPr>
              <a:t>（祷告蒙应允）</a:t>
            </a:r>
            <a:endParaRPr kumimoji="1" lang="en-US" altLang="zh-TW" sz="3600" b="1" dirty="0">
              <a:solidFill>
                <a:srgbClr val="73FEFF"/>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The efficacy of Christ's salvation,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believers become children of the Father (prayer answered)</a:t>
            </a:r>
            <a:endParaRPr kumimoji="1" lang="zh-TW" altLang="en-US" sz="3200" b="1" dirty="0">
              <a:latin typeface="Yu Gothic UI" panose="020B0500000000000000" pitchFamily="34" charset="-128"/>
              <a:ea typeface="Yu Gothic UI" panose="020B0500000000000000" pitchFamily="34" charset="-128"/>
            </a:endParaRPr>
          </a:p>
          <a:p>
            <a:pPr>
              <a:tabLst>
                <a:tab pos="1330325" algn="l"/>
              </a:tabLst>
            </a:pP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4.  </a:t>
            </a:r>
            <a:r>
              <a:rPr kumimoji="1" lang="zh-TW" altLang="en-US" sz="3600" b="1" dirty="0">
                <a:solidFill>
                  <a:srgbClr val="FFC000"/>
                </a:solidFill>
                <a:latin typeface="Yu Gothic UI" panose="020B0500000000000000" pitchFamily="34" charset="-128"/>
                <a:ea typeface="Yu Gothic UI" panose="020B0500000000000000" pitchFamily="34" charset="-128"/>
              </a:rPr>
              <a:t>因耶稣的救恩，</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73FEFF"/>
                </a:solidFill>
                <a:latin typeface="Yu Gothic UI" panose="020B0500000000000000" pitchFamily="34" charset="-128"/>
                <a:ea typeface="Yu Gothic UI" panose="020B0500000000000000" pitchFamily="34" charset="-128"/>
              </a:rPr>
              <a:t>我们从罪人变成了义人</a:t>
            </a:r>
            <a:r>
              <a:rPr kumimoji="1" lang="en-US" altLang="zh-TW" sz="3600" b="1" dirty="0">
                <a:solidFill>
                  <a:srgbClr val="73FEFF"/>
                </a:solidFill>
                <a:latin typeface="Yu Gothic UI" panose="020B0500000000000000" pitchFamily="34" charset="-128"/>
                <a:ea typeface="Yu Gothic UI" panose="020B0500000000000000" pitchFamily="34" charset="-128"/>
              </a:rPr>
              <a:t>.</a:t>
            </a:r>
            <a:r>
              <a:rPr kumimoji="1" lang="zh-TW" altLang="en-US" sz="3600" b="1" dirty="0">
                <a:solidFill>
                  <a:srgbClr val="73FEFF"/>
                </a:solidFill>
                <a:latin typeface="Yu Gothic UI" panose="020B0500000000000000" pitchFamily="34" charset="-128"/>
                <a:ea typeface="Yu Gothic UI" panose="020B0500000000000000" pitchFamily="34" charset="-128"/>
              </a:rPr>
              <a:t>（新生命）</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Through Jesus' salvation,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we have been made righteous from sinners (new life)</a:t>
            </a:r>
            <a:endParaRPr kumimoji="1" lang="zh-TW" altLang="en-US"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1153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02891" y="697206"/>
            <a:ext cx="8897311"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基督的复活证明基督得胜撒旦的势力，</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73FEFF"/>
                </a:solidFill>
                <a:latin typeface="Yu Gothic UI" panose="020B0500000000000000" pitchFamily="34" charset="-128"/>
                <a:ea typeface="Yu Gothic UI" panose="020B0500000000000000" pitchFamily="34" charset="-128"/>
              </a:rPr>
              <a:t>信徒得以自由</a:t>
            </a:r>
            <a:r>
              <a:rPr kumimoji="1" lang="en-US" altLang="zh-TW" sz="3600" b="1" dirty="0">
                <a:solidFill>
                  <a:srgbClr val="73FEFF"/>
                </a:solidFill>
                <a:latin typeface="Yu Gothic UI" panose="020B0500000000000000" pitchFamily="34" charset="-128"/>
                <a:ea typeface="Yu Gothic UI" panose="020B0500000000000000" pitchFamily="34" charset="-128"/>
              </a:rPr>
              <a:t>.</a:t>
            </a:r>
            <a:endParaRPr kumimoji="1" lang="zh-TW" altLang="en-US" sz="3600" b="1" dirty="0">
              <a:solidFill>
                <a:srgbClr val="73FEFF"/>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Christ's Resurrection Proves Christ's Victory Over Satan's Power, and Believers Are Free</a:t>
            </a:r>
            <a:endParaRPr kumimoji="1" lang="zh-TW" altLang="en-US" sz="3200" b="1" dirty="0">
              <a:latin typeface="Yu Gothic UI" panose="020B0500000000000000" pitchFamily="34" charset="-128"/>
              <a:ea typeface="Yu Gothic UI" panose="020B0500000000000000" pitchFamily="34" charset="-128"/>
            </a:endParaRPr>
          </a:p>
          <a:p>
            <a:pPr>
              <a:tabLst>
                <a:tab pos="1330325" algn="l"/>
              </a:tabLst>
            </a:pP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基督虽然升天，</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73FEFF"/>
                </a:solidFill>
                <a:latin typeface="Yu Gothic UI" panose="020B0500000000000000" pitchFamily="34" charset="-128"/>
                <a:ea typeface="Yu Gothic UI" panose="020B0500000000000000" pitchFamily="34" charset="-128"/>
              </a:rPr>
              <a:t>但是天父却赐下圣灵内住在信徒心中</a:t>
            </a:r>
            <a:r>
              <a:rPr kumimoji="1" lang="en-US" altLang="zh-TW" sz="3600" b="1" dirty="0">
                <a:solidFill>
                  <a:srgbClr val="73FEFF"/>
                </a:solidFill>
                <a:latin typeface="Yu Gothic UI" panose="020B0500000000000000" pitchFamily="34" charset="-128"/>
                <a:ea typeface="Yu Gothic UI" panose="020B0500000000000000" pitchFamily="34" charset="-128"/>
              </a:rPr>
              <a:t>.</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Although Christ ascended into heaven, the Father gave the Holy Spirit to dwell in the hearts of believers</a:t>
            </a:r>
            <a:endParaRPr kumimoji="1" lang="zh-TW" altLang="en-US"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208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42405" y="951582"/>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約 翰 福 音 </a:t>
            </a:r>
            <a:r>
              <a:rPr kumimoji="1" lang="en-US" altLang="zh-TW" sz="3600" b="1" dirty="0">
                <a:latin typeface="Yu Gothic UI" panose="020B0500000000000000" pitchFamily="34" charset="-128"/>
                <a:ea typeface="Yu Gothic UI" panose="020B0500000000000000" pitchFamily="34" charset="-128"/>
              </a:rPr>
              <a:t>6:37~40</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37 </a:t>
            </a:r>
            <a:r>
              <a:rPr kumimoji="1" lang="zh-TW" altLang="en-US" sz="3600" b="1" dirty="0">
                <a:solidFill>
                  <a:srgbClr val="FFC000"/>
                </a:solidFill>
                <a:latin typeface="Yu Gothic UI" panose="020B0500000000000000" pitchFamily="34" charset="-128"/>
                <a:ea typeface="Yu Gothic UI" panose="020B0500000000000000" pitchFamily="34" charset="-128"/>
              </a:rPr>
              <a:t>凡 父 所 赐 给 我 的 人 必 到 我 这 里 来 ； 到 我 这 里 来 的 ， 我 总 不 丢 弃 他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37 All those the Father gives me will come to me, and whoever comes to me I will never drive away.</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27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93767" y="1175317"/>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38 </a:t>
            </a:r>
            <a:r>
              <a:rPr kumimoji="1" lang="zh-TW" altLang="en-US" sz="3600" b="1" dirty="0">
                <a:solidFill>
                  <a:srgbClr val="FFC000"/>
                </a:solidFill>
                <a:latin typeface="Yu Gothic UI" panose="020B0500000000000000" pitchFamily="34" charset="-128"/>
                <a:ea typeface="Yu Gothic UI" panose="020B0500000000000000" pitchFamily="34" charset="-128"/>
              </a:rPr>
              <a:t>因 为 我 从 天 上 降 下 来 ， 不 是 要 按 自 己 的 意 思 行 ， 乃 是 要 按 那 差 我 来 者 的 意 思 行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38 For I have come down from heaven not to do my will but to do the will of him who sent me.</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4310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75748" y="1221239"/>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39 </a:t>
            </a:r>
            <a:r>
              <a:rPr kumimoji="1" lang="zh-TW" altLang="en-US" sz="3600" b="1" dirty="0">
                <a:solidFill>
                  <a:srgbClr val="FFC000"/>
                </a:solidFill>
                <a:latin typeface="Yu Gothic UI" panose="020B0500000000000000" pitchFamily="34" charset="-128"/>
                <a:ea typeface="Yu Gothic UI" panose="020B0500000000000000" pitchFamily="34" charset="-128"/>
              </a:rPr>
              <a:t>差 我 来 者 的 意 思 就 是 ： 他 所 赐 给 我 的 ， 叫 我 一 个 也 不 失 落 ， 在 末 日 却 叫 他 复 活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39 And this is the will of him who sent me, that I shall lose none of all those he has given me, but raise them up at the last day.</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0783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92914" y="1205646"/>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40 </a:t>
            </a:r>
            <a:r>
              <a:rPr kumimoji="1" lang="zh-TW" altLang="en-US" sz="3600" b="1" dirty="0">
                <a:solidFill>
                  <a:srgbClr val="FFC000"/>
                </a:solidFill>
                <a:latin typeface="Yu Gothic UI" panose="020B0500000000000000" pitchFamily="34" charset="-128"/>
                <a:ea typeface="Yu Gothic UI" panose="020B0500000000000000" pitchFamily="34" charset="-128"/>
              </a:rPr>
              <a:t>因 为 我 父 的 意 思 是 叫 一 切 见 子 而 信 的 人 得 永 生 ， 并 且 在 末 日 我 要 叫 他 复 活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40 For my Father’s will is that everyone who looks to the Son and believes in him shall have eternal life, and I will raise them up at the last day.”</a:t>
            </a:r>
          </a:p>
        </p:txBody>
      </p:sp>
    </p:spTree>
    <p:extLst>
      <p:ext uri="{BB962C8B-B14F-4D97-AF65-F5344CB8AC3E}">
        <p14:creationId xmlns:p14="http://schemas.microsoft.com/office/powerpoint/2010/main" val="6572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498977"/>
            <a:ext cx="8897311" cy="33547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我们都有得救的确据！</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We all have the assurance of salvation!</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一次得救永远得救！</a:t>
            </a:r>
            <a:endParaRPr kumimoji="1" lang="en-US" altLang="zh-TW" sz="44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Once saved, forever saved!</a:t>
            </a:r>
          </a:p>
        </p:txBody>
      </p:sp>
    </p:spTree>
    <p:extLst>
      <p:ext uri="{BB962C8B-B14F-4D97-AF65-F5344CB8AC3E}">
        <p14:creationId xmlns:p14="http://schemas.microsoft.com/office/powerpoint/2010/main" val="42531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35401" y="951582"/>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約 翰 福 音 </a:t>
            </a:r>
            <a:r>
              <a:rPr kumimoji="1" lang="en-US" altLang="zh-TW" sz="3600" b="1" dirty="0">
                <a:latin typeface="Yu Gothic UI" panose="020B0500000000000000" pitchFamily="34" charset="-128"/>
                <a:ea typeface="Yu Gothic UI" panose="020B0500000000000000" pitchFamily="34" charset="-128"/>
              </a:rPr>
              <a:t>6:39</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39 </a:t>
            </a:r>
            <a:r>
              <a:rPr kumimoji="1" lang="zh-TW" altLang="en-US" sz="3600" b="1" dirty="0">
                <a:solidFill>
                  <a:srgbClr val="FFC000"/>
                </a:solidFill>
                <a:latin typeface="Yu Gothic UI" panose="020B0500000000000000" pitchFamily="34" charset="-128"/>
                <a:ea typeface="Yu Gothic UI" panose="020B0500000000000000" pitchFamily="34" charset="-128"/>
              </a:rPr>
              <a:t>差 我 来 者 的 意 思 就 是 ： 他 所 赐 给 我 的 ， 叫 我 一 个 也 不 失 落 ， 在 末 日 却 叫 他 复 活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39 And this is the will of him who sent me, that I shall lose none of all those he has given me, but raise them up at the last day.</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1134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86763" y="1078041"/>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40 </a:t>
            </a:r>
            <a:r>
              <a:rPr kumimoji="1" lang="zh-TW" altLang="en-US" sz="3600" b="1" dirty="0">
                <a:solidFill>
                  <a:srgbClr val="FFC000"/>
                </a:solidFill>
                <a:latin typeface="Yu Gothic UI" panose="020B0500000000000000" pitchFamily="34" charset="-128"/>
                <a:ea typeface="Yu Gothic UI" panose="020B0500000000000000" pitchFamily="34" charset="-128"/>
              </a:rPr>
              <a:t>因 为 我 父 的 意 思 是 叫 一 切 见 子 而 信 的 人 得 永 生 ， 并 且 在 末 日 我 要 叫 他 复 活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40 For my Father’s will is that everyone who looks to the Son and believes in him shall have eternal life, and I will raise them up at the last day.”</a:t>
            </a:r>
          </a:p>
        </p:txBody>
      </p:sp>
    </p:spTree>
    <p:extLst>
      <p:ext uri="{BB962C8B-B14F-4D97-AF65-F5344CB8AC3E}">
        <p14:creationId xmlns:p14="http://schemas.microsoft.com/office/powerpoint/2010/main" val="278916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CA21C5F-307E-E149-AB89-4A539E54A3BC}"/>
              </a:ext>
            </a:extLst>
          </p:cNvPr>
          <p:cNvPicPr>
            <a:picLocks noChangeAspect="1"/>
          </p:cNvPicPr>
          <p:nvPr/>
        </p:nvPicPr>
        <p:blipFill>
          <a:blip r:embed="rId2"/>
          <a:stretch>
            <a:fillRect/>
          </a:stretch>
        </p:blipFill>
        <p:spPr>
          <a:xfrm>
            <a:off x="0" y="44450"/>
            <a:ext cx="12192000" cy="6769100"/>
          </a:xfrm>
          <a:prstGeom prst="rect">
            <a:avLst/>
          </a:prstGeom>
        </p:spPr>
      </p:pic>
      <p:sp>
        <p:nvSpPr>
          <p:cNvPr id="2" name="Title 1">
            <a:extLst>
              <a:ext uri="{FF2B5EF4-FFF2-40B4-BE49-F238E27FC236}">
                <a16:creationId xmlns:a16="http://schemas.microsoft.com/office/drawing/2014/main" id="{E3ECC635-EC88-574F-AC20-761E949FC67A}"/>
              </a:ext>
            </a:extLst>
          </p:cNvPr>
          <p:cNvSpPr>
            <a:spLocks noGrp="1"/>
          </p:cNvSpPr>
          <p:nvPr>
            <p:ph type="title"/>
          </p:nvPr>
        </p:nvSpPr>
        <p:spPr>
          <a:xfrm>
            <a:off x="490537" y="2591024"/>
            <a:ext cx="11210925" cy="744836"/>
          </a:xfrm>
        </p:spPr>
        <p:txBody>
          <a:bodyPr vert="horz" lIns="91440" tIns="45720" rIns="91440" bIns="45720" rtlCol="0" anchor="ctr">
            <a:normAutofit/>
          </a:bodyPr>
          <a:lstStyle/>
          <a:p>
            <a:pPr algn="ctr"/>
            <a:r>
              <a:rPr lang="zh-TW" altLang="en-US" sz="2800" dirty="0">
                <a:solidFill>
                  <a:schemeClr val="tx1">
                    <a:lumMod val="85000"/>
                    <a:lumOff val="15000"/>
                  </a:schemeClr>
                </a:solidFill>
                <a:effectLst>
                  <a:glow rad="101600">
                    <a:schemeClr val="accent1">
                      <a:satMod val="175000"/>
                      <a:alpha val="40000"/>
                    </a:schemeClr>
                  </a:glow>
                  <a:outerShdw blurRad="28575" dist="38100" dir="14040000" algn="tl" rotWithShape="0">
                    <a:srgbClr val="000000">
                      <a:alpha val="25000"/>
                    </a:srgbClr>
                  </a:outerShdw>
                </a:effectLst>
                <a:latin typeface="Yu Gothic UI" panose="020B0500000000000000" pitchFamily="34" charset="-128"/>
                <a:ea typeface="Yu Gothic UI" panose="020B0500000000000000" pitchFamily="34" charset="-128"/>
              </a:rPr>
              <a:t>房正豪牧師</a:t>
            </a:r>
            <a:r>
              <a:rPr lang="en-US" altLang="zh-TW" sz="2800" dirty="0">
                <a:solidFill>
                  <a:schemeClr val="tx1">
                    <a:lumMod val="85000"/>
                    <a:lumOff val="15000"/>
                  </a:schemeClr>
                </a:solidFill>
                <a:effectLst>
                  <a:glow rad="101600">
                    <a:schemeClr val="accent1">
                      <a:satMod val="175000"/>
                      <a:alpha val="40000"/>
                    </a:schemeClr>
                  </a:glow>
                  <a:outerShdw blurRad="28575" dist="38100" dir="14040000" algn="tl" rotWithShape="0">
                    <a:srgbClr val="000000">
                      <a:alpha val="25000"/>
                    </a:srgbClr>
                  </a:outerShdw>
                </a:effectLst>
                <a:latin typeface="Yu Gothic UI" panose="020B0500000000000000" pitchFamily="34" charset="-128"/>
                <a:ea typeface="Yu Gothic UI" panose="020B0500000000000000" pitchFamily="34" charset="-128"/>
              </a:rPr>
              <a:t> </a:t>
            </a:r>
            <a:r>
              <a:rPr lang="en-US" sz="2800" dirty="0">
                <a:solidFill>
                  <a:schemeClr val="tx1">
                    <a:lumMod val="85000"/>
                    <a:lumOff val="15000"/>
                  </a:schemeClr>
                </a:solidFill>
                <a:effectLst>
                  <a:glow rad="101600">
                    <a:schemeClr val="accent1">
                      <a:satMod val="175000"/>
                      <a:alpha val="40000"/>
                    </a:schemeClr>
                  </a:glow>
                  <a:outerShdw blurRad="28575" dist="38100" dir="14040000" algn="tl" rotWithShape="0">
                    <a:srgbClr val="000000">
                      <a:alpha val="25000"/>
                    </a:srgbClr>
                  </a:outerShdw>
                </a:effectLst>
                <a:latin typeface="Yu Gothic UI" panose="020B0500000000000000" pitchFamily="34" charset="-128"/>
                <a:ea typeface="Yu Gothic UI" panose="020B0500000000000000" pitchFamily="34" charset="-128"/>
              </a:rPr>
              <a:t>Rev. Steven Fang</a:t>
            </a:r>
          </a:p>
        </p:txBody>
      </p:sp>
    </p:spTree>
    <p:extLst>
      <p:ext uri="{BB962C8B-B14F-4D97-AF65-F5344CB8AC3E}">
        <p14:creationId xmlns:p14="http://schemas.microsoft.com/office/powerpoint/2010/main" val="48221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59322" y="1088825"/>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我 们 所 说 将 来 的 世 界 ， 神 原 没 有 交 给 天 使 管 辖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5 It is not to angels that he has subjected the world to come, about which we are speaking.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359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86695" y="1062583"/>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但 有 人 在 经 上 某 处 证 明 说 ： 人 算 甚 麽 ， 你 竟 顾 念 他 ？ 世 人 算 甚 麽 ， 你 竟 眷 顾 他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6 But there is a place where someone has testified: “What is mankind that you are mindful of them, a son of man that you care for him?</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7793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101494"/>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2:7</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7 </a:t>
            </a:r>
            <a:r>
              <a:rPr kumimoji="1" lang="zh-TW" altLang="en-US" sz="3600" b="1" dirty="0">
                <a:solidFill>
                  <a:srgbClr val="FFC000"/>
                </a:solidFill>
                <a:latin typeface="Yu Gothic UI" panose="020B0500000000000000" pitchFamily="34" charset="-128"/>
                <a:ea typeface="Yu Gothic UI" panose="020B0500000000000000" pitchFamily="34" charset="-128"/>
              </a:rPr>
              <a:t>你 叫 他 比 天 使 微 小 一 点 ， 赐 他 荣 耀 尊 贵 为 冠 冕 ， 并 将 你 手 所 造 的 都 派 他 管 理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7 You made them a little lower than the angels; you crowned them with glory and honor</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0148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63431" y="889843"/>
            <a:ext cx="9040032"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2:8</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8 </a:t>
            </a:r>
            <a:r>
              <a:rPr kumimoji="1" lang="zh-TW" altLang="en-US" sz="3600" b="1" dirty="0">
                <a:solidFill>
                  <a:srgbClr val="FFC000"/>
                </a:solidFill>
                <a:latin typeface="Yu Gothic UI" panose="020B0500000000000000" pitchFamily="34" charset="-128"/>
                <a:ea typeface="Yu Gothic UI" panose="020B0500000000000000" pitchFamily="34" charset="-128"/>
              </a:rPr>
              <a:t>叫 万 物 都 服 在 他 的 脚 下 。 既 叫 万 物 都 服 他 ，就 没 有 剩 下 一 样 不 服 他 的 。 只 是 如 今 我 们 还 不 见 万 物 都 服 他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8  and put everything under their feet.”</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In putting everything under them, God left nothing that is not subject to them. Yet at present we do not see everything subject to them.</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2256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8908" y="612844"/>
            <a:ext cx="917418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2:9</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9 </a:t>
            </a:r>
            <a:r>
              <a:rPr kumimoji="1" lang="zh-TW" altLang="en-US" sz="3600" b="1" dirty="0">
                <a:solidFill>
                  <a:srgbClr val="FFC000"/>
                </a:solidFill>
                <a:latin typeface="Yu Gothic UI" panose="020B0500000000000000" pitchFamily="34" charset="-128"/>
                <a:ea typeface="Yu Gothic UI" panose="020B0500000000000000" pitchFamily="34" charset="-128"/>
              </a:rPr>
              <a:t>惟 独 见 那 成 为 比 天 使 小 一 点 的 耶 稣 ； 因 为 受 死 的 苦 ， 就 得 了 尊 贵 荣 耀 为 冠 冕 ， 叫 他 因 着 神 的 恩 ， 为 人 人 尝 了 死 味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9 But we do see Jesus, who was made lower than the angels for a little while, now crowned with glory and honor because he suffered death, so that by the grace of God he might taste death for everyone.</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1161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78777" y="1098553"/>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我 们 所 说 将 来 的 世 界 ， 神 原 没 有 交 给 天 使 管 辖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5 It is not to angels that he has subjected the world to come, about which we are speaking.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21578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93767" y="1114691"/>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詩 篇 </a:t>
            </a:r>
            <a:r>
              <a:rPr kumimoji="1" lang="en-US" altLang="zh-TW" sz="3600" b="1" dirty="0">
                <a:latin typeface="Yu Gothic UI" panose="020B0500000000000000" pitchFamily="34" charset="-128"/>
                <a:ea typeface="Yu Gothic UI" panose="020B0500000000000000" pitchFamily="34" charset="-128"/>
              </a:rPr>
              <a:t>Psalm 8:4~6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4 </a:t>
            </a:r>
            <a:r>
              <a:rPr kumimoji="1" lang="zh-TW" altLang="en-US" sz="3600" b="1" dirty="0">
                <a:solidFill>
                  <a:srgbClr val="FFC000"/>
                </a:solidFill>
                <a:latin typeface="Yu Gothic UI" panose="020B0500000000000000" pitchFamily="34" charset="-128"/>
                <a:ea typeface="Yu Gothic UI" panose="020B0500000000000000" pitchFamily="34" charset="-128"/>
              </a:rPr>
              <a:t>便 说 ： 人 算 甚 麽 ， 你 竟 顾 念 他 ？ 世 人 算 甚 麽 ， 你 竟 眷 顾 他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4 what is mankind that you are mindful of them, human beings that you care for them?</a:t>
            </a:r>
          </a:p>
        </p:txBody>
      </p:sp>
    </p:spTree>
    <p:extLst>
      <p:ext uri="{BB962C8B-B14F-4D97-AF65-F5344CB8AC3E}">
        <p14:creationId xmlns:p14="http://schemas.microsoft.com/office/powerpoint/2010/main" val="378663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35401" y="1309244"/>
            <a:ext cx="8897311"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你 叫 他 比 天 使 微 小 一 点 ， 并 赐 他 荣 耀 尊 贵 为 冠 冕 。</a:t>
            </a:r>
            <a:endParaRPr kumimoji="1" lang="en-US" altLang="zh-TW" sz="3600" b="1" dirty="0">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5 You have made them[d] a little lower than the angels and crowned them with glory and honor.</a:t>
            </a:r>
            <a:endParaRPr kumimoji="1" lang="zh-TW" altLang="en-US" sz="36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2588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02300" y="612844"/>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你 派 他 管 理 你 手 所 造 的 ， 使 万 物 ， 就 是 一 切 的 牛 羊 、 田 野 的 兽 、 空 中 的 鸟 、 海 里 的 鱼 ， 凡 经 行 海 道 的 ， 都 服 在 他 的 脚 下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6 You made them rulers over the works of your hands; you put everything under their feet: all flocks and herds, and the animals of the wild, the birds in the sky,</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and the fish in the sea, all that swim the paths of the seas.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54226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8908" y="612844"/>
            <a:ext cx="917418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2:9</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9 </a:t>
            </a:r>
            <a:r>
              <a:rPr kumimoji="1" lang="zh-TW" altLang="en-US" sz="3600" b="1" dirty="0">
                <a:solidFill>
                  <a:srgbClr val="FFC000"/>
                </a:solidFill>
                <a:latin typeface="Yu Gothic UI" panose="020B0500000000000000" pitchFamily="34" charset="-128"/>
                <a:ea typeface="Yu Gothic UI" panose="020B0500000000000000" pitchFamily="34" charset="-128"/>
              </a:rPr>
              <a:t>惟 独 见 那 成 为 比 天 使 小 一 点 的 耶 稣 ； 因 为 受 死 的 苦 ， 就 得 了 尊 贵 荣 耀 为 冠 冕 ， 叫 他 因 着 神 的 恩 ， 为 人 人 尝 了 死 味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9 But we do see Jesus, who was made lower than the angels for a little while, now crowned with glory and honor because he suffered death, so that by the grace of God he might taste death for everyone.</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5598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212996" y="866023"/>
            <a:ext cx="8322588" cy="470898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当时信徒对救恩的认识</a:t>
            </a:r>
            <a:endParaRPr kumimoji="1" lang="en-US" altLang="zh-TW" sz="36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28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The Believers’ Knowledge of Salvation at the Time</a:t>
            </a:r>
          </a:p>
          <a:p>
            <a:pPr algn="ctr">
              <a:tabLst>
                <a:tab pos="1330325" algn="l"/>
              </a:tabLst>
            </a:pPr>
            <a:endParaRPr kumimoji="1" lang="en-US" altLang="zh-TW" sz="36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1. </a:t>
            </a:r>
            <a:r>
              <a:rPr kumimoji="1" lang="zh-TW" altLang="en-US"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不够清楚</a:t>
            </a:r>
            <a:r>
              <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  </a:t>
            </a:r>
            <a:r>
              <a:rPr kumimoji="1" lang="en-US" altLang="zh-TW"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Not clear enough</a:t>
            </a:r>
          </a:p>
          <a:p>
            <a:pPr>
              <a:tabLst>
                <a:tab pos="1330325" algn="l"/>
              </a:tabLst>
            </a:pPr>
            <a:endPar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2. </a:t>
            </a:r>
            <a:r>
              <a:rPr kumimoji="1" lang="zh-TW" altLang="en-US"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不够完整 </a:t>
            </a:r>
            <a:r>
              <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 </a:t>
            </a:r>
            <a:r>
              <a:rPr kumimoji="1" lang="en-US" altLang="zh-TW"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Not complete enough</a:t>
            </a:r>
          </a:p>
          <a:p>
            <a:pPr>
              <a:tabLst>
                <a:tab pos="1330325" algn="l"/>
              </a:tabLst>
            </a:pPr>
            <a:endPar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3. </a:t>
            </a:r>
            <a:r>
              <a:rPr kumimoji="1" lang="zh-TW" altLang="en-US"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不够正确 </a:t>
            </a:r>
            <a:r>
              <a:rPr kumimoji="1" lang="en-US" altLang="zh-TW" sz="40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 </a:t>
            </a:r>
            <a:r>
              <a:rPr kumimoji="1" lang="en-US" altLang="zh-TW"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Not accurate enough </a:t>
            </a:r>
          </a:p>
        </p:txBody>
      </p:sp>
    </p:spTree>
    <p:extLst>
      <p:ext uri="{BB962C8B-B14F-4D97-AF65-F5344CB8AC3E}">
        <p14:creationId xmlns:p14="http://schemas.microsoft.com/office/powerpoint/2010/main" val="1303809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8908" y="1031133"/>
            <a:ext cx="917418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約 翰 福 音 </a:t>
            </a:r>
            <a:r>
              <a:rPr kumimoji="1" lang="en-US" altLang="zh-TW" sz="3600" b="1" dirty="0">
                <a:latin typeface="Yu Gothic UI" panose="020B0500000000000000" pitchFamily="34" charset="-128"/>
                <a:ea typeface="Yu Gothic UI" panose="020B0500000000000000" pitchFamily="34" charset="-128"/>
              </a:rPr>
              <a:t>3:16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16 </a:t>
            </a:r>
            <a:r>
              <a:rPr kumimoji="1" lang="zh-TW" altLang="en-US" sz="3600" b="1" dirty="0">
                <a:solidFill>
                  <a:srgbClr val="FFC000"/>
                </a:solidFill>
                <a:latin typeface="Yu Gothic UI" panose="020B0500000000000000" pitchFamily="34" charset="-128"/>
                <a:ea typeface="Yu Gothic UI" panose="020B0500000000000000" pitchFamily="34" charset="-128"/>
              </a:rPr>
              <a:t>神 爱 世 人 ， 甚 至 将 他 的 独 生 子 赐 给 他 们 ， 叫 一 切 信 他 的 ， 不 至 灭 亡 ， 反 得 永 生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16 For God so loved the world that he gave his one and only Son, that whoever believes in him shall not perish but have eternal life.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23900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38999" y="430782"/>
            <a:ext cx="9314002" cy="20621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救恩三部曲 </a:t>
            </a:r>
            <a:r>
              <a:rPr kumimoji="1" lang="en-US" altLang="zh-TW" sz="4400" b="1" dirty="0">
                <a:solidFill>
                  <a:srgbClr val="FFFF00"/>
                </a:solidFill>
                <a:latin typeface="Yu Gothic UI" panose="020B0500000000000000" pitchFamily="34" charset="-128"/>
                <a:ea typeface="Yu Gothic UI" panose="020B0500000000000000" pitchFamily="34" charset="-128"/>
              </a:rPr>
              <a:t>Salvation Trilogy</a:t>
            </a:r>
            <a:endParaRPr kumimoji="1" lang="zh-TW" altLang="en-US"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endParaRPr kumimoji="1" lang="en-US" altLang="zh-TW" sz="28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2800" b="1" dirty="0">
                <a:solidFill>
                  <a:srgbClr val="FFC000"/>
                </a:solidFill>
                <a:latin typeface="Yu Gothic UI" panose="020B0500000000000000" pitchFamily="34" charset="-128"/>
                <a:ea typeface="Yu Gothic UI" panose="020B0500000000000000" pitchFamily="34" charset="-128"/>
              </a:rPr>
              <a:t>成圣的过程</a:t>
            </a:r>
            <a:endParaRPr kumimoji="1" lang="en-US" altLang="zh-TW" sz="28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2800" b="1" dirty="0">
                <a:latin typeface="Yu Gothic UI" panose="020B0500000000000000" pitchFamily="34" charset="-128"/>
                <a:ea typeface="Yu Gothic UI" panose="020B0500000000000000" pitchFamily="34" charset="-128"/>
              </a:rPr>
              <a:t>process of sanctification</a:t>
            </a:r>
          </a:p>
        </p:txBody>
      </p:sp>
      <p:grpSp>
        <p:nvGrpSpPr>
          <p:cNvPr id="3" name="Group 2">
            <a:extLst>
              <a:ext uri="{FF2B5EF4-FFF2-40B4-BE49-F238E27FC236}">
                <a16:creationId xmlns:a16="http://schemas.microsoft.com/office/drawing/2014/main" id="{2612FF8E-F7EF-8F49-A6D6-D5A943E5587F}"/>
              </a:ext>
            </a:extLst>
          </p:cNvPr>
          <p:cNvGrpSpPr/>
          <p:nvPr/>
        </p:nvGrpSpPr>
        <p:grpSpPr>
          <a:xfrm>
            <a:off x="2176702" y="2845205"/>
            <a:ext cx="8299454" cy="2551814"/>
            <a:chOff x="2234453" y="2681575"/>
            <a:chExt cx="8299454" cy="2551814"/>
          </a:xfrm>
        </p:grpSpPr>
        <p:sp>
          <p:nvSpPr>
            <p:cNvPr id="2" name="Rounded Rectangle 1">
              <a:extLst>
                <a:ext uri="{FF2B5EF4-FFF2-40B4-BE49-F238E27FC236}">
                  <a16:creationId xmlns:a16="http://schemas.microsoft.com/office/drawing/2014/main" id="{D62FDD83-53DB-634E-9317-0F88458CC105}"/>
                </a:ext>
              </a:extLst>
            </p:cNvPr>
            <p:cNvSpPr/>
            <p:nvPr/>
          </p:nvSpPr>
          <p:spPr>
            <a:xfrm>
              <a:off x="2234453" y="2681575"/>
              <a:ext cx="2488018" cy="2551814"/>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 </a:t>
              </a:r>
              <a:r>
                <a:rPr lang="zh-TW" altLang="en-US" sz="54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得救</a:t>
              </a:r>
              <a:endParaRPr lang="en-US" altLang="zh-TW"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lgn="ctr"/>
              <a:r>
                <a:rPr lang="en-US" altLang="zh-TW" sz="3200" dirty="0">
                  <a:latin typeface="Yu Gothic UI" panose="020B0500000000000000" pitchFamily="34" charset="-128"/>
                  <a:ea typeface="Yu Gothic UI" panose="020B0500000000000000" pitchFamily="34" charset="-128"/>
                </a:rPr>
                <a:t>Be </a:t>
              </a:r>
            </a:p>
            <a:p>
              <a:pPr algn="ctr"/>
              <a:r>
                <a:rPr lang="en-US" altLang="zh-TW" sz="3600" dirty="0">
                  <a:latin typeface="Yu Gothic UI" panose="020B0500000000000000" pitchFamily="34" charset="-128"/>
                  <a:ea typeface="Yu Gothic UI" panose="020B0500000000000000" pitchFamily="34" charset="-128"/>
                </a:rPr>
                <a:t>Saved</a:t>
              </a:r>
              <a:endParaRPr lang="en-US" sz="3600" dirty="0">
                <a:latin typeface="Yu Gothic UI" panose="020B0500000000000000" pitchFamily="34" charset="-128"/>
                <a:ea typeface="Yu Gothic UI" panose="020B0500000000000000" pitchFamily="34" charset="-128"/>
              </a:endParaRPr>
            </a:p>
          </p:txBody>
        </p:sp>
        <p:sp>
          <p:nvSpPr>
            <p:cNvPr id="4" name="Rounded Rectangle 3">
              <a:extLst>
                <a:ext uri="{FF2B5EF4-FFF2-40B4-BE49-F238E27FC236}">
                  <a16:creationId xmlns:a16="http://schemas.microsoft.com/office/drawing/2014/main" id="{3F60EDA9-2946-BF43-A468-A9B5AE3D7F07}"/>
                </a:ext>
              </a:extLst>
            </p:cNvPr>
            <p:cNvSpPr/>
            <p:nvPr/>
          </p:nvSpPr>
          <p:spPr>
            <a:xfrm>
              <a:off x="5140171" y="2681575"/>
              <a:ext cx="2488018" cy="2551814"/>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4000" dirty="0">
                  <a:latin typeface="Yu Gothic UI" panose="020B0500000000000000" pitchFamily="34" charset="-128"/>
                  <a:ea typeface="Yu Gothic UI" panose="020B0500000000000000" pitchFamily="34" charset="-128"/>
                </a:rPr>
                <a:t> </a:t>
              </a:r>
              <a:r>
                <a:rPr lang="zh-TW" altLang="en-US" sz="54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得胜</a:t>
              </a:r>
              <a:endParaRPr lang="en-US" altLang="zh-TW"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lgn="ctr"/>
              <a:r>
                <a:rPr lang="en-US" altLang="zh-TW" sz="3200" dirty="0">
                  <a:latin typeface="Yu Gothic UI" panose="020B0500000000000000" pitchFamily="34" charset="-128"/>
                  <a:ea typeface="Yu Gothic UI" panose="020B0500000000000000" pitchFamily="34" charset="-128"/>
                </a:rPr>
                <a:t>Be </a:t>
              </a:r>
              <a:r>
                <a:rPr lang="en-US" altLang="zh-TW" sz="3600" dirty="0">
                  <a:latin typeface="Yu Gothic UI" panose="020B0500000000000000" pitchFamily="34" charset="-128"/>
                  <a:ea typeface="Yu Gothic UI" panose="020B0500000000000000" pitchFamily="34" charset="-128"/>
                </a:rPr>
                <a:t>Victorious</a:t>
              </a:r>
              <a:endParaRPr lang="en-US" sz="3600" dirty="0">
                <a:latin typeface="Yu Gothic UI" panose="020B0500000000000000" pitchFamily="34" charset="-128"/>
                <a:ea typeface="Yu Gothic UI" panose="020B0500000000000000" pitchFamily="34" charset="-128"/>
              </a:endParaRPr>
            </a:p>
          </p:txBody>
        </p:sp>
        <p:sp>
          <p:nvSpPr>
            <p:cNvPr id="5" name="Rounded Rectangle 4">
              <a:extLst>
                <a:ext uri="{FF2B5EF4-FFF2-40B4-BE49-F238E27FC236}">
                  <a16:creationId xmlns:a16="http://schemas.microsoft.com/office/drawing/2014/main" id="{B905CA48-3A90-2449-80D4-7ED81819EA32}"/>
                </a:ext>
              </a:extLst>
            </p:cNvPr>
            <p:cNvSpPr/>
            <p:nvPr/>
          </p:nvSpPr>
          <p:spPr>
            <a:xfrm>
              <a:off x="8045889" y="2681575"/>
              <a:ext cx="2488018" cy="2551814"/>
            </a:xfrm>
            <a:prstGeom prst="roundRect">
              <a:avLst/>
            </a:prstGeom>
            <a:gradFill flip="none" rotWithShape="1">
              <a:gsLst>
                <a:gs pos="800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a:latin typeface="Yu Gothic UI" panose="020B0500000000000000" pitchFamily="34" charset="-128"/>
                  <a:ea typeface="Yu Gothic UI" panose="020B0500000000000000" pitchFamily="34" charset="-128"/>
                </a:rPr>
                <a:t> </a:t>
              </a:r>
              <a:r>
                <a:rPr lang="zh-TW" altLang="en-US" sz="54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得荣</a:t>
              </a:r>
              <a:endParaRPr lang="en-US" altLang="zh-TW" sz="40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lgn="ctr"/>
              <a:r>
                <a:rPr lang="en-US" altLang="zh-TW" sz="3200" dirty="0">
                  <a:latin typeface="Yu Gothic UI" panose="020B0500000000000000" pitchFamily="34" charset="-128"/>
                  <a:ea typeface="Yu Gothic UI" panose="020B0500000000000000" pitchFamily="34" charset="-128"/>
                </a:rPr>
                <a:t>Be </a:t>
              </a:r>
              <a:r>
                <a:rPr lang="en-US" altLang="zh-TW" sz="3600" dirty="0">
                  <a:latin typeface="Yu Gothic UI" panose="020B0500000000000000" pitchFamily="34" charset="-128"/>
                  <a:ea typeface="Yu Gothic UI" panose="020B0500000000000000" pitchFamily="34" charset="-128"/>
                </a:rPr>
                <a:t>Glorified</a:t>
              </a:r>
              <a:endParaRPr lang="en-US" sz="3600" dirty="0">
                <a:latin typeface="Yu Gothic UI" panose="020B0500000000000000" pitchFamily="34" charset="-128"/>
                <a:ea typeface="Yu Gothic UI" panose="020B0500000000000000" pitchFamily="34" charset="-128"/>
              </a:endParaRPr>
            </a:p>
          </p:txBody>
        </p:sp>
      </p:grpSp>
      <p:sp>
        <p:nvSpPr>
          <p:cNvPr id="9" name="Right Arrow 8">
            <a:extLst>
              <a:ext uri="{FF2B5EF4-FFF2-40B4-BE49-F238E27FC236}">
                <a16:creationId xmlns:a16="http://schemas.microsoft.com/office/drawing/2014/main" id="{2D268769-77EB-2B4E-876E-9C085C1EDD93}"/>
              </a:ext>
            </a:extLst>
          </p:cNvPr>
          <p:cNvSpPr/>
          <p:nvPr/>
        </p:nvSpPr>
        <p:spPr>
          <a:xfrm>
            <a:off x="2548648" y="5610768"/>
            <a:ext cx="7342628" cy="650360"/>
          </a:xfrm>
          <a:prstGeom prst="rightArrow">
            <a:avLst>
              <a:gd name="adj1" fmla="val 35043"/>
              <a:gd name="adj2" fmla="val 204061"/>
            </a:avLst>
          </a:prstGeom>
          <a:gradFill flip="none" rotWithShape="1">
            <a:gsLst>
              <a:gs pos="25000">
                <a:srgbClr val="FF2600">
                  <a:shade val="30000"/>
                  <a:satMod val="115000"/>
                  <a:lumMod val="58000"/>
                </a:srgbClr>
              </a:gs>
              <a:gs pos="0">
                <a:srgbClr val="FF2600">
                  <a:shade val="30000"/>
                  <a:satMod val="115000"/>
                </a:srgbClr>
              </a:gs>
              <a:gs pos="62000">
                <a:srgbClr val="FF2600">
                  <a:shade val="67500"/>
                  <a:satMod val="115000"/>
                </a:srgbClr>
              </a:gs>
              <a:gs pos="100000">
                <a:srgbClr val="FF260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endParaRPr>
          </a:p>
        </p:txBody>
      </p:sp>
    </p:spTree>
    <p:extLst>
      <p:ext uri="{BB962C8B-B14F-4D97-AF65-F5344CB8AC3E}">
        <p14:creationId xmlns:p14="http://schemas.microsoft.com/office/powerpoint/2010/main" val="427609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06415" y="1012954"/>
            <a:ext cx="8897311"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教会要挽回软弱的信徒</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 Church Wants to Restore Weak Believers.</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鼓励大家行事为人要对得起主</a:t>
            </a:r>
            <a:endParaRPr kumimoji="1" lang="en-US" altLang="zh-TW" sz="44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Encourage everyone to become worthy of the Lord.</a:t>
            </a:r>
          </a:p>
        </p:txBody>
      </p:sp>
    </p:spTree>
    <p:extLst>
      <p:ext uri="{BB962C8B-B14F-4D97-AF65-F5344CB8AC3E}">
        <p14:creationId xmlns:p14="http://schemas.microsoft.com/office/powerpoint/2010/main" val="2702783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034159" y="520464"/>
            <a:ext cx="8897311"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神的心意要我们 </a:t>
            </a:r>
            <a:r>
              <a:rPr kumimoji="1" lang="en-US" altLang="zh-TW" sz="4400" b="1" dirty="0">
                <a:solidFill>
                  <a:srgbClr val="FFFF00"/>
                </a:solidFill>
                <a:latin typeface="Yu Gothic UI" panose="020B0500000000000000" pitchFamily="34" charset="-128"/>
                <a:ea typeface="Yu Gothic UI" panose="020B0500000000000000" pitchFamily="34" charset="-128"/>
              </a:rPr>
              <a:t>"</a:t>
            </a:r>
            <a:r>
              <a:rPr kumimoji="1" lang="zh-TW" altLang="en-US" sz="4400" b="1" dirty="0">
                <a:solidFill>
                  <a:srgbClr val="FFFF00"/>
                </a:solidFill>
                <a:latin typeface="Yu Gothic UI" panose="020B0500000000000000" pitchFamily="34" charset="-128"/>
                <a:ea typeface="Yu Gothic UI" panose="020B0500000000000000" pitchFamily="34" charset="-128"/>
              </a:rPr>
              <a:t>得胜</a:t>
            </a:r>
            <a:r>
              <a:rPr kumimoji="1" lang="en-US" altLang="zh-TW" sz="4400" b="1" dirty="0">
                <a:solidFill>
                  <a:srgbClr val="FFFF00"/>
                </a:solidFill>
                <a:latin typeface="Yu Gothic UI" panose="020B0500000000000000" pitchFamily="34" charset="-128"/>
                <a:ea typeface="Yu Gothic UI" panose="020B0500000000000000" pitchFamily="34" charset="-128"/>
              </a:rPr>
              <a:t>"</a:t>
            </a:r>
            <a:endParaRPr kumimoji="1" lang="zh-TW" altLang="en-US"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God wants Us to be </a:t>
            </a:r>
            <a:r>
              <a:rPr kumimoji="1" lang="en-US" altLang="zh-TW" sz="4400" b="1" dirty="0">
                <a:solidFill>
                  <a:srgbClr val="FFFF00"/>
                </a:solidFill>
                <a:latin typeface="Yu Gothic UI" panose="020B0500000000000000" pitchFamily="34" charset="-128"/>
                <a:ea typeface="Yu Gothic UI" panose="020B0500000000000000" pitchFamily="34" charset="-128"/>
              </a:rPr>
              <a:t>”Victorious”</a:t>
            </a:r>
            <a:endParaRPr kumimoji="1" lang="zh-TW" altLang="en-US" sz="4400" b="1" dirty="0">
              <a:solidFill>
                <a:srgbClr val="FFFF00"/>
              </a:solidFill>
              <a:latin typeface="Yu Gothic UI" panose="020B0500000000000000" pitchFamily="34" charset="-128"/>
              <a:ea typeface="Yu Gothic UI" panose="020B0500000000000000" pitchFamily="34" charset="-128"/>
            </a:endParaRPr>
          </a:p>
        </p:txBody>
      </p:sp>
      <p:sp>
        <p:nvSpPr>
          <p:cNvPr id="3" name="文字方塊 5">
            <a:extLst>
              <a:ext uri="{FF2B5EF4-FFF2-40B4-BE49-F238E27FC236}">
                <a16:creationId xmlns:a16="http://schemas.microsoft.com/office/drawing/2014/main" id="{51373DBF-5000-634C-BD94-06B462346651}"/>
              </a:ext>
            </a:extLst>
          </p:cNvPr>
          <p:cNvSpPr txBox="1"/>
          <p:nvPr/>
        </p:nvSpPr>
        <p:spPr>
          <a:xfrm>
            <a:off x="1617396" y="1898542"/>
            <a:ext cx="9174183"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詩 篇 </a:t>
            </a:r>
            <a:r>
              <a:rPr kumimoji="1" lang="en-US" altLang="zh-TW" sz="3600" b="1" dirty="0">
                <a:latin typeface="Yu Gothic UI" panose="020B0500000000000000" pitchFamily="34" charset="-128"/>
                <a:ea typeface="Yu Gothic UI" panose="020B0500000000000000" pitchFamily="34" charset="-128"/>
              </a:rPr>
              <a:t>Psalm 20:5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我 们 要 因 你 的 救 恩 夸 胜 ， 要 奉 我 们 神 的 名 竖 立 旌 旗 。 愿 耶 和 华 成 就 你 一 切 所 求 的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5 May we shout for joy over your victory</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and lift up our banners in the name of our God.</a:t>
            </a:r>
            <a:r>
              <a:rPr kumimoji="1" lang="zh-TW" altLang="en-US" sz="3600" b="1" dirty="0">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May the Lord grant all your requests.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1439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5">
            <a:extLst>
              <a:ext uri="{FF2B5EF4-FFF2-40B4-BE49-F238E27FC236}">
                <a16:creationId xmlns:a16="http://schemas.microsoft.com/office/drawing/2014/main" id="{51373DBF-5000-634C-BD94-06B462346651}"/>
              </a:ext>
            </a:extLst>
          </p:cNvPr>
          <p:cNvSpPr txBox="1"/>
          <p:nvPr/>
        </p:nvSpPr>
        <p:spPr>
          <a:xfrm>
            <a:off x="1741382" y="1216617"/>
            <a:ext cx="917418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歌 林 多 前 書 </a:t>
            </a:r>
            <a:r>
              <a:rPr kumimoji="1" lang="en-US" altLang="zh-TW" sz="3600" b="1" dirty="0">
                <a:latin typeface="Yu Gothic UI" panose="020B0500000000000000" pitchFamily="34" charset="-128"/>
                <a:ea typeface="Yu Gothic UI" panose="020B0500000000000000" pitchFamily="34" charset="-128"/>
              </a:rPr>
              <a:t>15:57</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57 </a:t>
            </a:r>
            <a:r>
              <a:rPr kumimoji="1" lang="zh-TW" altLang="en-US" sz="3600" b="1" dirty="0">
                <a:solidFill>
                  <a:srgbClr val="FFC000"/>
                </a:solidFill>
                <a:latin typeface="Yu Gothic UI" panose="020B0500000000000000" pitchFamily="34" charset="-128"/>
                <a:ea typeface="Yu Gothic UI" panose="020B0500000000000000" pitchFamily="34" charset="-128"/>
              </a:rPr>
              <a:t>感 谢 神 ， 使 我 们 藉 着 我 们 的 主 耶 稣 基 督 得 胜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57 But thanks be to God! He gives us the victory through our Lord Jesus Christ.</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97684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5">
            <a:extLst>
              <a:ext uri="{FF2B5EF4-FFF2-40B4-BE49-F238E27FC236}">
                <a16:creationId xmlns:a16="http://schemas.microsoft.com/office/drawing/2014/main" id="{51373DBF-5000-634C-BD94-06B462346651}"/>
              </a:ext>
            </a:extLst>
          </p:cNvPr>
          <p:cNvSpPr txBox="1"/>
          <p:nvPr/>
        </p:nvSpPr>
        <p:spPr>
          <a:xfrm>
            <a:off x="1772379" y="457200"/>
            <a:ext cx="917418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歌 林 多 前 書 </a:t>
            </a:r>
            <a:r>
              <a:rPr kumimoji="1" lang="en-US" altLang="zh-TW" sz="3600" b="1" dirty="0">
                <a:latin typeface="Yu Gothic UI" panose="020B0500000000000000" pitchFamily="34" charset="-128"/>
                <a:ea typeface="Yu Gothic UI" panose="020B0500000000000000" pitchFamily="34" charset="-128"/>
              </a:rPr>
              <a:t>15:58</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58 </a:t>
            </a:r>
            <a:r>
              <a:rPr kumimoji="1" lang="zh-TW" altLang="en-US" sz="3600" b="1" dirty="0">
                <a:solidFill>
                  <a:srgbClr val="FFC000"/>
                </a:solidFill>
                <a:latin typeface="Yu Gothic UI" panose="020B0500000000000000" pitchFamily="34" charset="-128"/>
                <a:ea typeface="Yu Gothic UI" panose="020B0500000000000000" pitchFamily="34" charset="-128"/>
              </a:rPr>
              <a:t>所 以 ， 我 亲 爱 的 弟 兄 们 ， 你 们 务 要 坚 固 ， 不 可 摇 动 ， 常 常 竭 力 多 做 主 工 ； 因 为 知 道 ， 你 们 的 劳 苦 在 主 里 面 不 是 徒 然 的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58 Therefore, my dear brothers and sisters, stand firm. Let nothing move you. Always give yourselves fully to the work of the Lord, because you know that your labor in the Lord is not in vain.</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3052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85262" y="1982450"/>
            <a:ext cx="8897311"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信主的人被称为 </a:t>
            </a:r>
            <a:r>
              <a:rPr kumimoji="1" lang="en-US" altLang="zh-TW" sz="4400" b="1" dirty="0">
                <a:solidFill>
                  <a:srgbClr val="FFFF00"/>
                </a:solidFill>
                <a:latin typeface="Yu Gothic UI" panose="020B0500000000000000" pitchFamily="34" charset="-128"/>
                <a:ea typeface="Yu Gothic UI" panose="020B0500000000000000" pitchFamily="34" charset="-128"/>
              </a:rPr>
              <a:t>"</a:t>
            </a:r>
            <a:r>
              <a:rPr kumimoji="1" lang="zh-TW" altLang="en-US" sz="4400" b="1" dirty="0">
                <a:solidFill>
                  <a:srgbClr val="FFFF00"/>
                </a:solidFill>
                <a:latin typeface="Yu Gothic UI" panose="020B0500000000000000" pitchFamily="34" charset="-128"/>
                <a:ea typeface="Yu Gothic UI" panose="020B0500000000000000" pitchFamily="34" charset="-128"/>
              </a:rPr>
              <a:t>小基督</a:t>
            </a:r>
            <a:r>
              <a:rPr kumimoji="1" lang="en-US" altLang="zh-TW" sz="4400" b="1" dirty="0">
                <a:solidFill>
                  <a:srgbClr val="FFFF00"/>
                </a:solidFill>
                <a:latin typeface="Yu Gothic UI" panose="020B0500000000000000" pitchFamily="34" charset="-128"/>
                <a:ea typeface="Yu Gothic UI" panose="020B0500000000000000" pitchFamily="34" charset="-128"/>
              </a:rPr>
              <a:t>”</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Believers are called </a:t>
            </a:r>
            <a:r>
              <a:rPr kumimoji="1" lang="en-US" altLang="zh-TW" sz="4400" b="1" dirty="0">
                <a:solidFill>
                  <a:srgbClr val="FFFF00"/>
                </a:solidFill>
                <a:latin typeface="Yu Gothic UI" panose="020B0500000000000000" pitchFamily="34" charset="-128"/>
                <a:ea typeface="Yu Gothic UI" panose="020B0500000000000000" pitchFamily="34" charset="-128"/>
              </a:rPr>
              <a:t>"Little Christs"</a:t>
            </a:r>
            <a:endParaRPr kumimoji="1" lang="zh-TW" altLang="en-US" sz="4400" b="1" dirty="0">
              <a:solidFill>
                <a:srgbClr val="FFFF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5858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485437"/>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主是 </a:t>
            </a:r>
            <a:r>
              <a:rPr kumimoji="1" lang="en-US" altLang="zh-TW" sz="4400" b="1" dirty="0">
                <a:solidFill>
                  <a:srgbClr val="FFFF00"/>
                </a:solidFill>
                <a:latin typeface="Yu Gothic UI" panose="020B0500000000000000" pitchFamily="34" charset="-128"/>
                <a:ea typeface="Yu Gothic UI" panose="020B0500000000000000" pitchFamily="34" charset="-128"/>
              </a:rPr>
              <a:t>"</a:t>
            </a:r>
            <a:r>
              <a:rPr kumimoji="1" lang="zh-TW" altLang="en-US" sz="4400" b="1" dirty="0">
                <a:solidFill>
                  <a:srgbClr val="FFFF00"/>
                </a:solidFill>
                <a:latin typeface="Yu Gothic UI" panose="020B0500000000000000" pitchFamily="34" charset="-128"/>
                <a:ea typeface="Yu Gothic UI" panose="020B0500000000000000" pitchFamily="34" charset="-128"/>
              </a:rPr>
              <a:t>肉身成道</a:t>
            </a:r>
            <a:r>
              <a:rPr kumimoji="1" lang="en-US" altLang="zh-TW" sz="4400" b="1" dirty="0">
                <a:solidFill>
                  <a:srgbClr val="FFFF00"/>
                </a:solidFill>
                <a:latin typeface="Yu Gothic UI" panose="020B0500000000000000" pitchFamily="34" charset="-128"/>
                <a:ea typeface="Yu Gothic UI" panose="020B0500000000000000" pitchFamily="34" charset="-128"/>
              </a:rPr>
              <a:t>"</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The Lord is </a:t>
            </a:r>
            <a:r>
              <a:rPr kumimoji="1" lang="en-US" altLang="zh-TW" sz="4000" b="1" dirty="0">
                <a:solidFill>
                  <a:srgbClr val="FFFF00"/>
                </a:solidFill>
                <a:latin typeface="Yu Gothic UI" panose="020B0500000000000000" pitchFamily="34" charset="-128"/>
                <a:ea typeface="Yu Gothic UI" panose="020B0500000000000000" pitchFamily="34" charset="-128"/>
              </a:rPr>
              <a:t>“Word in the Flesh”</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我们要 </a:t>
            </a:r>
            <a:r>
              <a:rPr kumimoji="1" lang="en-US" altLang="zh-TW" sz="4400" b="1" dirty="0">
                <a:solidFill>
                  <a:srgbClr val="FFFF00"/>
                </a:solidFill>
                <a:latin typeface="Yu Gothic UI" panose="020B0500000000000000" pitchFamily="34" charset="-128"/>
                <a:ea typeface="Yu Gothic UI" panose="020B0500000000000000" pitchFamily="34" charset="-128"/>
              </a:rPr>
              <a:t>"</a:t>
            </a:r>
            <a:r>
              <a:rPr kumimoji="1" lang="zh-TW" altLang="en-US" sz="4400" b="1" dirty="0">
                <a:solidFill>
                  <a:srgbClr val="FFFF00"/>
                </a:solidFill>
                <a:latin typeface="Yu Gothic UI" panose="020B0500000000000000" pitchFamily="34" charset="-128"/>
                <a:ea typeface="Yu Gothic UI" panose="020B0500000000000000" pitchFamily="34" charset="-128"/>
              </a:rPr>
              <a:t>道成肉身</a:t>
            </a:r>
            <a:r>
              <a:rPr kumimoji="1" lang="en-US" altLang="zh-TW" sz="4400" b="1" dirty="0">
                <a:solidFill>
                  <a:srgbClr val="FFFF00"/>
                </a:solidFill>
                <a:latin typeface="Yu Gothic UI" panose="020B0500000000000000" pitchFamily="34" charset="-128"/>
                <a:ea typeface="Yu Gothic UI" panose="020B0500000000000000" pitchFamily="34" charset="-128"/>
              </a:rPr>
              <a:t>"</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We must become </a:t>
            </a:r>
            <a:r>
              <a:rPr kumimoji="1" lang="en-US" altLang="zh-TW" sz="4000" b="1" dirty="0">
                <a:solidFill>
                  <a:srgbClr val="FFFF00"/>
                </a:solidFill>
                <a:latin typeface="Yu Gothic UI" panose="020B0500000000000000" pitchFamily="34" charset="-128"/>
                <a:ea typeface="Yu Gothic UI" panose="020B0500000000000000" pitchFamily="34" charset="-128"/>
              </a:rPr>
              <a:t>“Flesh in the Word”</a:t>
            </a:r>
            <a:endParaRPr kumimoji="1" lang="en-US" altLang="zh-TW" sz="4400" b="1" dirty="0">
              <a:solidFill>
                <a:srgbClr val="FFFF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32491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8908" y="612844"/>
            <a:ext cx="917418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2:10</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10 </a:t>
            </a:r>
            <a:r>
              <a:rPr kumimoji="1" lang="zh-TW" altLang="en-US" sz="3600" b="1" dirty="0">
                <a:solidFill>
                  <a:srgbClr val="FFC000"/>
                </a:solidFill>
                <a:latin typeface="Yu Gothic UI" panose="020B0500000000000000" pitchFamily="34" charset="-128"/>
                <a:ea typeface="Yu Gothic UI" panose="020B0500000000000000" pitchFamily="34" charset="-128"/>
              </a:rPr>
              <a:t>原 来 那 为 万 物 所 属 为 万 物 所 本 的 ， 要 领 许 多 的 儿 子 进 荣 耀 里 去 ， 使 救 他 们 的 元 帅 ， 因 受 苦 难 得 以 完 全 ， 本 是 合 宜 的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10 In bringing many sons and daughters to glory, it was fitting that God, for whom and through whom everything exists, should make the pioneer of their salvation perfect through what he suffered.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45244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8908" y="973452"/>
            <a:ext cx="917418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2:11</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11 </a:t>
            </a:r>
            <a:r>
              <a:rPr kumimoji="1" lang="zh-TW" altLang="en-US" sz="3600" b="1" dirty="0">
                <a:solidFill>
                  <a:srgbClr val="FFC000"/>
                </a:solidFill>
                <a:latin typeface="Yu Gothic UI" panose="020B0500000000000000" pitchFamily="34" charset="-128"/>
                <a:ea typeface="Yu Gothic UI" panose="020B0500000000000000" pitchFamily="34" charset="-128"/>
              </a:rPr>
              <a:t>因 那 使 人 成 圣 的 和 那 些 得 以 成 圣 的 ， 都 是 出 於 一 。 所 以 ， 他 称 他 们 为 弟 兄 也 不 以 为 耻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11 Both the one who makes people holy and those who are made holy are of the same family. So Jesus is not ashamed to call them brothers and sisters.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1530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31111" y="859065"/>
            <a:ext cx="8818536"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耶稣两大特性</a:t>
            </a:r>
          </a:p>
          <a:p>
            <a:pPr algn="ctr">
              <a:tabLst>
                <a:tab pos="1330325" algn="l"/>
              </a:tabLst>
            </a:pPr>
            <a:r>
              <a:rPr kumimoji="1" lang="en-US" altLang="zh-TW" sz="36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Two characteristics of Jesus</a:t>
            </a:r>
            <a:endParaRPr kumimoji="1" lang="zh-TW" altLang="en-US" sz="36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基督的超越性</a:t>
            </a:r>
            <a:r>
              <a:rPr kumimoji="1" lang="zh-TW" altLang="en-US" sz="36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（超越天使、先知）</a:t>
            </a:r>
          </a:p>
          <a:p>
            <a:pPr>
              <a:tabLst>
                <a:tab pos="1330325" algn="l"/>
              </a:tabLst>
            </a:pPr>
            <a:r>
              <a:rPr kumimoji="1" lang="en-US" altLang="zh-TW" sz="36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The transcendence of Christ</a:t>
            </a:r>
          </a:p>
          <a:p>
            <a:pPr>
              <a:tabLst>
                <a:tab pos="1330325" algn="l"/>
              </a:tabLst>
            </a:pPr>
            <a:r>
              <a:rPr kumimoji="1" lang="en-US" altLang="zh-TW" sz="36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 (beyond angels, prophets)</a:t>
            </a:r>
            <a:endParaRPr kumimoji="1" lang="zh-TW" altLang="en-US" sz="36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endParaRPr kumimoji="1" lang="en-US" altLang="zh-TW" sz="36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r>
              <a:rPr kumimoji="1" lang="zh-TW" altLang="en-US" sz="3600" b="1" dirty="0">
                <a:solidFill>
                  <a:srgbClr val="FFFF00"/>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基督的独特性</a:t>
            </a:r>
            <a:r>
              <a:rPr kumimoji="1" lang="zh-TW" altLang="en-US" sz="3600" b="1" dirty="0">
                <a:solidFill>
                  <a:srgbClr val="FEC246"/>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（单靠主十架救恩）</a:t>
            </a:r>
            <a:endParaRPr kumimoji="1" lang="en-US" altLang="zh-TW" sz="36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The Uniqueness of Christ </a:t>
            </a:r>
          </a:p>
          <a:p>
            <a:pPr>
              <a:tabLst>
                <a:tab pos="1330325" algn="l"/>
              </a:tabLst>
            </a:pPr>
            <a:r>
              <a:rPr kumimoji="1" lang="en-US" altLang="zh-TW" sz="3600" b="1" dirty="0">
                <a:effectLst>
                  <a:glow rad="63500">
                    <a:schemeClr val="accent1">
                      <a:satMod val="175000"/>
                      <a:alpha val="40000"/>
                    </a:schemeClr>
                  </a:glow>
                </a:effectLst>
                <a:latin typeface="Yu Gothic UI" panose="020B0500000000000000" pitchFamily="34" charset="-128"/>
                <a:ea typeface="Yu Gothic UI" panose="020B0500000000000000" pitchFamily="34" charset="-128"/>
              </a:rPr>
              <a:t>(Salvation by the Cross of the Lord Alone)</a:t>
            </a:r>
          </a:p>
        </p:txBody>
      </p:sp>
    </p:spTree>
    <p:extLst>
      <p:ext uri="{BB962C8B-B14F-4D97-AF65-F5344CB8AC3E}">
        <p14:creationId xmlns:p14="http://schemas.microsoft.com/office/powerpoint/2010/main" val="3006566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8908" y="1134336"/>
            <a:ext cx="9174183"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2:12-13</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12 </a:t>
            </a:r>
            <a:r>
              <a:rPr kumimoji="1" lang="zh-TW" altLang="en-US" sz="3600" b="1" dirty="0">
                <a:solidFill>
                  <a:srgbClr val="FFC000"/>
                </a:solidFill>
                <a:latin typeface="Yu Gothic UI" panose="020B0500000000000000" pitchFamily="34" charset="-128"/>
                <a:ea typeface="Yu Gothic UI" panose="020B0500000000000000" pitchFamily="34" charset="-128"/>
              </a:rPr>
              <a:t>说 ： 我 要 将 你 的 名 传 与 我 的 弟 兄 ， 在 会 中 我 要 颂 扬 你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12 He says, “I will declare your name to my brothers and sisters; in the assembly I will sing your praises.”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353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37696" y="1250245"/>
            <a:ext cx="917418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13 </a:t>
            </a:r>
            <a:r>
              <a:rPr kumimoji="1" lang="zh-TW" altLang="en-US" sz="3600" b="1" dirty="0">
                <a:solidFill>
                  <a:srgbClr val="FFC000"/>
                </a:solidFill>
                <a:latin typeface="Yu Gothic UI" panose="020B0500000000000000" pitchFamily="34" charset="-128"/>
                <a:ea typeface="Yu Gothic UI" panose="020B0500000000000000" pitchFamily="34" charset="-128"/>
              </a:rPr>
              <a:t>又 说 ： 我 要 倚 赖 他 ； 又 说 ： 看 哪 ， 我 与 神 所 给 我 的 儿 女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13 And again, “I will put my trust in him.”</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And again he says, “Here am I, and the children God has given me.”</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628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012954"/>
            <a:ext cx="8897311"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信徒能从</a:t>
            </a:r>
            <a:r>
              <a:rPr kumimoji="1" lang="zh-TW" altLang="en-US" sz="4400" b="1" dirty="0">
                <a:solidFill>
                  <a:srgbClr val="FFFF00"/>
                </a:solidFill>
                <a:latin typeface="Yu Gothic UI" panose="020B0500000000000000" pitchFamily="34" charset="-128"/>
                <a:ea typeface="Yu Gothic UI" panose="020B0500000000000000" pitchFamily="34" charset="-128"/>
              </a:rPr>
              <a:t>短暂看见永恒</a:t>
            </a:r>
            <a:r>
              <a:rPr kumimoji="1" lang="zh-TW" altLang="en-US" sz="4400" b="1" dirty="0">
                <a:solidFill>
                  <a:srgbClr val="FFC000"/>
                </a:solidFill>
                <a:latin typeface="Yu Gothic UI" panose="020B0500000000000000" pitchFamily="34" charset="-128"/>
                <a:ea typeface="Yu Gothic UI" panose="020B0500000000000000" pitchFamily="34" charset="-128"/>
              </a:rPr>
              <a:t>价值</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 Believers can see the Eternal Value from the Temporal.</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我们能从</a:t>
            </a:r>
            <a:r>
              <a:rPr kumimoji="1" lang="zh-TW" altLang="en-US" sz="4400" b="1" dirty="0">
                <a:solidFill>
                  <a:srgbClr val="FFFF00"/>
                </a:solidFill>
                <a:latin typeface="Yu Gothic UI" panose="020B0500000000000000" pitchFamily="34" charset="-128"/>
                <a:ea typeface="Yu Gothic UI" panose="020B0500000000000000" pitchFamily="34" charset="-128"/>
              </a:rPr>
              <a:t>今生看到永生</a:t>
            </a:r>
            <a:r>
              <a:rPr kumimoji="1" lang="zh-TW" altLang="en-US" sz="4400" b="1" dirty="0">
                <a:solidFill>
                  <a:srgbClr val="FFC000"/>
                </a:solidFill>
                <a:latin typeface="Yu Gothic UI" panose="020B0500000000000000" pitchFamily="34" charset="-128"/>
                <a:ea typeface="Yu Gothic UI" panose="020B0500000000000000" pitchFamily="34" charset="-128"/>
              </a:rPr>
              <a:t>意义</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We can see the meaning of eternal life in this life</a:t>
            </a:r>
          </a:p>
        </p:txBody>
      </p:sp>
    </p:spTree>
    <p:extLst>
      <p:ext uri="{BB962C8B-B14F-4D97-AF65-F5344CB8AC3E}">
        <p14:creationId xmlns:p14="http://schemas.microsoft.com/office/powerpoint/2010/main" val="3832044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Description automatically generated with medium confidence">
            <a:extLst>
              <a:ext uri="{FF2B5EF4-FFF2-40B4-BE49-F238E27FC236}">
                <a16:creationId xmlns:a16="http://schemas.microsoft.com/office/drawing/2014/main" id="{C5F0EA88-5DED-C645-9EF8-D52A4F28C0C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4267" r="20340"/>
          <a:stretch/>
        </p:blipFill>
        <p:spPr>
          <a:xfrm>
            <a:off x="1" y="0"/>
            <a:ext cx="12192000"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522215" y="1288059"/>
            <a:ext cx="8897311"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effectLst>
                  <a:glow rad="228600">
                    <a:schemeClr val="bg1">
                      <a:alpha val="40000"/>
                    </a:schemeClr>
                  </a:glow>
                </a:effectLst>
                <a:latin typeface="Yu Gothic UI" panose="020B0500000000000000" pitchFamily="34" charset="-128"/>
                <a:ea typeface="Yu Gothic UI" panose="020B0500000000000000" pitchFamily="34" charset="-128"/>
              </a:rPr>
              <a:t>人身在教会里</a:t>
            </a:r>
          </a:p>
          <a:p>
            <a:pPr algn="ctr">
              <a:tabLst>
                <a:tab pos="1330325" algn="l"/>
              </a:tabLst>
            </a:pPr>
            <a:r>
              <a:rPr kumimoji="1" lang="en-US" altLang="zh-TW" sz="4400" b="1" dirty="0">
                <a:effectLst>
                  <a:glow rad="228600">
                    <a:schemeClr val="bg1">
                      <a:alpha val="40000"/>
                    </a:schemeClr>
                  </a:glow>
                </a:effectLst>
                <a:latin typeface="Yu Gothic UI" panose="020B0500000000000000" pitchFamily="34" charset="-128"/>
                <a:ea typeface="Yu Gothic UI" panose="020B0500000000000000" pitchFamily="34" charset="-128"/>
              </a:rPr>
              <a:t>One may be in church</a:t>
            </a:r>
          </a:p>
          <a:p>
            <a:pPr algn="ctr">
              <a:tabLst>
                <a:tab pos="1330325" algn="l"/>
              </a:tabLst>
            </a:pPr>
            <a:endParaRPr kumimoji="1" lang="en-US" altLang="zh-TW" sz="4400" b="1" dirty="0">
              <a:solidFill>
                <a:srgbClr val="FFC000"/>
              </a:solidFill>
              <a:effectLst>
                <a:glow rad="228600">
                  <a:schemeClr val="bg1">
                    <a:alpha val="40000"/>
                  </a:schemeClr>
                </a:glow>
              </a:effectLst>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effectLst>
                  <a:glow rad="228600">
                    <a:schemeClr val="bg1">
                      <a:alpha val="40000"/>
                    </a:schemeClr>
                  </a:glow>
                </a:effectLst>
                <a:latin typeface="Yu Gothic UI" panose="020B0500000000000000" pitchFamily="34" charset="-128"/>
                <a:ea typeface="Yu Gothic UI" panose="020B0500000000000000" pitchFamily="34" charset="-128"/>
              </a:rPr>
              <a:t>却没有在基督里</a:t>
            </a:r>
            <a:endParaRPr kumimoji="1" lang="en-US" altLang="zh-TW" sz="4400" b="1" dirty="0">
              <a:solidFill>
                <a:srgbClr val="FFC000"/>
              </a:solidFill>
              <a:effectLst>
                <a:glow rad="228600">
                  <a:schemeClr val="bg1">
                    <a:alpha val="40000"/>
                  </a:schemeClr>
                </a:glow>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effectLst>
                  <a:glow rad="228600">
                    <a:schemeClr val="bg1">
                      <a:alpha val="40000"/>
                    </a:schemeClr>
                  </a:glow>
                </a:effectLst>
                <a:latin typeface="Yu Gothic UI" panose="020B0500000000000000" pitchFamily="34" charset="-128"/>
                <a:ea typeface="Yu Gothic UI" panose="020B0500000000000000" pitchFamily="34" charset="-128"/>
              </a:rPr>
              <a:t>but not in Christ</a:t>
            </a:r>
          </a:p>
        </p:txBody>
      </p:sp>
    </p:spTree>
    <p:extLst>
      <p:ext uri="{BB962C8B-B14F-4D97-AF65-F5344CB8AC3E}">
        <p14:creationId xmlns:p14="http://schemas.microsoft.com/office/powerpoint/2010/main" val="1072224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4389120" y="1037087"/>
            <a:ext cx="7032254"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救恩的原貌是主自己！</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The original appearance of salvation is the Lord Himself!</a:t>
            </a:r>
          </a:p>
          <a:p>
            <a:pPr>
              <a:tabLst>
                <a:tab pos="1330325" algn="l"/>
              </a:tabLst>
            </a:pP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需要建立与基督的关系！</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A relationship with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Christ is needed!</a:t>
            </a:r>
            <a:endParaRPr kumimoji="1" lang="en-US" altLang="zh-TW" sz="4400" b="1" dirty="0">
              <a:latin typeface="Yu Gothic UI" panose="020B0500000000000000" pitchFamily="34" charset="-128"/>
              <a:ea typeface="Yu Gothic UI" panose="020B0500000000000000" pitchFamily="34" charset="-128"/>
            </a:endParaRPr>
          </a:p>
        </p:txBody>
      </p:sp>
      <p:pic>
        <p:nvPicPr>
          <p:cNvPr id="3" name="Picture 2" descr="A picture containing outdoor, mountain&#10;&#10;Description automatically generated">
            <a:extLst>
              <a:ext uri="{FF2B5EF4-FFF2-40B4-BE49-F238E27FC236}">
                <a16:creationId xmlns:a16="http://schemas.microsoft.com/office/drawing/2014/main" id="{B6552DEE-B448-5E49-8691-C1F7F7BBFFE5}"/>
              </a:ext>
            </a:extLst>
          </p:cNvPr>
          <p:cNvPicPr>
            <a:picLocks noChangeAspect="1"/>
          </p:cNvPicPr>
          <p:nvPr/>
        </p:nvPicPr>
        <p:blipFill>
          <a:blip r:embed="rId2"/>
          <a:stretch>
            <a:fillRect/>
          </a:stretch>
        </p:blipFill>
        <p:spPr>
          <a:xfrm>
            <a:off x="1310554" y="1023870"/>
            <a:ext cx="3078566" cy="4810259"/>
          </a:xfrm>
          <a:prstGeom prst="rect">
            <a:avLst/>
          </a:prstGeom>
          <a:ln>
            <a:noFill/>
          </a:ln>
          <a:effectLst>
            <a:softEdge rad="112500"/>
          </a:effectLst>
        </p:spPr>
      </p:pic>
    </p:spTree>
    <p:extLst>
      <p:ext uri="{BB962C8B-B14F-4D97-AF65-F5344CB8AC3E}">
        <p14:creationId xmlns:p14="http://schemas.microsoft.com/office/powerpoint/2010/main" val="45925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18601" y="1169587"/>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2:1</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 </a:t>
            </a:r>
            <a:r>
              <a:rPr kumimoji="1" lang="zh-TW" altLang="en-US" sz="3600" b="1" dirty="0">
                <a:solidFill>
                  <a:srgbClr val="FFC000"/>
                </a:solidFill>
                <a:latin typeface="Yu Gothic UI" panose="020B0500000000000000" pitchFamily="34" charset="-128"/>
                <a:ea typeface="Yu Gothic UI" panose="020B0500000000000000" pitchFamily="34" charset="-128"/>
              </a:rPr>
              <a:t>所 以 ， 我 们 当 越 发 郑 重 所 听 见 的 道 理 ， 恐 怕 我 们 随 流 失 去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 We must pay the most careful attention, therefore, to what we have heard, so that we do not drift away. </a:t>
            </a:r>
            <a:endParaRPr kumimoji="1" lang="zh-TW" altLang="en-US" sz="36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4915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133034"/>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2:2</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那 藉 着 天 使 所 传 的 话 既 是 确 定 的 ； 凡 犯 悖 逆 的 都 受 了 该 受 的 报 应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 For since the message spoken through angels was binding, and every violation and disobedience received its just punishment, </a:t>
            </a:r>
            <a:endParaRPr kumimoji="1" lang="zh-TW" altLang="en-US" sz="36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4069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58986" y="889843"/>
            <a:ext cx="8897311"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FF00"/>
                </a:solidFill>
                <a:latin typeface="Yu Gothic UI" panose="020B0500000000000000" pitchFamily="34" charset="-128"/>
                <a:ea typeface="Yu Gothic UI" panose="020B0500000000000000" pitchFamily="34" charset="-128"/>
              </a:rPr>
              <a:t>（第一个警告）</a:t>
            </a:r>
            <a:r>
              <a:rPr kumimoji="1" lang="zh-TW" altLang="en-US" sz="3600" b="1" dirty="0">
                <a:latin typeface="Yu Gothic UI" panose="020B0500000000000000" pitchFamily="34" charset="-128"/>
                <a:ea typeface="Yu Gothic UI" panose="020B0500000000000000" pitchFamily="34" charset="-128"/>
              </a:rPr>
              <a:t>希 伯 來 書 </a:t>
            </a:r>
            <a:r>
              <a:rPr kumimoji="1" lang="en-US" altLang="zh-TW" sz="3600" b="1" dirty="0">
                <a:latin typeface="Yu Gothic UI" panose="020B0500000000000000" pitchFamily="34" charset="-128"/>
                <a:ea typeface="Yu Gothic UI" panose="020B0500000000000000" pitchFamily="34" charset="-128"/>
              </a:rPr>
              <a:t>Hebrews 2:3</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dirty="0">
                <a:solidFill>
                  <a:srgbClr val="FFC000"/>
                </a:solidFill>
                <a:latin typeface="Yu Gothic UI" panose="020B0500000000000000" pitchFamily="34" charset="-128"/>
                <a:ea typeface="Yu Gothic UI" panose="020B0500000000000000" pitchFamily="34" charset="-128"/>
              </a:rPr>
              <a:t>我 们 若 忽 略 这 麽 大 的 救 恩 ，怎 能 逃 罪 呢 ？ 这 救 恩 起 先 是 主 亲 自 讲 的 ， 後 来 是 听 见 的 人 给 我 们 证 实 了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3 how shall we escape if we ignore so great a salvation? This salvation, which was first announced by the Lord, was confirmed to us by those who heard him.</a:t>
            </a:r>
            <a:endParaRPr kumimoji="1" lang="en-US" altLang="zh-TW" sz="2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8954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93477" y="497963"/>
            <a:ext cx="9340183"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救恩启示三重点</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Three-points Revelation of Salvation</a:t>
            </a:r>
          </a:p>
          <a:p>
            <a:pP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主亲口说</a:t>
            </a:r>
            <a:r>
              <a:rPr kumimoji="1" lang="zh-TW" altLang="en-US" sz="4400" b="1" dirty="0">
                <a:solidFill>
                  <a:srgbClr val="FFC000"/>
                </a:solidFill>
                <a:latin typeface="Yu Gothic UI" panose="020B0500000000000000" pitchFamily="34" charset="-128"/>
                <a:ea typeface="Yu Gothic UI" panose="020B0500000000000000" pitchFamily="34" charset="-128"/>
              </a:rPr>
              <a:t>（直接启示）</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The Lord himself said (direct revelation)</a:t>
            </a:r>
            <a:endParaRPr kumimoji="1" lang="zh-TW" altLang="en-US"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门徒传扬</a:t>
            </a:r>
            <a:r>
              <a:rPr kumimoji="1" lang="zh-TW" altLang="en-US" sz="4400" b="1" dirty="0">
                <a:solidFill>
                  <a:srgbClr val="FFC000"/>
                </a:solidFill>
                <a:latin typeface="Yu Gothic UI" panose="020B0500000000000000" pitchFamily="34" charset="-128"/>
                <a:ea typeface="Yu Gothic UI" panose="020B0500000000000000" pitchFamily="34" charset="-128"/>
              </a:rPr>
              <a:t>（间接启示）</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Disciples’ Sharing (indirect revelation)</a:t>
            </a:r>
            <a:endParaRPr kumimoji="1" lang="zh-TW" altLang="en-US"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神迹奇事和圣灵同做见证！</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The </a:t>
            </a:r>
            <a:r>
              <a:rPr kumimoji="1" lang="en-US" altLang="zh-TW" sz="3600" b="1" dirty="0">
                <a:latin typeface="Yu Gothic UI" panose="020B0500000000000000" pitchFamily="34" charset="-128"/>
                <a:ea typeface="Yu Gothic UI" panose="020B0500000000000000" pitchFamily="34" charset="-128"/>
              </a:rPr>
              <a:t>Signs and wonders bear witness to the Holy Spirit!</a:t>
            </a:r>
          </a:p>
        </p:txBody>
      </p:sp>
    </p:spTree>
    <p:extLst>
      <p:ext uri="{BB962C8B-B14F-4D97-AF65-F5344CB8AC3E}">
        <p14:creationId xmlns:p14="http://schemas.microsoft.com/office/powerpoint/2010/main" val="215154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50421" y="1780473"/>
            <a:ext cx="8897311"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神给人的救恩</a:t>
            </a:r>
            <a:r>
              <a:rPr kumimoji="1" lang="en-US" altLang="zh-TW" sz="4400" b="1" dirty="0">
                <a:solidFill>
                  <a:srgbClr val="FFC000"/>
                </a:solidFill>
                <a:latin typeface="Yu Gothic UI" panose="020B0500000000000000" pitchFamily="34" charset="-128"/>
                <a:ea typeface="Yu Gothic UI" panose="020B0500000000000000" pitchFamily="34" charset="-128"/>
              </a:rPr>
              <a:t> </a:t>
            </a:r>
            <a:r>
              <a:rPr kumimoji="1" lang="en-US" altLang="zh-TW" sz="4400" b="1" dirty="0">
                <a:solidFill>
                  <a:srgbClr val="FFFF00"/>
                </a:solidFill>
                <a:latin typeface="Yu Gothic UI" panose="020B0500000000000000" pitchFamily="34" charset="-128"/>
                <a:ea typeface="Yu Gothic UI" panose="020B0500000000000000" pitchFamily="34" charset="-128"/>
              </a:rPr>
              <a:t>100% </a:t>
            </a:r>
            <a:r>
              <a:rPr kumimoji="1" lang="zh-TW" altLang="en-US" sz="4400" b="1" dirty="0">
                <a:solidFill>
                  <a:srgbClr val="FFFF00"/>
                </a:solidFill>
                <a:latin typeface="Yu Gothic UI" panose="020B0500000000000000" pitchFamily="34" charset="-128"/>
                <a:ea typeface="Yu Gothic UI" panose="020B0500000000000000" pitchFamily="34" charset="-128"/>
              </a:rPr>
              <a:t>是靠耶稣完成</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endParaRPr kumimoji="1" lang="en-US" altLang="zh-TW" sz="44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God's salvation for man is </a:t>
            </a:r>
          </a:p>
          <a:p>
            <a:pPr algn="ct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100% accomplished by Jesus.</a:t>
            </a:r>
          </a:p>
        </p:txBody>
      </p:sp>
    </p:spTree>
    <p:extLst>
      <p:ext uri="{BB962C8B-B14F-4D97-AF65-F5344CB8AC3E}">
        <p14:creationId xmlns:p14="http://schemas.microsoft.com/office/powerpoint/2010/main" val="4291525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5069</TotalTime>
  <Words>2611</Words>
  <Application>Microsoft Macintosh PowerPoint</Application>
  <PresentationFormat>Widescreen</PresentationFormat>
  <Paragraphs>191</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Yu Gothic UI</vt:lpstr>
      <vt:lpstr>Arial</vt:lpstr>
      <vt:lpstr>Century Gothic</vt:lpstr>
      <vt:lpstr>網狀</vt:lpstr>
      <vt:lpstr>PowerPoint Presentation</vt:lpstr>
      <vt:lpstr>房正豪牧師 Rev. Steven Fang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395</cp:revision>
  <cp:lastPrinted>2022-01-25T18:35:24Z</cp:lastPrinted>
  <dcterms:created xsi:type="dcterms:W3CDTF">2021-01-06T18:08:20Z</dcterms:created>
  <dcterms:modified xsi:type="dcterms:W3CDTF">2022-03-11T11:59:48Z</dcterms:modified>
</cp:coreProperties>
</file>