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7" r:id="rId10"/>
    <p:sldId id="268" r:id="rId11"/>
    <p:sldId id="285" r:id="rId12"/>
    <p:sldId id="269" r:id="rId13"/>
    <p:sldId id="270" r:id="rId14"/>
    <p:sldId id="271" r:id="rId15"/>
    <p:sldId id="264" r:id="rId16"/>
    <p:sldId id="272" r:id="rId17"/>
    <p:sldId id="273" r:id="rId18"/>
    <p:sldId id="274" r:id="rId19"/>
    <p:sldId id="265" r:id="rId20"/>
    <p:sldId id="275" r:id="rId21"/>
    <p:sldId id="276" r:id="rId22"/>
    <p:sldId id="277" r:id="rId23"/>
    <p:sldId id="279" r:id="rId24"/>
    <p:sldId id="266"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1" autoAdjust="0"/>
    <p:restoredTop sz="94660"/>
  </p:normalViewPr>
  <p:slideViewPr>
    <p:cSldViewPr snapToGrid="0">
      <p:cViewPr varScale="1">
        <p:scale>
          <a:sx n="102" d="100"/>
          <a:sy n="102" d="100"/>
        </p:scale>
        <p:origin x="216" y="64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8AF00B-050A-407A-956B-FB29C41ADEEF}"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5F359BAC-B861-4D77-BBDF-22FD5814440C}">
      <dgm:prSet/>
      <dgm:spPr/>
      <dgm:t>
        <a:bodyPr/>
        <a:lstStyle/>
        <a:p>
          <a:r>
            <a:rPr lang="en-US" dirty="0"/>
            <a:t>Why do I overwork?</a:t>
          </a:r>
          <a:r>
            <a:rPr lang="zh-TW" altLang="en-US" dirty="0"/>
            <a:t> 为什么我会过度劳累？</a:t>
          </a:r>
          <a:endParaRPr lang="en-US" dirty="0"/>
        </a:p>
      </dgm:t>
    </dgm:pt>
    <dgm:pt modelId="{A3ACB2EE-E418-4F7F-8EC2-84A5E2E77D6C}" type="parTrans" cxnId="{E2DE6B02-FC7A-4981-9A2E-2E620CDEC7DF}">
      <dgm:prSet/>
      <dgm:spPr/>
      <dgm:t>
        <a:bodyPr/>
        <a:lstStyle/>
        <a:p>
          <a:endParaRPr lang="en-US"/>
        </a:p>
      </dgm:t>
    </dgm:pt>
    <dgm:pt modelId="{9D79BA8B-EBA7-491F-9382-3468290634C2}" type="sibTrans" cxnId="{E2DE6B02-FC7A-4981-9A2E-2E620CDEC7DF}">
      <dgm:prSet/>
      <dgm:spPr/>
      <dgm:t>
        <a:bodyPr/>
        <a:lstStyle/>
        <a:p>
          <a:endParaRPr lang="en-US"/>
        </a:p>
      </dgm:t>
    </dgm:pt>
    <dgm:pt modelId="{EB5EBAF4-EA93-4C87-9243-CC6724B89636}">
      <dgm:prSet/>
      <dgm:spPr/>
      <dgm:t>
        <a:bodyPr/>
        <a:lstStyle/>
        <a:p>
          <a:r>
            <a:rPr lang="en-US" dirty="0"/>
            <a:t>‌For what reason am I most likely to overwork?</a:t>
          </a:r>
          <a:r>
            <a:rPr lang="zh-TW" altLang="en-US" dirty="0"/>
            <a:t>                 我最有可能因什么原因过度劳累？</a:t>
          </a:r>
          <a:endParaRPr lang="en-US" dirty="0"/>
        </a:p>
      </dgm:t>
    </dgm:pt>
    <dgm:pt modelId="{62CD1845-4C6C-453C-AB9A-F19923F9128C}" type="parTrans" cxnId="{183FDCC8-BE1E-46D9-85A2-924AB84EA2D9}">
      <dgm:prSet/>
      <dgm:spPr/>
      <dgm:t>
        <a:bodyPr/>
        <a:lstStyle/>
        <a:p>
          <a:endParaRPr lang="en-US"/>
        </a:p>
      </dgm:t>
    </dgm:pt>
    <dgm:pt modelId="{11F70CA2-07C5-492D-8E05-66CC9BA51E8E}" type="sibTrans" cxnId="{183FDCC8-BE1E-46D9-85A2-924AB84EA2D9}">
      <dgm:prSet/>
      <dgm:spPr/>
      <dgm:t>
        <a:bodyPr/>
        <a:lstStyle/>
        <a:p>
          <a:endParaRPr lang="en-US"/>
        </a:p>
      </dgm:t>
    </dgm:pt>
    <dgm:pt modelId="{1E7C9DCC-D4CA-4C32-9512-D810A1441A7E}">
      <dgm:prSet/>
      <dgm:spPr/>
      <dgm:t>
        <a:bodyPr/>
        <a:lstStyle/>
        <a:p>
          <a:r>
            <a:rPr lang="en-US" dirty="0"/>
            <a:t>‌What do I need to say yes to?</a:t>
          </a:r>
          <a:r>
            <a:rPr lang="zh-TW" altLang="en-US" dirty="0"/>
            <a:t> 我需要对什么说 “是”？</a:t>
          </a:r>
          <a:endParaRPr lang="en-US" dirty="0"/>
        </a:p>
      </dgm:t>
    </dgm:pt>
    <dgm:pt modelId="{3A50E796-3FAE-4D61-94AE-C016ABBB59A4}" type="parTrans" cxnId="{25B37565-09E8-4DCB-93F3-0B54C188D10B}">
      <dgm:prSet/>
      <dgm:spPr/>
      <dgm:t>
        <a:bodyPr/>
        <a:lstStyle/>
        <a:p>
          <a:endParaRPr lang="en-US"/>
        </a:p>
      </dgm:t>
    </dgm:pt>
    <dgm:pt modelId="{C3FBFDCD-617A-486D-B027-CFB712A7D793}" type="sibTrans" cxnId="{25B37565-09E8-4DCB-93F3-0B54C188D10B}">
      <dgm:prSet/>
      <dgm:spPr/>
      <dgm:t>
        <a:bodyPr/>
        <a:lstStyle/>
        <a:p>
          <a:endParaRPr lang="en-US"/>
        </a:p>
      </dgm:t>
    </dgm:pt>
    <dgm:pt modelId="{7ED05A95-7FE2-402D-AF79-482A72452096}">
      <dgm:prSet/>
      <dgm:spPr/>
      <dgm:t>
        <a:bodyPr/>
        <a:lstStyle/>
        <a:p>
          <a:r>
            <a:rPr lang="en-US" dirty="0"/>
            <a:t>‌What do I need to say no to?</a:t>
          </a:r>
          <a:r>
            <a:rPr lang="zh-TW" altLang="en-US" dirty="0"/>
            <a:t>  我需要对什么说 “不”？</a:t>
          </a:r>
          <a:endParaRPr lang="en-US" dirty="0"/>
        </a:p>
      </dgm:t>
    </dgm:pt>
    <dgm:pt modelId="{2A26ED7F-3474-4835-B8CD-D5E561B5669E}" type="parTrans" cxnId="{6208A91D-0D54-402F-94A2-8A5C719B01C9}">
      <dgm:prSet/>
      <dgm:spPr/>
      <dgm:t>
        <a:bodyPr/>
        <a:lstStyle/>
        <a:p>
          <a:endParaRPr lang="en-US"/>
        </a:p>
      </dgm:t>
    </dgm:pt>
    <dgm:pt modelId="{6E69E6CF-49F8-45B3-91FE-691F3305D758}" type="sibTrans" cxnId="{6208A91D-0D54-402F-94A2-8A5C719B01C9}">
      <dgm:prSet/>
      <dgm:spPr/>
      <dgm:t>
        <a:bodyPr/>
        <a:lstStyle/>
        <a:p>
          <a:endParaRPr lang="en-US"/>
        </a:p>
      </dgm:t>
    </dgm:pt>
    <dgm:pt modelId="{3CAA4D89-BD94-4296-9B9F-7FE1BFF8A5EB}" type="pres">
      <dgm:prSet presAssocID="{D08AF00B-050A-407A-956B-FB29C41ADEEF}" presName="vert0" presStyleCnt="0">
        <dgm:presLayoutVars>
          <dgm:dir/>
          <dgm:animOne val="branch"/>
          <dgm:animLvl val="lvl"/>
        </dgm:presLayoutVars>
      </dgm:prSet>
      <dgm:spPr/>
    </dgm:pt>
    <dgm:pt modelId="{0870F7D4-7D77-4BAC-B4D4-386E864C66D4}" type="pres">
      <dgm:prSet presAssocID="{5F359BAC-B861-4D77-BBDF-22FD5814440C}" presName="thickLine" presStyleLbl="alignNode1" presStyleIdx="0" presStyleCnt="4"/>
      <dgm:spPr/>
    </dgm:pt>
    <dgm:pt modelId="{820176B2-C9E1-4123-B16F-0757898C5AA8}" type="pres">
      <dgm:prSet presAssocID="{5F359BAC-B861-4D77-BBDF-22FD5814440C}" presName="horz1" presStyleCnt="0"/>
      <dgm:spPr/>
    </dgm:pt>
    <dgm:pt modelId="{D3B8D773-AB8A-4B2C-9D5F-AEEA804B1C14}" type="pres">
      <dgm:prSet presAssocID="{5F359BAC-B861-4D77-BBDF-22FD5814440C}" presName="tx1" presStyleLbl="revTx" presStyleIdx="0" presStyleCnt="4" custLinFactNeighborX="-381" custLinFactNeighborY="-26417"/>
      <dgm:spPr/>
    </dgm:pt>
    <dgm:pt modelId="{647C7507-EE2B-4B1C-91BA-DBB8C123C3C3}" type="pres">
      <dgm:prSet presAssocID="{5F359BAC-B861-4D77-BBDF-22FD5814440C}" presName="vert1" presStyleCnt="0"/>
      <dgm:spPr/>
    </dgm:pt>
    <dgm:pt modelId="{13E27EF8-2547-4851-A0E3-C757B79A090E}" type="pres">
      <dgm:prSet presAssocID="{EB5EBAF4-EA93-4C87-9243-CC6724B89636}" presName="thickLine" presStyleLbl="alignNode1" presStyleIdx="1" presStyleCnt="4"/>
      <dgm:spPr/>
    </dgm:pt>
    <dgm:pt modelId="{69638574-FB70-4405-BF69-29EC7C573A34}" type="pres">
      <dgm:prSet presAssocID="{EB5EBAF4-EA93-4C87-9243-CC6724B89636}" presName="horz1" presStyleCnt="0"/>
      <dgm:spPr/>
    </dgm:pt>
    <dgm:pt modelId="{28EE3370-6082-42E1-957C-A990444B5643}" type="pres">
      <dgm:prSet presAssocID="{EB5EBAF4-EA93-4C87-9243-CC6724B89636}" presName="tx1" presStyleLbl="revTx" presStyleIdx="1" presStyleCnt="4"/>
      <dgm:spPr/>
    </dgm:pt>
    <dgm:pt modelId="{D3B9B806-FBBB-42D0-A119-DD8A85842766}" type="pres">
      <dgm:prSet presAssocID="{EB5EBAF4-EA93-4C87-9243-CC6724B89636}" presName="vert1" presStyleCnt="0"/>
      <dgm:spPr/>
    </dgm:pt>
    <dgm:pt modelId="{3C5A8B71-CBF8-439C-A437-4344E388A5F7}" type="pres">
      <dgm:prSet presAssocID="{1E7C9DCC-D4CA-4C32-9512-D810A1441A7E}" presName="thickLine" presStyleLbl="alignNode1" presStyleIdx="2" presStyleCnt="4"/>
      <dgm:spPr/>
    </dgm:pt>
    <dgm:pt modelId="{FDCE2D8A-19BF-4C9F-AEDA-A486B3A36702}" type="pres">
      <dgm:prSet presAssocID="{1E7C9DCC-D4CA-4C32-9512-D810A1441A7E}" presName="horz1" presStyleCnt="0"/>
      <dgm:spPr/>
    </dgm:pt>
    <dgm:pt modelId="{5DF94F26-D48A-42BF-9E7C-454B25BFA83D}" type="pres">
      <dgm:prSet presAssocID="{1E7C9DCC-D4CA-4C32-9512-D810A1441A7E}" presName="tx1" presStyleLbl="revTx" presStyleIdx="2" presStyleCnt="4"/>
      <dgm:spPr/>
    </dgm:pt>
    <dgm:pt modelId="{02B2E3B3-EF59-4D06-AA71-7B855AD21DEC}" type="pres">
      <dgm:prSet presAssocID="{1E7C9DCC-D4CA-4C32-9512-D810A1441A7E}" presName="vert1" presStyleCnt="0"/>
      <dgm:spPr/>
    </dgm:pt>
    <dgm:pt modelId="{6CFB709A-FC00-4B8D-82BC-67CE722F0173}" type="pres">
      <dgm:prSet presAssocID="{7ED05A95-7FE2-402D-AF79-482A72452096}" presName="thickLine" presStyleLbl="alignNode1" presStyleIdx="3" presStyleCnt="4"/>
      <dgm:spPr/>
    </dgm:pt>
    <dgm:pt modelId="{CDD989F6-1EFA-4F7C-95D2-B6F7D082F5F8}" type="pres">
      <dgm:prSet presAssocID="{7ED05A95-7FE2-402D-AF79-482A72452096}" presName="horz1" presStyleCnt="0"/>
      <dgm:spPr/>
    </dgm:pt>
    <dgm:pt modelId="{7B22CAA6-374D-4EF1-BDD0-AEA3708ACB0D}" type="pres">
      <dgm:prSet presAssocID="{7ED05A95-7FE2-402D-AF79-482A72452096}" presName="tx1" presStyleLbl="revTx" presStyleIdx="3" presStyleCnt="4"/>
      <dgm:spPr/>
    </dgm:pt>
    <dgm:pt modelId="{D860F80A-6F5C-43A8-A71A-E5BBFE6FA1EA}" type="pres">
      <dgm:prSet presAssocID="{7ED05A95-7FE2-402D-AF79-482A72452096}" presName="vert1" presStyleCnt="0"/>
      <dgm:spPr/>
    </dgm:pt>
  </dgm:ptLst>
  <dgm:cxnLst>
    <dgm:cxn modelId="{E2DE6B02-FC7A-4981-9A2E-2E620CDEC7DF}" srcId="{D08AF00B-050A-407A-956B-FB29C41ADEEF}" destId="{5F359BAC-B861-4D77-BBDF-22FD5814440C}" srcOrd="0" destOrd="0" parTransId="{A3ACB2EE-E418-4F7F-8EC2-84A5E2E77D6C}" sibTransId="{9D79BA8B-EBA7-491F-9382-3468290634C2}"/>
    <dgm:cxn modelId="{B06B8F14-EF5D-4F16-8728-5C3063810D4C}" type="presOf" srcId="{D08AF00B-050A-407A-956B-FB29C41ADEEF}" destId="{3CAA4D89-BD94-4296-9B9F-7FE1BFF8A5EB}" srcOrd="0" destOrd="0" presId="urn:microsoft.com/office/officeart/2008/layout/LinedList"/>
    <dgm:cxn modelId="{6208A91D-0D54-402F-94A2-8A5C719B01C9}" srcId="{D08AF00B-050A-407A-956B-FB29C41ADEEF}" destId="{7ED05A95-7FE2-402D-AF79-482A72452096}" srcOrd="3" destOrd="0" parTransId="{2A26ED7F-3474-4835-B8CD-D5E561B5669E}" sibTransId="{6E69E6CF-49F8-45B3-91FE-691F3305D758}"/>
    <dgm:cxn modelId="{DB2E3B28-374F-45E0-ABF6-D4A58BE162EB}" type="presOf" srcId="{7ED05A95-7FE2-402D-AF79-482A72452096}" destId="{7B22CAA6-374D-4EF1-BDD0-AEA3708ACB0D}" srcOrd="0" destOrd="0" presId="urn:microsoft.com/office/officeart/2008/layout/LinedList"/>
    <dgm:cxn modelId="{7AE1C42F-6010-4954-A2FE-ECA0C9924C8B}" type="presOf" srcId="{5F359BAC-B861-4D77-BBDF-22FD5814440C}" destId="{D3B8D773-AB8A-4B2C-9D5F-AEEA804B1C14}" srcOrd="0" destOrd="0" presId="urn:microsoft.com/office/officeart/2008/layout/LinedList"/>
    <dgm:cxn modelId="{25B37565-09E8-4DCB-93F3-0B54C188D10B}" srcId="{D08AF00B-050A-407A-956B-FB29C41ADEEF}" destId="{1E7C9DCC-D4CA-4C32-9512-D810A1441A7E}" srcOrd="2" destOrd="0" parTransId="{3A50E796-3FAE-4D61-94AE-C016ABBB59A4}" sibTransId="{C3FBFDCD-617A-486D-B027-CFB712A7D793}"/>
    <dgm:cxn modelId="{2E477678-3681-4AC6-91BC-4C5112AD225E}" type="presOf" srcId="{1E7C9DCC-D4CA-4C32-9512-D810A1441A7E}" destId="{5DF94F26-D48A-42BF-9E7C-454B25BFA83D}" srcOrd="0" destOrd="0" presId="urn:microsoft.com/office/officeart/2008/layout/LinedList"/>
    <dgm:cxn modelId="{CE38359F-BE9D-4800-8557-4B43DF02A676}" type="presOf" srcId="{EB5EBAF4-EA93-4C87-9243-CC6724B89636}" destId="{28EE3370-6082-42E1-957C-A990444B5643}" srcOrd="0" destOrd="0" presId="urn:microsoft.com/office/officeart/2008/layout/LinedList"/>
    <dgm:cxn modelId="{183FDCC8-BE1E-46D9-85A2-924AB84EA2D9}" srcId="{D08AF00B-050A-407A-956B-FB29C41ADEEF}" destId="{EB5EBAF4-EA93-4C87-9243-CC6724B89636}" srcOrd="1" destOrd="0" parTransId="{62CD1845-4C6C-453C-AB9A-F19923F9128C}" sibTransId="{11F70CA2-07C5-492D-8E05-66CC9BA51E8E}"/>
    <dgm:cxn modelId="{5CA30891-679F-49F9-B55E-C27F7438852A}" type="presParOf" srcId="{3CAA4D89-BD94-4296-9B9F-7FE1BFF8A5EB}" destId="{0870F7D4-7D77-4BAC-B4D4-386E864C66D4}" srcOrd="0" destOrd="0" presId="urn:microsoft.com/office/officeart/2008/layout/LinedList"/>
    <dgm:cxn modelId="{10A0F688-AE61-4978-9C12-A9F9379C97C4}" type="presParOf" srcId="{3CAA4D89-BD94-4296-9B9F-7FE1BFF8A5EB}" destId="{820176B2-C9E1-4123-B16F-0757898C5AA8}" srcOrd="1" destOrd="0" presId="urn:microsoft.com/office/officeart/2008/layout/LinedList"/>
    <dgm:cxn modelId="{E8BF123F-8613-4F16-9568-A3C4B6C2BC8A}" type="presParOf" srcId="{820176B2-C9E1-4123-B16F-0757898C5AA8}" destId="{D3B8D773-AB8A-4B2C-9D5F-AEEA804B1C14}" srcOrd="0" destOrd="0" presId="urn:microsoft.com/office/officeart/2008/layout/LinedList"/>
    <dgm:cxn modelId="{EFC3E1D6-6CD8-4235-B9A9-AE39F8486D9A}" type="presParOf" srcId="{820176B2-C9E1-4123-B16F-0757898C5AA8}" destId="{647C7507-EE2B-4B1C-91BA-DBB8C123C3C3}" srcOrd="1" destOrd="0" presId="urn:microsoft.com/office/officeart/2008/layout/LinedList"/>
    <dgm:cxn modelId="{9D9A8F3D-3E2B-42B7-A32B-FE09A6ADDF85}" type="presParOf" srcId="{3CAA4D89-BD94-4296-9B9F-7FE1BFF8A5EB}" destId="{13E27EF8-2547-4851-A0E3-C757B79A090E}" srcOrd="2" destOrd="0" presId="urn:microsoft.com/office/officeart/2008/layout/LinedList"/>
    <dgm:cxn modelId="{C71CC405-13B5-401F-9F82-A025DB055E3A}" type="presParOf" srcId="{3CAA4D89-BD94-4296-9B9F-7FE1BFF8A5EB}" destId="{69638574-FB70-4405-BF69-29EC7C573A34}" srcOrd="3" destOrd="0" presId="urn:microsoft.com/office/officeart/2008/layout/LinedList"/>
    <dgm:cxn modelId="{0CDA470C-8CF5-4277-ABAB-F46CFF1C851A}" type="presParOf" srcId="{69638574-FB70-4405-BF69-29EC7C573A34}" destId="{28EE3370-6082-42E1-957C-A990444B5643}" srcOrd="0" destOrd="0" presId="urn:microsoft.com/office/officeart/2008/layout/LinedList"/>
    <dgm:cxn modelId="{84456E66-C624-4F80-9694-90E14F9765D0}" type="presParOf" srcId="{69638574-FB70-4405-BF69-29EC7C573A34}" destId="{D3B9B806-FBBB-42D0-A119-DD8A85842766}" srcOrd="1" destOrd="0" presId="urn:microsoft.com/office/officeart/2008/layout/LinedList"/>
    <dgm:cxn modelId="{E9E61EF9-94EC-4259-AEE2-2FAC8E714E4D}" type="presParOf" srcId="{3CAA4D89-BD94-4296-9B9F-7FE1BFF8A5EB}" destId="{3C5A8B71-CBF8-439C-A437-4344E388A5F7}" srcOrd="4" destOrd="0" presId="urn:microsoft.com/office/officeart/2008/layout/LinedList"/>
    <dgm:cxn modelId="{C408DBB7-48E3-4015-8DF5-750828C561F2}" type="presParOf" srcId="{3CAA4D89-BD94-4296-9B9F-7FE1BFF8A5EB}" destId="{FDCE2D8A-19BF-4C9F-AEDA-A486B3A36702}" srcOrd="5" destOrd="0" presId="urn:microsoft.com/office/officeart/2008/layout/LinedList"/>
    <dgm:cxn modelId="{6B5CC616-0BD7-4820-9DA8-AC1B5E9F52FA}" type="presParOf" srcId="{FDCE2D8A-19BF-4C9F-AEDA-A486B3A36702}" destId="{5DF94F26-D48A-42BF-9E7C-454B25BFA83D}" srcOrd="0" destOrd="0" presId="urn:microsoft.com/office/officeart/2008/layout/LinedList"/>
    <dgm:cxn modelId="{9800E4AF-5BDA-4690-AF05-F7F20C18C2E6}" type="presParOf" srcId="{FDCE2D8A-19BF-4C9F-AEDA-A486B3A36702}" destId="{02B2E3B3-EF59-4D06-AA71-7B855AD21DEC}" srcOrd="1" destOrd="0" presId="urn:microsoft.com/office/officeart/2008/layout/LinedList"/>
    <dgm:cxn modelId="{1CDE879E-9ACF-4B56-8E25-7AF70DFE23F4}" type="presParOf" srcId="{3CAA4D89-BD94-4296-9B9F-7FE1BFF8A5EB}" destId="{6CFB709A-FC00-4B8D-82BC-67CE722F0173}" srcOrd="6" destOrd="0" presId="urn:microsoft.com/office/officeart/2008/layout/LinedList"/>
    <dgm:cxn modelId="{2D73BB7D-6BDA-449E-A9ED-9E9F4E023FA7}" type="presParOf" srcId="{3CAA4D89-BD94-4296-9B9F-7FE1BFF8A5EB}" destId="{CDD989F6-1EFA-4F7C-95D2-B6F7D082F5F8}" srcOrd="7" destOrd="0" presId="urn:microsoft.com/office/officeart/2008/layout/LinedList"/>
    <dgm:cxn modelId="{11E48DD3-C18C-478C-81FE-45D47D4CC48C}" type="presParOf" srcId="{CDD989F6-1EFA-4F7C-95D2-B6F7D082F5F8}" destId="{7B22CAA6-374D-4EF1-BDD0-AEA3708ACB0D}" srcOrd="0" destOrd="0" presId="urn:microsoft.com/office/officeart/2008/layout/LinedList"/>
    <dgm:cxn modelId="{1B5953A5-DE0B-430E-BCA1-E6FE6515CFB4}" type="presParOf" srcId="{CDD989F6-1EFA-4F7C-95D2-B6F7D082F5F8}" destId="{D860F80A-6F5C-43A8-A71A-E5BBFE6FA1E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70F7D4-7D77-4BAC-B4D4-386E864C66D4}">
      <dsp:nvSpPr>
        <dsp:cNvPr id="0" name=""/>
        <dsp:cNvSpPr/>
      </dsp:nvSpPr>
      <dsp:spPr>
        <a:xfrm>
          <a:off x="0" y="0"/>
          <a:ext cx="8039686"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B8D773-AB8A-4B2C-9D5F-AEEA804B1C14}">
      <dsp:nvSpPr>
        <dsp:cNvPr id="0" name=""/>
        <dsp:cNvSpPr/>
      </dsp:nvSpPr>
      <dsp:spPr>
        <a:xfrm>
          <a:off x="0" y="0"/>
          <a:ext cx="8039686" cy="1144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Why do I overwork?</a:t>
          </a:r>
          <a:r>
            <a:rPr lang="zh-TW" altLang="en-US" sz="2700" kern="1200" dirty="0"/>
            <a:t> 为什么我会过度劳累？</a:t>
          </a:r>
          <a:endParaRPr lang="en-US" sz="2700" kern="1200" dirty="0"/>
        </a:p>
      </dsp:txBody>
      <dsp:txXfrm>
        <a:off x="0" y="0"/>
        <a:ext cx="8039686" cy="1144948"/>
      </dsp:txXfrm>
    </dsp:sp>
    <dsp:sp modelId="{13E27EF8-2547-4851-A0E3-C757B79A090E}">
      <dsp:nvSpPr>
        <dsp:cNvPr id="0" name=""/>
        <dsp:cNvSpPr/>
      </dsp:nvSpPr>
      <dsp:spPr>
        <a:xfrm>
          <a:off x="0" y="1144948"/>
          <a:ext cx="8039686" cy="0"/>
        </a:xfrm>
        <a:prstGeom prst="line">
          <a:avLst/>
        </a:prstGeom>
        <a:solidFill>
          <a:schemeClr val="accent5">
            <a:hueOff val="-500859"/>
            <a:satOff val="2975"/>
            <a:lumOff val="-784"/>
            <a:alphaOff val="0"/>
          </a:schemeClr>
        </a:solidFill>
        <a:ln w="12700" cap="flat" cmpd="sng" algn="ctr">
          <a:solidFill>
            <a:schemeClr val="accent5">
              <a:hueOff val="-500859"/>
              <a:satOff val="2975"/>
              <a:lumOff val="-7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3370-6082-42E1-957C-A990444B5643}">
      <dsp:nvSpPr>
        <dsp:cNvPr id="0" name=""/>
        <dsp:cNvSpPr/>
      </dsp:nvSpPr>
      <dsp:spPr>
        <a:xfrm>
          <a:off x="0" y="1144948"/>
          <a:ext cx="8039686" cy="1144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‌For what reason am I most likely to overwork?</a:t>
          </a:r>
          <a:r>
            <a:rPr lang="zh-TW" altLang="en-US" sz="2700" kern="1200" dirty="0"/>
            <a:t>                 我最有可能因什么原因过度劳累？</a:t>
          </a:r>
          <a:endParaRPr lang="en-US" sz="2700" kern="1200" dirty="0"/>
        </a:p>
      </dsp:txBody>
      <dsp:txXfrm>
        <a:off x="0" y="1144948"/>
        <a:ext cx="8039686" cy="1144948"/>
      </dsp:txXfrm>
    </dsp:sp>
    <dsp:sp modelId="{3C5A8B71-CBF8-439C-A437-4344E388A5F7}">
      <dsp:nvSpPr>
        <dsp:cNvPr id="0" name=""/>
        <dsp:cNvSpPr/>
      </dsp:nvSpPr>
      <dsp:spPr>
        <a:xfrm>
          <a:off x="0" y="2289897"/>
          <a:ext cx="8039686" cy="0"/>
        </a:xfrm>
        <a:prstGeom prst="line">
          <a:avLst/>
        </a:prstGeom>
        <a:solidFill>
          <a:schemeClr val="accent5">
            <a:hueOff val="-1001718"/>
            <a:satOff val="5950"/>
            <a:lumOff val="-1569"/>
            <a:alphaOff val="0"/>
          </a:schemeClr>
        </a:solidFill>
        <a:ln w="12700" cap="flat" cmpd="sng" algn="ctr">
          <a:solidFill>
            <a:schemeClr val="accent5">
              <a:hueOff val="-1001718"/>
              <a:satOff val="5950"/>
              <a:lumOff val="-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F94F26-D48A-42BF-9E7C-454B25BFA83D}">
      <dsp:nvSpPr>
        <dsp:cNvPr id="0" name=""/>
        <dsp:cNvSpPr/>
      </dsp:nvSpPr>
      <dsp:spPr>
        <a:xfrm>
          <a:off x="0" y="2289897"/>
          <a:ext cx="8039686" cy="1144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‌What do I need to say yes to?</a:t>
          </a:r>
          <a:r>
            <a:rPr lang="zh-TW" altLang="en-US" sz="2700" kern="1200" dirty="0"/>
            <a:t> 我需要对什么说 “是”？</a:t>
          </a:r>
          <a:endParaRPr lang="en-US" sz="2700" kern="1200" dirty="0"/>
        </a:p>
      </dsp:txBody>
      <dsp:txXfrm>
        <a:off x="0" y="2289897"/>
        <a:ext cx="8039686" cy="1144948"/>
      </dsp:txXfrm>
    </dsp:sp>
    <dsp:sp modelId="{6CFB709A-FC00-4B8D-82BC-67CE722F0173}">
      <dsp:nvSpPr>
        <dsp:cNvPr id="0" name=""/>
        <dsp:cNvSpPr/>
      </dsp:nvSpPr>
      <dsp:spPr>
        <a:xfrm>
          <a:off x="0" y="3434845"/>
          <a:ext cx="8039686" cy="0"/>
        </a:xfrm>
        <a:prstGeom prst="line">
          <a:avLst/>
        </a:prstGeom>
        <a:solidFill>
          <a:schemeClr val="accent5">
            <a:hueOff val="-1502577"/>
            <a:satOff val="8925"/>
            <a:lumOff val="-2353"/>
            <a:alphaOff val="0"/>
          </a:schemeClr>
        </a:solidFill>
        <a:ln w="12700" cap="flat" cmpd="sng" algn="ctr">
          <a:solidFill>
            <a:schemeClr val="accent5">
              <a:hueOff val="-1502577"/>
              <a:satOff val="8925"/>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22CAA6-374D-4EF1-BDD0-AEA3708ACB0D}">
      <dsp:nvSpPr>
        <dsp:cNvPr id="0" name=""/>
        <dsp:cNvSpPr/>
      </dsp:nvSpPr>
      <dsp:spPr>
        <a:xfrm>
          <a:off x="0" y="3434845"/>
          <a:ext cx="8039686" cy="1144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‌What do I need to say no to?</a:t>
          </a:r>
          <a:r>
            <a:rPr lang="zh-TW" altLang="en-US" sz="2700" kern="1200" dirty="0"/>
            <a:t>  我需要对什么说 “不”？</a:t>
          </a:r>
          <a:endParaRPr lang="en-US" sz="2700" kern="1200" dirty="0"/>
        </a:p>
      </dsp:txBody>
      <dsp:txXfrm>
        <a:off x="0" y="3434845"/>
        <a:ext cx="8039686" cy="114494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49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28826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82264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765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17620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46209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10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276096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806874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013607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3/16/23</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4311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3/16/23</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1492832410"/>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 descr="Blanket on the earth">
            <a:extLst>
              <a:ext uri="{FF2B5EF4-FFF2-40B4-BE49-F238E27FC236}">
                <a16:creationId xmlns:a16="http://schemas.microsoft.com/office/drawing/2014/main" id="{8E751B56-432D-5EAE-98E2-023827FD9C9C}"/>
              </a:ext>
            </a:extLst>
          </p:cNvPr>
          <p:cNvPicPr>
            <a:picLocks noChangeAspect="1"/>
          </p:cNvPicPr>
          <p:nvPr/>
        </p:nvPicPr>
        <p:blipFill rotWithShape="1">
          <a:blip r:embed="rId2">
            <a:alphaModFix amt="50000"/>
          </a:blip>
          <a:srcRect t="9934" b="5797"/>
          <a:stretch/>
        </p:blipFill>
        <p:spPr>
          <a:xfrm>
            <a:off x="20" y="0"/>
            <a:ext cx="12191980" cy="6857990"/>
          </a:xfrm>
          <a:prstGeom prst="rect">
            <a:avLst/>
          </a:prstGeom>
        </p:spPr>
      </p:pic>
      <p:sp>
        <p:nvSpPr>
          <p:cNvPr id="5" name="Title 4">
            <a:extLst>
              <a:ext uri="{FF2B5EF4-FFF2-40B4-BE49-F238E27FC236}">
                <a16:creationId xmlns:a16="http://schemas.microsoft.com/office/drawing/2014/main" id="{F880D628-64A4-FD69-E7C7-73E79FC66260}"/>
              </a:ext>
            </a:extLst>
          </p:cNvPr>
          <p:cNvSpPr>
            <a:spLocks noGrp="1"/>
          </p:cNvSpPr>
          <p:nvPr>
            <p:ph type="ctrTitle"/>
          </p:nvPr>
        </p:nvSpPr>
        <p:spPr>
          <a:xfrm>
            <a:off x="1027416" y="1424473"/>
            <a:ext cx="10582382" cy="2850146"/>
          </a:xfrm>
        </p:spPr>
        <p:txBody>
          <a:bodyPr>
            <a:noAutofit/>
          </a:bodyPr>
          <a:lstStyle/>
          <a:p>
            <a:pPr algn="ctr"/>
            <a:r>
              <a:rPr lang="en-US" sz="13800" dirty="0"/>
              <a:t>Rest</a:t>
            </a:r>
            <a:r>
              <a:rPr lang="zh-TW" altLang="en-US" sz="13800" dirty="0"/>
              <a:t> 安息</a:t>
            </a:r>
            <a:endParaRPr lang="en-US" sz="2000" dirty="0"/>
          </a:p>
        </p:txBody>
      </p:sp>
      <p:sp>
        <p:nvSpPr>
          <p:cNvPr id="6" name="Subtitle 5">
            <a:extLst>
              <a:ext uri="{FF2B5EF4-FFF2-40B4-BE49-F238E27FC236}">
                <a16:creationId xmlns:a16="http://schemas.microsoft.com/office/drawing/2014/main" id="{0AFA50E2-A33D-6261-6370-1310C5204A51}"/>
              </a:ext>
            </a:extLst>
          </p:cNvPr>
          <p:cNvSpPr>
            <a:spLocks noGrp="1"/>
          </p:cNvSpPr>
          <p:nvPr>
            <p:ph type="subTitle" idx="1"/>
          </p:nvPr>
        </p:nvSpPr>
        <p:spPr>
          <a:xfrm>
            <a:off x="2238258" y="4848464"/>
            <a:ext cx="7714388" cy="1085849"/>
          </a:xfrm>
        </p:spPr>
        <p:txBody>
          <a:bodyPr>
            <a:normAutofit/>
          </a:bodyPr>
          <a:lstStyle/>
          <a:p>
            <a:pPr algn="ctr"/>
            <a:r>
              <a:rPr lang="en-US" dirty="0"/>
              <a:t>Matthew</a:t>
            </a:r>
            <a:r>
              <a:rPr lang="zh-TW" altLang="en-US" dirty="0"/>
              <a:t> 马太福音 </a:t>
            </a:r>
            <a:r>
              <a:rPr lang="en-US" dirty="0"/>
              <a:t>11:28-12:12</a:t>
            </a:r>
          </a:p>
          <a:p>
            <a:pPr algn="ctr"/>
            <a:r>
              <a:rPr lang="en-US" b="1" dirty="0"/>
              <a:t>The Disciplined Life</a:t>
            </a:r>
            <a:r>
              <a:rPr lang="zh-TW" altLang="en-US" b="1" dirty="0"/>
              <a:t>  有纪律的生活</a:t>
            </a:r>
            <a:endParaRPr lang="en-US" b="1" dirty="0"/>
          </a:p>
        </p:txBody>
      </p:sp>
      <p:cxnSp>
        <p:nvCxnSpPr>
          <p:cNvPr id="13" name="Straight Connector 12">
            <a:extLst>
              <a:ext uri="{FF2B5EF4-FFF2-40B4-BE49-F238E27FC236}">
                <a16:creationId xmlns:a16="http://schemas.microsoft.com/office/drawing/2014/main" id="{D4EDB048-C82F-4E9B-BCE9-3D1DBE5D59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875"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5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5EA41-16BD-CE51-B761-254F639DF5B6}"/>
              </a:ext>
            </a:extLst>
          </p:cNvPr>
          <p:cNvSpPr>
            <a:spLocks noGrp="1"/>
          </p:cNvSpPr>
          <p:nvPr>
            <p:ph type="title"/>
          </p:nvPr>
        </p:nvSpPr>
        <p:spPr/>
        <p:txBody>
          <a:bodyPr/>
          <a:lstStyle/>
          <a:p>
            <a:r>
              <a:rPr lang="en-US" dirty="0"/>
              <a:t>Exodus </a:t>
            </a:r>
            <a:r>
              <a:rPr lang="zh-TW" altLang="en-US" dirty="0"/>
              <a:t>出埃及记</a:t>
            </a:r>
            <a:r>
              <a:rPr lang="en-US" dirty="0"/>
              <a:t>16:4-5</a:t>
            </a:r>
          </a:p>
        </p:txBody>
      </p:sp>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p:txBody>
          <a:bodyPr>
            <a:normAutofit lnSpcReduction="10000"/>
          </a:bodyPr>
          <a:lstStyle/>
          <a:p>
            <a:pPr marL="0" indent="0">
              <a:buNone/>
            </a:pPr>
            <a:r>
              <a:rPr lang="en-US" sz="2800" dirty="0">
                <a:effectLst/>
              </a:rPr>
              <a:t>Then the Lord said to Moses, “Behold, I am about to rain bread from heaven for you, and the people shall go out and gather a day’s portion every day, that I may test them, whether they will walk in my law or not. </a:t>
            </a:r>
          </a:p>
          <a:p>
            <a:pPr marL="0" indent="0">
              <a:buNone/>
            </a:pPr>
            <a:r>
              <a:rPr lang="zh-TW" altLang="en-US" sz="2800" dirty="0">
                <a:effectLst/>
              </a:rPr>
              <a:t>耶 和 华 对 摩 西 说 ： 我 要 将 粮 食 从 天 降 给 你 们 。 百 姓 可 以 出 去 ， 每 天 收 每 天 的 分 ， 我 好 试 验 他 们 遵 不 遵 我 的 法 度 。</a:t>
            </a:r>
            <a:endParaRPr lang="en-US" dirty="0"/>
          </a:p>
        </p:txBody>
      </p:sp>
    </p:spTree>
    <p:extLst>
      <p:ext uri="{BB962C8B-B14F-4D97-AF65-F5344CB8AC3E}">
        <p14:creationId xmlns:p14="http://schemas.microsoft.com/office/powerpoint/2010/main" val="248856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76783" y="2383435"/>
            <a:ext cx="9238434" cy="3810000"/>
          </a:xfrm>
        </p:spPr>
        <p:txBody>
          <a:bodyPr>
            <a:normAutofit/>
          </a:bodyPr>
          <a:lstStyle/>
          <a:p>
            <a:pPr marL="0" indent="0">
              <a:buNone/>
            </a:pPr>
            <a:r>
              <a:rPr lang="en-US" sz="2800" dirty="0">
                <a:effectLst/>
              </a:rPr>
              <a:t>On the sixth day, when they prepare what they bring in, it will be twice as much as they gather daily.</a:t>
            </a:r>
            <a:r>
              <a:rPr lang="zh-TW" altLang="en-US" sz="2800" dirty="0">
                <a:effectLst/>
              </a:rPr>
              <a:t> 到 第 六 天 ， 他 们 要 把 所 收 进 来 的 预 备 好 了 ， 比 每 天 所 收 的 多 一 倍 。</a:t>
            </a:r>
            <a:endParaRPr lang="en-US" dirty="0"/>
          </a:p>
        </p:txBody>
      </p:sp>
    </p:spTree>
    <p:extLst>
      <p:ext uri="{BB962C8B-B14F-4D97-AF65-F5344CB8AC3E}">
        <p14:creationId xmlns:p14="http://schemas.microsoft.com/office/powerpoint/2010/main" val="423480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5EA41-16BD-CE51-B761-254F639DF5B6}"/>
              </a:ext>
            </a:extLst>
          </p:cNvPr>
          <p:cNvSpPr>
            <a:spLocks noGrp="1"/>
          </p:cNvSpPr>
          <p:nvPr>
            <p:ph type="title"/>
          </p:nvPr>
        </p:nvSpPr>
        <p:spPr/>
        <p:txBody>
          <a:bodyPr/>
          <a:lstStyle/>
          <a:p>
            <a:r>
              <a:rPr lang="en-US" dirty="0"/>
              <a:t>Exodus 20:9-10</a:t>
            </a:r>
          </a:p>
        </p:txBody>
      </p:sp>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2286000"/>
            <a:ext cx="9238434" cy="4242216"/>
          </a:xfrm>
        </p:spPr>
        <p:txBody>
          <a:bodyPr>
            <a:normAutofit fontScale="92500" lnSpcReduction="10000"/>
          </a:bodyPr>
          <a:lstStyle/>
          <a:p>
            <a:pPr marL="0" indent="0">
              <a:buNone/>
            </a:pPr>
            <a:r>
              <a:rPr lang="en-US" sz="2800" dirty="0">
                <a:effectLst/>
              </a:rPr>
              <a:t>Six days you shall labor, and do all your work, but the seventh day is a Sabbath to the Lord your God. On it you shall not do any work, you, or your son, or your daughter, your male servant, or your female servant, or your livestock, or the sojourner who is within your gates.</a:t>
            </a:r>
            <a:r>
              <a:rPr lang="zh-TW" altLang="en-US" sz="2800" dirty="0">
                <a:effectLst/>
              </a:rPr>
              <a:t> </a:t>
            </a:r>
            <a:endParaRPr lang="en-US" altLang="zh-TW" sz="2800" dirty="0"/>
          </a:p>
          <a:p>
            <a:pPr marL="0" indent="0">
              <a:buNone/>
            </a:pPr>
            <a:r>
              <a:rPr lang="zh-TW" altLang="en-US" sz="2800" dirty="0">
                <a:effectLst/>
              </a:rPr>
              <a:t>六 日 要 劳 碌 做 你 一 切 的 工 ，但 第 七 日 是 向 耶 和 华 ─ 你 神 当 守 的 安 息 日 。 这 一 日 你 和 你 的 儿 女 、 仆 婢 、 牲 畜 ， 并 你 城 里 寄 居 的 客 旅 ， 无 论 何 工 都 不 可 做 ；</a:t>
            </a:r>
            <a:endParaRPr lang="en-US" dirty="0"/>
          </a:p>
        </p:txBody>
      </p:sp>
    </p:spTree>
    <p:extLst>
      <p:ext uri="{BB962C8B-B14F-4D97-AF65-F5344CB8AC3E}">
        <p14:creationId xmlns:p14="http://schemas.microsoft.com/office/powerpoint/2010/main" val="4021805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67C92F-654F-446B-8347-9FF2DAF66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2555A4C0-F746-4932-ABD3-024F4B231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36DC1A-BAA7-7C8E-C0FC-0A41F60F9E17}"/>
              </a:ext>
            </a:extLst>
          </p:cNvPr>
          <p:cNvSpPr>
            <a:spLocks noGrp="1"/>
          </p:cNvSpPr>
          <p:nvPr>
            <p:ph type="title"/>
          </p:nvPr>
        </p:nvSpPr>
        <p:spPr>
          <a:xfrm>
            <a:off x="2286000" y="1746913"/>
            <a:ext cx="7619999" cy="1883392"/>
          </a:xfrm>
        </p:spPr>
        <p:txBody>
          <a:bodyPr vert="horz" lIns="91440" tIns="45720" rIns="91440" bIns="45720" rtlCol="0" anchor="b">
            <a:normAutofit/>
          </a:bodyPr>
          <a:lstStyle/>
          <a:p>
            <a:pPr algn="ctr"/>
            <a:r>
              <a:rPr lang="en-US" dirty="0"/>
              <a:t>What is Sabbath Rest?</a:t>
            </a:r>
            <a:br>
              <a:rPr lang="en-US" dirty="0"/>
            </a:br>
            <a:r>
              <a:rPr lang="zh-TW" altLang="en-US" dirty="0"/>
              <a:t>什么是安息日？</a:t>
            </a:r>
            <a:endParaRPr lang="en-US" dirty="0"/>
          </a:p>
        </p:txBody>
      </p:sp>
      <p:cxnSp>
        <p:nvCxnSpPr>
          <p:cNvPr id="18" name="Straight Connector 17">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41017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0">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2">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921A3033-9382-C137-D41A-9E6E91051C63}"/>
              </a:ext>
            </a:extLst>
          </p:cNvPr>
          <p:cNvSpPr>
            <a:spLocks noGrp="1"/>
          </p:cNvSpPr>
          <p:nvPr>
            <p:ph idx="1"/>
          </p:nvPr>
        </p:nvSpPr>
        <p:spPr>
          <a:xfrm>
            <a:off x="1429566" y="2465882"/>
            <a:ext cx="8476434" cy="4024856"/>
          </a:xfrm>
        </p:spPr>
        <p:txBody>
          <a:bodyPr>
            <a:normAutofit fontScale="85000" lnSpcReduction="10000"/>
          </a:bodyPr>
          <a:lstStyle/>
          <a:p>
            <a:pPr marL="0" indent="0">
              <a:buNone/>
            </a:pPr>
            <a:r>
              <a:rPr lang="en-US" sz="4000" dirty="0"/>
              <a:t>Sabbath rest is a regular and intentional deep rest that imitates God’s creation rest, leads to worship, and benefits people</a:t>
            </a:r>
          </a:p>
          <a:p>
            <a:pPr marL="0" indent="0">
              <a:buNone/>
            </a:pPr>
            <a:r>
              <a:rPr lang="zh-TW" altLang="en-US" sz="4000" dirty="0"/>
              <a:t>安息日的休息是一种有规律的、有意的深度休息，模仿上帝创造的休息，导致敬拜，并造福于人</a:t>
            </a:r>
            <a:endParaRPr lang="en-US" sz="4000" dirty="0"/>
          </a:p>
        </p:txBody>
      </p:sp>
    </p:spTree>
    <p:extLst>
      <p:ext uri="{BB962C8B-B14F-4D97-AF65-F5344CB8AC3E}">
        <p14:creationId xmlns:p14="http://schemas.microsoft.com/office/powerpoint/2010/main" val="299088804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67C92F-654F-446B-8347-9FF2DAF66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2555A4C0-F746-4932-ABD3-024F4B231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36DC1A-BAA7-7C8E-C0FC-0A41F60F9E17}"/>
              </a:ext>
            </a:extLst>
          </p:cNvPr>
          <p:cNvSpPr>
            <a:spLocks noGrp="1"/>
          </p:cNvSpPr>
          <p:nvPr>
            <p:ph type="title"/>
          </p:nvPr>
        </p:nvSpPr>
        <p:spPr>
          <a:xfrm>
            <a:off x="1334529" y="1822591"/>
            <a:ext cx="9522941" cy="1883392"/>
          </a:xfrm>
        </p:spPr>
        <p:txBody>
          <a:bodyPr vert="horz" lIns="91440" tIns="45720" rIns="91440" bIns="45720" rtlCol="0" anchor="b">
            <a:normAutofit/>
          </a:bodyPr>
          <a:lstStyle/>
          <a:p>
            <a:pPr algn="ctr"/>
            <a:r>
              <a:rPr lang="en-US" dirty="0"/>
              <a:t>Why do we need Sabbath rest?</a:t>
            </a:r>
            <a:br>
              <a:rPr lang="en-US" dirty="0"/>
            </a:br>
            <a:r>
              <a:rPr lang="zh-TW" altLang="en-US" dirty="0"/>
              <a:t>为什么我们需要安息日休息？</a:t>
            </a:r>
            <a:endParaRPr lang="en-US" dirty="0"/>
          </a:p>
        </p:txBody>
      </p:sp>
      <p:cxnSp>
        <p:nvCxnSpPr>
          <p:cNvPr id="18" name="Straight Connector 17">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543088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5EA41-16BD-CE51-B761-254F639DF5B6}"/>
              </a:ext>
            </a:extLst>
          </p:cNvPr>
          <p:cNvSpPr>
            <a:spLocks noGrp="1"/>
          </p:cNvSpPr>
          <p:nvPr>
            <p:ph type="title"/>
          </p:nvPr>
        </p:nvSpPr>
        <p:spPr/>
        <p:txBody>
          <a:bodyPr/>
          <a:lstStyle/>
          <a:p>
            <a:r>
              <a:rPr lang="en-US" dirty="0"/>
              <a:t>Matthew</a:t>
            </a:r>
            <a:r>
              <a:rPr lang="zh-TW" altLang="en-US" dirty="0"/>
              <a:t> 马太福音 </a:t>
            </a:r>
            <a:r>
              <a:rPr lang="en-US" dirty="0"/>
              <a:t>11:28-30</a:t>
            </a:r>
          </a:p>
        </p:txBody>
      </p:sp>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2011681"/>
            <a:ext cx="9238434" cy="4606476"/>
          </a:xfrm>
        </p:spPr>
        <p:txBody>
          <a:bodyPr>
            <a:normAutofit/>
          </a:bodyPr>
          <a:lstStyle/>
          <a:p>
            <a:pPr marL="0" indent="0">
              <a:buNone/>
            </a:pPr>
            <a:r>
              <a:rPr lang="en-US" sz="2800" dirty="0">
                <a:effectLst/>
              </a:rPr>
              <a:t>Come to me, all who </a:t>
            </a:r>
            <a:r>
              <a:rPr lang="en-US" sz="2800" u="sng" dirty="0">
                <a:effectLst/>
              </a:rPr>
              <a:t>labor</a:t>
            </a:r>
            <a:r>
              <a:rPr lang="en-US" sz="2800" dirty="0">
                <a:effectLst/>
              </a:rPr>
              <a:t> and are </a:t>
            </a:r>
            <a:r>
              <a:rPr lang="en-US" sz="2800" u="sng" dirty="0">
                <a:effectLst/>
              </a:rPr>
              <a:t>heavy laden</a:t>
            </a:r>
            <a:r>
              <a:rPr lang="en-US" sz="2800" dirty="0">
                <a:effectLst/>
              </a:rPr>
              <a:t>, and I will give you rest. Take my yoke upon you, and learn from me, for I am gentle and lowly in heart, and you will find rest for your souls. For my yoke is easy, and my burden is light.</a:t>
            </a:r>
            <a:r>
              <a:rPr lang="zh-TW" altLang="en-US" sz="2800" dirty="0">
                <a:effectLst/>
              </a:rPr>
              <a:t> </a:t>
            </a:r>
            <a:endParaRPr lang="en-US" altLang="zh-TW" sz="2800" dirty="0">
              <a:effectLst/>
            </a:endParaRPr>
          </a:p>
          <a:p>
            <a:pPr marL="0" indent="0">
              <a:buNone/>
            </a:pPr>
            <a:r>
              <a:rPr lang="zh-TW" altLang="en-US" sz="2800" dirty="0">
                <a:effectLst/>
              </a:rPr>
              <a:t>凡 劳 苦 担 重 担 的 人 可 以 到 我 这 里 来 ， 我 就 使 你 们 得 安 息 。我 心 里 柔 和 谦 卑 ， 你 们 当 负 我 的 轭 ， 学 我 的 样 式 ； 这 样 ， 你 们 心 里 就 必 得 享 安 息 。因 为 我 的 轭 是 容 易 的 ， 我 的 担 子 是 轻 省 的 。</a:t>
            </a:r>
            <a:endParaRPr lang="en-US" dirty="0"/>
          </a:p>
        </p:txBody>
      </p:sp>
    </p:spTree>
    <p:extLst>
      <p:ext uri="{BB962C8B-B14F-4D97-AF65-F5344CB8AC3E}">
        <p14:creationId xmlns:p14="http://schemas.microsoft.com/office/powerpoint/2010/main" val="1579117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598DCE-49A4-46FC-89A2-87E971ABE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Oval 13">
            <a:extLst>
              <a:ext uri="{FF2B5EF4-FFF2-40B4-BE49-F238E27FC236}">
                <a16:creationId xmlns:a16="http://schemas.microsoft.com/office/drawing/2014/main" id="{ED903D6B-9D52-4138-9E24-EB3F7AFA8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7864" y="760144"/>
            <a:ext cx="5356272" cy="53562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0A954A4C-9B3E-8C3D-3910-EA2CFE737B0F}"/>
              </a:ext>
            </a:extLst>
          </p:cNvPr>
          <p:cNvSpPr>
            <a:spLocks noGrp="1"/>
          </p:cNvSpPr>
          <p:nvPr>
            <p:ph type="ctrTitle"/>
          </p:nvPr>
        </p:nvSpPr>
        <p:spPr>
          <a:xfrm>
            <a:off x="4014717" y="1746913"/>
            <a:ext cx="4162567" cy="1883392"/>
          </a:xfrm>
        </p:spPr>
        <p:txBody>
          <a:bodyPr>
            <a:normAutofit/>
          </a:bodyPr>
          <a:lstStyle/>
          <a:p>
            <a:pPr algn="ctr"/>
            <a:r>
              <a:rPr lang="en-US" dirty="0"/>
              <a:t>A Better Rest</a:t>
            </a:r>
            <a:br>
              <a:rPr lang="en-US" dirty="0"/>
            </a:br>
            <a:r>
              <a:rPr lang="zh-TW" altLang="en-US" dirty="0"/>
              <a:t>更好的安息</a:t>
            </a:r>
            <a:endParaRPr lang="en-US" dirty="0"/>
          </a:p>
        </p:txBody>
      </p:sp>
      <p:sp>
        <p:nvSpPr>
          <p:cNvPr id="5" name="Subtitle 4">
            <a:extLst>
              <a:ext uri="{FF2B5EF4-FFF2-40B4-BE49-F238E27FC236}">
                <a16:creationId xmlns:a16="http://schemas.microsoft.com/office/drawing/2014/main" id="{ADE6414C-1C49-DCC4-246E-917B5C427901}"/>
              </a:ext>
            </a:extLst>
          </p:cNvPr>
          <p:cNvSpPr>
            <a:spLocks noGrp="1"/>
          </p:cNvSpPr>
          <p:nvPr>
            <p:ph type="subTitle" idx="1"/>
          </p:nvPr>
        </p:nvSpPr>
        <p:spPr>
          <a:xfrm>
            <a:off x="4487275" y="4290867"/>
            <a:ext cx="3217451" cy="1318351"/>
          </a:xfrm>
        </p:spPr>
        <p:txBody>
          <a:bodyPr>
            <a:normAutofit/>
          </a:bodyPr>
          <a:lstStyle/>
          <a:p>
            <a:pPr algn="ctr"/>
            <a:r>
              <a:rPr lang="en-US" dirty="0"/>
              <a:t>Hebrews</a:t>
            </a:r>
            <a:r>
              <a:rPr lang="zh-TW" altLang="en-US" dirty="0"/>
              <a:t> 希伯来书</a:t>
            </a:r>
            <a:r>
              <a:rPr lang="en-US" dirty="0"/>
              <a:t> 3-4</a:t>
            </a:r>
          </a:p>
        </p:txBody>
      </p:sp>
      <p:cxnSp>
        <p:nvCxnSpPr>
          <p:cNvPr id="16" name="Straight Connector 15">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090843"/>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5EA41-16BD-CE51-B761-254F639DF5B6}"/>
              </a:ext>
            </a:extLst>
          </p:cNvPr>
          <p:cNvSpPr>
            <a:spLocks noGrp="1"/>
          </p:cNvSpPr>
          <p:nvPr>
            <p:ph type="title"/>
          </p:nvPr>
        </p:nvSpPr>
        <p:spPr/>
        <p:txBody>
          <a:bodyPr/>
          <a:lstStyle/>
          <a:p>
            <a:r>
              <a:rPr lang="en-US" dirty="0"/>
              <a:t>Hebrews </a:t>
            </a:r>
            <a:r>
              <a:rPr lang="zh-TW" altLang="en-US" dirty="0"/>
              <a:t>希伯来书 </a:t>
            </a:r>
            <a:r>
              <a:rPr lang="en-US" dirty="0"/>
              <a:t>4:10</a:t>
            </a:r>
          </a:p>
        </p:txBody>
      </p:sp>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p:txBody>
          <a:bodyPr/>
          <a:lstStyle/>
          <a:p>
            <a:pPr marL="0" indent="0">
              <a:buNone/>
            </a:pPr>
            <a:r>
              <a:rPr lang="en-US" sz="2800" dirty="0">
                <a:effectLst/>
              </a:rPr>
              <a:t>for whoever has entered God’s rest has also rested from his works as God did from his.</a:t>
            </a:r>
            <a:r>
              <a:rPr lang="zh-TW" altLang="en-US" sz="2800" dirty="0">
                <a:effectLst/>
              </a:rPr>
              <a:t> </a:t>
            </a:r>
            <a:endParaRPr lang="en-US" altLang="zh-TW" sz="2800" dirty="0">
              <a:effectLst/>
            </a:endParaRPr>
          </a:p>
          <a:p>
            <a:pPr marL="0" indent="0">
              <a:buNone/>
            </a:pPr>
            <a:r>
              <a:rPr lang="zh-TW" altLang="en-US" sz="2800" dirty="0">
                <a:effectLst/>
              </a:rPr>
              <a:t>因 为 那 进 入 安 息 的 ， 乃 是 歇 了 自 己 的 工 ， 正 如 神 歇 了 他 的 工 一 样 。</a:t>
            </a:r>
            <a:endParaRPr lang="en-US" dirty="0"/>
          </a:p>
        </p:txBody>
      </p:sp>
    </p:spTree>
    <p:extLst>
      <p:ext uri="{BB962C8B-B14F-4D97-AF65-F5344CB8AC3E}">
        <p14:creationId xmlns:p14="http://schemas.microsoft.com/office/powerpoint/2010/main" val="2049842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67C92F-654F-446B-8347-9FF2DAF66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2555A4C0-F746-4932-ABD3-024F4B231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36DC1A-BAA7-7C8E-C0FC-0A41F60F9E17}"/>
              </a:ext>
            </a:extLst>
          </p:cNvPr>
          <p:cNvSpPr>
            <a:spLocks noGrp="1"/>
          </p:cNvSpPr>
          <p:nvPr>
            <p:ph type="title"/>
          </p:nvPr>
        </p:nvSpPr>
        <p:spPr>
          <a:xfrm>
            <a:off x="1530178" y="1499021"/>
            <a:ext cx="9131643" cy="2226512"/>
          </a:xfrm>
        </p:spPr>
        <p:txBody>
          <a:bodyPr vert="horz" lIns="91440" tIns="45720" rIns="91440" bIns="45720" rtlCol="0" anchor="b">
            <a:normAutofit fontScale="90000"/>
          </a:bodyPr>
          <a:lstStyle/>
          <a:p>
            <a:pPr algn="ctr"/>
            <a:r>
              <a:rPr lang="en-US" dirty="0"/>
              <a:t>What is the meaning of Sabbath rest?</a:t>
            </a:r>
            <a:r>
              <a:rPr lang="zh-TW" altLang="en-US" dirty="0"/>
              <a:t> </a:t>
            </a:r>
            <a:br>
              <a:rPr lang="en-US" altLang="zh-TW" dirty="0"/>
            </a:br>
            <a:r>
              <a:rPr lang="zh-TW" altLang="en-US" dirty="0"/>
              <a:t>安息日的安息是什么意思？</a:t>
            </a:r>
            <a:endParaRPr lang="en-US" dirty="0"/>
          </a:p>
        </p:txBody>
      </p:sp>
      <p:cxnSp>
        <p:nvCxnSpPr>
          <p:cNvPr id="18" name="Straight Connector 17">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53935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5EA41-16BD-CE51-B761-254F639DF5B6}"/>
              </a:ext>
            </a:extLst>
          </p:cNvPr>
          <p:cNvSpPr>
            <a:spLocks noGrp="1"/>
          </p:cNvSpPr>
          <p:nvPr>
            <p:ph type="title"/>
          </p:nvPr>
        </p:nvSpPr>
        <p:spPr/>
        <p:txBody>
          <a:bodyPr/>
          <a:lstStyle/>
          <a:p>
            <a:r>
              <a:rPr lang="en-US" dirty="0"/>
              <a:t>Matthew </a:t>
            </a:r>
            <a:r>
              <a:rPr lang="zh-TW" altLang="en-US" dirty="0"/>
              <a:t>马太福音 </a:t>
            </a:r>
            <a:r>
              <a:rPr lang="en-US" dirty="0"/>
              <a:t>11:28-12:12</a:t>
            </a:r>
          </a:p>
        </p:txBody>
      </p:sp>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2166078"/>
            <a:ext cx="9238434" cy="4242216"/>
          </a:xfrm>
        </p:spPr>
        <p:txBody>
          <a:bodyPr>
            <a:normAutofit fontScale="92500" lnSpcReduction="10000"/>
          </a:bodyPr>
          <a:lstStyle/>
          <a:p>
            <a:pPr marL="0" indent="0">
              <a:buNone/>
            </a:pPr>
            <a:r>
              <a:rPr lang="en-US" sz="2800" dirty="0">
                <a:effectLst/>
              </a:rPr>
              <a:t>Come to me, all who labor and are heavy laden, and I will give you rest. Take my yoke upon you, and learn from me, for I am gentle and lowly in heart, and you will find rest for your souls. For my yoke is easy, and my burden is light.</a:t>
            </a:r>
            <a:r>
              <a:rPr lang="zh-TW" altLang="en-US" sz="2800" dirty="0">
                <a:effectLst/>
              </a:rPr>
              <a:t> </a:t>
            </a:r>
            <a:endParaRPr lang="en-US" altLang="zh-TW" sz="2800" dirty="0">
              <a:effectLst/>
            </a:endParaRPr>
          </a:p>
          <a:p>
            <a:pPr marL="0" indent="0">
              <a:buNone/>
            </a:pPr>
            <a:r>
              <a:rPr lang="zh-TW" altLang="en-US" sz="2800" dirty="0">
                <a:effectLst/>
              </a:rPr>
              <a:t>凡 劳 苦 担 重 担 的 人 可 以 到 我 这 里 来 ， 我 就 使 你 们 得 安 息 。我 心 里 柔 和 谦 卑 ， 你 们 当 负 我 的 轭 ， 学 我 的 样 式 ； 这 样 ， 你 们 心 里 就 必 得 享 安 息 。因 为 我 的 轭 是 容 易 的 ， 我 的 担 子 是 轻 省 的 。</a:t>
            </a:r>
            <a:endParaRPr lang="en-US" sz="2800" dirty="0">
              <a:effectLst/>
            </a:endParaRPr>
          </a:p>
        </p:txBody>
      </p:sp>
    </p:spTree>
    <p:extLst>
      <p:ext uri="{BB962C8B-B14F-4D97-AF65-F5344CB8AC3E}">
        <p14:creationId xmlns:p14="http://schemas.microsoft.com/office/powerpoint/2010/main" val="292014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5EA41-16BD-CE51-B761-254F639DF5B6}"/>
              </a:ext>
            </a:extLst>
          </p:cNvPr>
          <p:cNvSpPr>
            <a:spLocks noGrp="1"/>
          </p:cNvSpPr>
          <p:nvPr>
            <p:ph type="title"/>
          </p:nvPr>
        </p:nvSpPr>
        <p:spPr/>
        <p:txBody>
          <a:bodyPr/>
          <a:lstStyle/>
          <a:p>
            <a:r>
              <a:rPr lang="en-US" dirty="0"/>
              <a:t>Matthew</a:t>
            </a:r>
            <a:r>
              <a:rPr lang="zh-TW" altLang="en-US" dirty="0"/>
              <a:t>马太福音 </a:t>
            </a:r>
            <a:r>
              <a:rPr lang="en-US" dirty="0"/>
              <a:t>11:29-30</a:t>
            </a:r>
          </a:p>
        </p:txBody>
      </p:sp>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2082018"/>
            <a:ext cx="9238434" cy="4013982"/>
          </a:xfrm>
        </p:spPr>
        <p:txBody>
          <a:bodyPr/>
          <a:lstStyle/>
          <a:p>
            <a:pPr marL="0" indent="0">
              <a:buNone/>
            </a:pPr>
            <a:r>
              <a:rPr lang="en-US" sz="2800" dirty="0">
                <a:effectLst/>
              </a:rPr>
              <a:t>Take my yoke upon you, and learn from me, for I am gentle and lowly in heart, and you will find rest for your souls. For </a:t>
            </a:r>
            <a:r>
              <a:rPr lang="en-US" sz="2800" u="sng" dirty="0">
                <a:effectLst/>
              </a:rPr>
              <a:t>my yoke is easy</a:t>
            </a:r>
            <a:r>
              <a:rPr lang="en-US" sz="2800" dirty="0">
                <a:effectLst/>
              </a:rPr>
              <a:t>, and </a:t>
            </a:r>
            <a:r>
              <a:rPr lang="en-US" sz="2800" u="sng" dirty="0">
                <a:effectLst/>
              </a:rPr>
              <a:t>my burden is light</a:t>
            </a:r>
            <a:r>
              <a:rPr lang="en-US" sz="2800" dirty="0">
                <a:effectLst/>
              </a:rPr>
              <a:t>.</a:t>
            </a:r>
            <a:r>
              <a:rPr lang="zh-TW" altLang="en-US" sz="2800" dirty="0">
                <a:effectLst/>
              </a:rPr>
              <a:t> </a:t>
            </a:r>
            <a:endParaRPr lang="en-US" altLang="zh-TW" sz="2800" dirty="0">
              <a:effectLst/>
            </a:endParaRPr>
          </a:p>
          <a:p>
            <a:pPr marL="0" indent="0">
              <a:buNone/>
            </a:pPr>
            <a:r>
              <a:rPr lang="zh-TW" altLang="en-US" sz="2800" dirty="0">
                <a:effectLst/>
              </a:rPr>
              <a:t>我 心 里 柔 和 谦 卑 ， 你 们 当 负 我 的 轭 ， 学 我 的 样 式 ； 这 样 ， 你 们 心 里 就 必 得 享 安 息 。因 为 </a:t>
            </a:r>
            <a:r>
              <a:rPr lang="zh-TW" altLang="en-US" sz="2800" u="sng" dirty="0">
                <a:effectLst/>
              </a:rPr>
              <a:t>我 的 轭 是 容 易 的</a:t>
            </a:r>
            <a:r>
              <a:rPr lang="zh-TW" altLang="en-US" sz="2800" dirty="0">
                <a:effectLst/>
              </a:rPr>
              <a:t> ， </a:t>
            </a:r>
            <a:r>
              <a:rPr lang="zh-TW" altLang="en-US" sz="2800" u="sng" dirty="0">
                <a:effectLst/>
              </a:rPr>
              <a:t>我 的 担 子 是 轻 省 的 </a:t>
            </a:r>
            <a:r>
              <a:rPr lang="zh-TW" altLang="en-US" sz="2800" dirty="0">
                <a:effectLst/>
              </a:rPr>
              <a:t>。</a:t>
            </a:r>
            <a:endParaRPr lang="en-US" sz="2800" dirty="0">
              <a:effectLst/>
            </a:endParaRPr>
          </a:p>
          <a:p>
            <a:pPr marL="0" indent="0">
              <a:buNone/>
            </a:pPr>
            <a:endParaRPr lang="en-US" dirty="0"/>
          </a:p>
        </p:txBody>
      </p:sp>
    </p:spTree>
    <p:extLst>
      <p:ext uri="{BB962C8B-B14F-4D97-AF65-F5344CB8AC3E}">
        <p14:creationId xmlns:p14="http://schemas.microsoft.com/office/powerpoint/2010/main" val="329409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8E9D7B4-B303-418D-82A2-7990FD75E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drawing of an object&#10;&#10;Description automatically generated with medium confidence">
            <a:extLst>
              <a:ext uri="{FF2B5EF4-FFF2-40B4-BE49-F238E27FC236}">
                <a16:creationId xmlns:a16="http://schemas.microsoft.com/office/drawing/2014/main" id="{053AB1F1-61DF-1C15-05F9-960900D9897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3017"/>
          <a:stretch/>
        </p:blipFill>
        <p:spPr>
          <a:xfrm>
            <a:off x="20" y="10"/>
            <a:ext cx="12191980" cy="6857990"/>
          </a:xfrm>
          <a:prstGeom prst="rect">
            <a:avLst/>
          </a:prstGeom>
        </p:spPr>
      </p:pic>
    </p:spTree>
    <p:extLst>
      <p:ext uri="{BB962C8B-B14F-4D97-AF65-F5344CB8AC3E}">
        <p14:creationId xmlns:p14="http://schemas.microsoft.com/office/powerpoint/2010/main" val="1214936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8E9D7B4-B303-418D-82A2-7990FD75E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text, newspaper, posing&#10;&#10;Description automatically generated">
            <a:extLst>
              <a:ext uri="{FF2B5EF4-FFF2-40B4-BE49-F238E27FC236}">
                <a16:creationId xmlns:a16="http://schemas.microsoft.com/office/drawing/2014/main" id="{6E3BB8A5-576F-6DE5-1861-76045721ED1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70569" r="-1" b="-452"/>
          <a:stretch/>
        </p:blipFill>
        <p:spPr>
          <a:xfrm>
            <a:off x="-3830575" y="0"/>
            <a:ext cx="12191980" cy="6857990"/>
          </a:xfrm>
          <a:prstGeom prst="rect">
            <a:avLst/>
          </a:prstGeom>
        </p:spPr>
      </p:pic>
      <p:sp>
        <p:nvSpPr>
          <p:cNvPr id="2" name="TextBox 1">
            <a:extLst>
              <a:ext uri="{FF2B5EF4-FFF2-40B4-BE49-F238E27FC236}">
                <a16:creationId xmlns:a16="http://schemas.microsoft.com/office/drawing/2014/main" id="{39D5DD2C-0AC5-1DE7-5AF4-80514739F538}"/>
              </a:ext>
            </a:extLst>
          </p:cNvPr>
          <p:cNvSpPr txBox="1"/>
          <p:nvPr/>
        </p:nvSpPr>
        <p:spPr>
          <a:xfrm>
            <a:off x="8447649" y="766688"/>
            <a:ext cx="2897945" cy="892552"/>
          </a:xfrm>
          <a:prstGeom prst="rect">
            <a:avLst/>
          </a:prstGeom>
          <a:noFill/>
        </p:spPr>
        <p:txBody>
          <a:bodyPr wrap="square" rtlCol="0">
            <a:spAutoFit/>
          </a:bodyPr>
          <a:lstStyle/>
          <a:p>
            <a:r>
              <a:rPr lang="zh-TW" altLang="en-US" sz="3200" b="1" dirty="0"/>
              <a:t>洛基海报 </a:t>
            </a:r>
            <a:endParaRPr lang="en-US" altLang="zh-TW" sz="3200" b="1" dirty="0"/>
          </a:p>
          <a:p>
            <a:r>
              <a:rPr lang="zh-TW" altLang="en-US" sz="2000" dirty="0"/>
              <a:t>他的一生是百万分之一</a:t>
            </a:r>
            <a:endParaRPr lang="en-US" dirty="0"/>
          </a:p>
        </p:txBody>
      </p:sp>
    </p:spTree>
    <p:extLst>
      <p:ext uri="{BB962C8B-B14F-4D97-AF65-F5344CB8AC3E}">
        <p14:creationId xmlns:p14="http://schemas.microsoft.com/office/powerpoint/2010/main" val="2908425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5EA41-16BD-CE51-B761-254F639DF5B6}"/>
              </a:ext>
            </a:extLst>
          </p:cNvPr>
          <p:cNvSpPr>
            <a:spLocks noGrp="1"/>
          </p:cNvSpPr>
          <p:nvPr>
            <p:ph type="title"/>
          </p:nvPr>
        </p:nvSpPr>
        <p:spPr/>
        <p:txBody>
          <a:bodyPr/>
          <a:lstStyle/>
          <a:p>
            <a:r>
              <a:rPr lang="en-US" dirty="0"/>
              <a:t>Deuteronomy </a:t>
            </a:r>
            <a:r>
              <a:rPr lang="zh-TW" altLang="en-US" dirty="0"/>
              <a:t>申命记 </a:t>
            </a:r>
            <a:r>
              <a:rPr lang="en-US" dirty="0"/>
              <a:t>5:15</a:t>
            </a:r>
          </a:p>
        </p:txBody>
      </p:sp>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2011679"/>
            <a:ext cx="9238434" cy="4297681"/>
          </a:xfrm>
        </p:spPr>
        <p:txBody>
          <a:bodyPr>
            <a:normAutofit/>
          </a:bodyPr>
          <a:lstStyle/>
          <a:p>
            <a:pPr marL="0" indent="0">
              <a:buNone/>
            </a:pPr>
            <a:r>
              <a:rPr lang="en-US" sz="2800" u="sng" dirty="0">
                <a:effectLst/>
              </a:rPr>
              <a:t>You shall remember that you were a slave </a:t>
            </a:r>
            <a:r>
              <a:rPr lang="en-US" sz="2800" dirty="0">
                <a:effectLst/>
              </a:rPr>
              <a:t>in the land of Egypt, and the Lord your God brought you out from there with a mighty hand and an outstretched arm. </a:t>
            </a:r>
            <a:r>
              <a:rPr lang="en-US" sz="2800" u="sng" dirty="0">
                <a:effectLst/>
              </a:rPr>
              <a:t>Therefore the Lord your God commanded you to keep the Sabbath day</a:t>
            </a:r>
            <a:r>
              <a:rPr lang="en-US" sz="2800" dirty="0">
                <a:effectLst/>
              </a:rPr>
              <a:t>.</a:t>
            </a:r>
            <a:r>
              <a:rPr lang="zh-TW" altLang="en-US" sz="2800" dirty="0">
                <a:effectLst/>
              </a:rPr>
              <a:t> </a:t>
            </a:r>
            <a:endParaRPr lang="en-US" altLang="zh-TW" sz="2800" dirty="0">
              <a:effectLst/>
            </a:endParaRPr>
          </a:p>
          <a:p>
            <a:pPr marL="0" indent="0">
              <a:buNone/>
            </a:pPr>
            <a:r>
              <a:rPr lang="zh-TW" altLang="en-US" sz="2800" u="sng" dirty="0">
                <a:effectLst/>
              </a:rPr>
              <a:t>你 也 要 记 念 你 在 埃 及 地 作 过 奴 仆 </a:t>
            </a:r>
            <a:r>
              <a:rPr lang="zh-TW" altLang="en-US" sz="2800" dirty="0">
                <a:effectLst/>
              </a:rPr>
              <a:t>； 耶 和 华 ─ 你 神 用 大 能 的 手 和 伸 出 来 的 膀 臂 将 你 从 那 里 领 出 来 。 因 此 ， </a:t>
            </a:r>
            <a:r>
              <a:rPr lang="zh-TW" altLang="en-US" sz="2800" u="sng" dirty="0">
                <a:effectLst/>
              </a:rPr>
              <a:t>耶 和 华 ─ 你 的 神 吩 咐 你 守 安 息 日 </a:t>
            </a:r>
            <a:r>
              <a:rPr lang="zh-TW" altLang="en-US" sz="2800" dirty="0">
                <a:effectLst/>
              </a:rPr>
              <a:t>。</a:t>
            </a:r>
            <a:endParaRPr lang="en-US" dirty="0"/>
          </a:p>
        </p:txBody>
      </p:sp>
    </p:spTree>
    <p:extLst>
      <p:ext uri="{BB962C8B-B14F-4D97-AF65-F5344CB8AC3E}">
        <p14:creationId xmlns:p14="http://schemas.microsoft.com/office/powerpoint/2010/main" val="3718367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67C92F-654F-446B-8347-9FF2DAF66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2555A4C0-F746-4932-ABD3-024F4B231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36DC1A-BAA7-7C8E-C0FC-0A41F60F9E17}"/>
              </a:ext>
            </a:extLst>
          </p:cNvPr>
          <p:cNvSpPr>
            <a:spLocks noGrp="1"/>
          </p:cNvSpPr>
          <p:nvPr>
            <p:ph type="title"/>
          </p:nvPr>
        </p:nvSpPr>
        <p:spPr>
          <a:xfrm>
            <a:off x="2286000" y="1521508"/>
            <a:ext cx="7619999" cy="2108797"/>
          </a:xfrm>
        </p:spPr>
        <p:txBody>
          <a:bodyPr vert="horz" lIns="91440" tIns="45720" rIns="91440" bIns="45720" rtlCol="0" anchor="b">
            <a:normAutofit fontScale="90000"/>
          </a:bodyPr>
          <a:lstStyle/>
          <a:p>
            <a:pPr algn="ctr"/>
            <a:r>
              <a:rPr lang="en-US" dirty="0"/>
              <a:t>How do we observe sabbath rest?</a:t>
            </a:r>
            <a:r>
              <a:rPr lang="zh-TW" altLang="en-US" dirty="0"/>
              <a:t> </a:t>
            </a:r>
            <a:br>
              <a:rPr lang="en-US" altLang="zh-TW" dirty="0"/>
            </a:br>
            <a:r>
              <a:rPr lang="zh-TW" altLang="en-US" dirty="0"/>
              <a:t>我们怎样守安息日？</a:t>
            </a:r>
            <a:endParaRPr lang="en-US" dirty="0"/>
          </a:p>
        </p:txBody>
      </p:sp>
      <p:cxnSp>
        <p:nvCxnSpPr>
          <p:cNvPr id="18" name="Straight Connector 17">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756694"/>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32EEF4A-2308-46A8-854C-7932E2F59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Oval 13">
            <a:extLst>
              <a:ext uri="{FF2B5EF4-FFF2-40B4-BE49-F238E27FC236}">
                <a16:creationId xmlns:a16="http://schemas.microsoft.com/office/drawing/2014/main" id="{53EA78BE-B416-4E78-8FA0-80D94FD78D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5C093A4-3885-D44E-F701-7F2A2242D614}"/>
              </a:ext>
            </a:extLst>
          </p:cNvPr>
          <p:cNvSpPr>
            <a:spLocks noGrp="1"/>
          </p:cNvSpPr>
          <p:nvPr>
            <p:ph type="title"/>
          </p:nvPr>
        </p:nvSpPr>
        <p:spPr>
          <a:xfrm>
            <a:off x="1212377" y="2285999"/>
            <a:ext cx="3671247" cy="2286001"/>
          </a:xfrm>
        </p:spPr>
        <p:txBody>
          <a:bodyPr vert="horz" lIns="91440" tIns="45720" rIns="91440" bIns="45720" rtlCol="0" anchor="ctr">
            <a:normAutofit/>
          </a:bodyPr>
          <a:lstStyle/>
          <a:p>
            <a:pPr algn="ctr"/>
            <a:r>
              <a:rPr lang="en-US" sz="4000" dirty="0"/>
              <a:t>Spiritual Rest</a:t>
            </a:r>
            <a:br>
              <a:rPr lang="en-US" sz="4000" dirty="0"/>
            </a:br>
            <a:r>
              <a:rPr lang="zh-TW" altLang="en-US" sz="4000" dirty="0"/>
              <a:t>心灵安息</a:t>
            </a:r>
            <a:endParaRPr lang="en-US" sz="4000" dirty="0"/>
          </a:p>
        </p:txBody>
      </p:sp>
      <p:sp useBgFill="1">
        <p:nvSpPr>
          <p:cNvPr id="16" name="Rectangle 15">
            <a:extLst>
              <a:ext uri="{FF2B5EF4-FFF2-40B4-BE49-F238E27FC236}">
                <a16:creationId xmlns:a16="http://schemas.microsoft.com/office/drawing/2014/main" id="{545EDAE6-0047-4553-AA6C-0CB337CF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A7CBB436-4CAB-D958-080E-4429E65FD84F}"/>
              </a:ext>
            </a:extLst>
          </p:cNvPr>
          <p:cNvSpPr>
            <a:spLocks noGrp="1"/>
          </p:cNvSpPr>
          <p:nvPr>
            <p:ph idx="1"/>
          </p:nvPr>
        </p:nvSpPr>
        <p:spPr>
          <a:xfrm>
            <a:off x="7429500" y="667062"/>
            <a:ext cx="3429000" cy="5388964"/>
          </a:xfrm>
        </p:spPr>
        <p:txBody>
          <a:bodyPr vert="horz" lIns="91440" tIns="45720" rIns="91440" bIns="45720" rtlCol="0" anchor="ctr">
            <a:normAutofit fontScale="92500" lnSpcReduction="20000"/>
          </a:bodyPr>
          <a:lstStyle/>
          <a:p>
            <a:pPr marL="0" indent="0" algn="ctr">
              <a:buNone/>
            </a:pPr>
            <a:r>
              <a:rPr lang="en-US" sz="3600" dirty="0"/>
              <a:t>When we rest in the work of Jesus, instead of the works we have done.</a:t>
            </a:r>
            <a:r>
              <a:rPr lang="zh-TW" altLang="en-US" sz="3600" dirty="0"/>
              <a:t> </a:t>
            </a:r>
            <a:endParaRPr lang="en-US" altLang="zh-TW" sz="3600" dirty="0"/>
          </a:p>
          <a:p>
            <a:pPr marL="0" indent="0" algn="ctr">
              <a:buNone/>
            </a:pPr>
            <a:r>
              <a:rPr lang="zh-TW" altLang="en-US" sz="3600" dirty="0"/>
              <a:t>当我们安息在耶稣的工作中，而不是我们已经完成的工作。</a:t>
            </a:r>
            <a:endParaRPr lang="en-US" sz="3600" dirty="0"/>
          </a:p>
        </p:txBody>
      </p:sp>
    </p:spTree>
    <p:extLst>
      <p:ext uri="{BB962C8B-B14F-4D97-AF65-F5344CB8AC3E}">
        <p14:creationId xmlns:p14="http://schemas.microsoft.com/office/powerpoint/2010/main" val="3992208206"/>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32EEF4A-2308-46A8-854C-7932E2F59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Oval 13">
            <a:extLst>
              <a:ext uri="{FF2B5EF4-FFF2-40B4-BE49-F238E27FC236}">
                <a16:creationId xmlns:a16="http://schemas.microsoft.com/office/drawing/2014/main" id="{53EA78BE-B416-4E78-8FA0-80D94FD78D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5C093A4-3885-D44E-F701-7F2A2242D614}"/>
              </a:ext>
            </a:extLst>
          </p:cNvPr>
          <p:cNvSpPr>
            <a:spLocks noGrp="1"/>
          </p:cNvSpPr>
          <p:nvPr>
            <p:ph type="title"/>
          </p:nvPr>
        </p:nvSpPr>
        <p:spPr>
          <a:xfrm>
            <a:off x="1212377" y="2285999"/>
            <a:ext cx="3671247" cy="2286001"/>
          </a:xfrm>
        </p:spPr>
        <p:txBody>
          <a:bodyPr vert="horz" lIns="91440" tIns="45720" rIns="91440" bIns="45720" rtlCol="0" anchor="ctr">
            <a:normAutofit/>
          </a:bodyPr>
          <a:lstStyle/>
          <a:p>
            <a:pPr algn="ctr"/>
            <a:r>
              <a:rPr lang="en-US" sz="4000" dirty="0"/>
              <a:t>Physical Rest</a:t>
            </a:r>
            <a:br>
              <a:rPr lang="en-US" sz="4000" dirty="0"/>
            </a:br>
            <a:r>
              <a:rPr lang="zh-TW" altLang="en-US" sz="4000" dirty="0"/>
              <a:t>身体安息</a:t>
            </a:r>
            <a:endParaRPr lang="en-US" sz="4000" dirty="0"/>
          </a:p>
        </p:txBody>
      </p:sp>
      <p:sp useBgFill="1">
        <p:nvSpPr>
          <p:cNvPr id="16" name="Rectangle 15">
            <a:extLst>
              <a:ext uri="{FF2B5EF4-FFF2-40B4-BE49-F238E27FC236}">
                <a16:creationId xmlns:a16="http://schemas.microsoft.com/office/drawing/2014/main" id="{545EDAE6-0047-4553-AA6C-0CB337CF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A7CBB436-4CAB-D958-080E-4429E65FD84F}"/>
              </a:ext>
            </a:extLst>
          </p:cNvPr>
          <p:cNvSpPr>
            <a:spLocks noGrp="1"/>
          </p:cNvSpPr>
          <p:nvPr>
            <p:ph idx="1"/>
          </p:nvPr>
        </p:nvSpPr>
        <p:spPr>
          <a:xfrm>
            <a:off x="7322695" y="974361"/>
            <a:ext cx="3792512" cy="4894287"/>
          </a:xfrm>
        </p:spPr>
        <p:txBody>
          <a:bodyPr vert="horz" lIns="91440" tIns="45720" rIns="91440" bIns="45720" rtlCol="0" anchor="ctr">
            <a:normAutofit lnSpcReduction="10000"/>
          </a:bodyPr>
          <a:lstStyle/>
          <a:p>
            <a:pPr marL="0" indent="0" algn="ctr">
              <a:buNone/>
            </a:pPr>
            <a:r>
              <a:rPr lang="en-US" sz="3600" dirty="0"/>
              <a:t>When we rest from our work intentionally and regularly</a:t>
            </a:r>
          </a:p>
          <a:p>
            <a:pPr marL="0" indent="0" algn="ctr">
              <a:buNone/>
            </a:pPr>
            <a:r>
              <a:rPr lang="zh-TW" altLang="en-US" sz="3600" dirty="0"/>
              <a:t>当我们有意识地、有规律地从工作中休息时</a:t>
            </a:r>
            <a:endParaRPr lang="en-US" sz="3600" dirty="0"/>
          </a:p>
        </p:txBody>
      </p:sp>
    </p:spTree>
    <p:extLst>
      <p:ext uri="{BB962C8B-B14F-4D97-AF65-F5344CB8AC3E}">
        <p14:creationId xmlns:p14="http://schemas.microsoft.com/office/powerpoint/2010/main" val="3258815831"/>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B18-B4CE-EAF9-D1C8-3FA631D7AEB9}"/>
              </a:ext>
            </a:extLst>
          </p:cNvPr>
          <p:cNvSpPr>
            <a:spLocks noGrp="1"/>
          </p:cNvSpPr>
          <p:nvPr>
            <p:ph type="title"/>
          </p:nvPr>
        </p:nvSpPr>
        <p:spPr>
          <a:xfrm>
            <a:off x="1429566" y="112542"/>
            <a:ext cx="9238434" cy="1056060"/>
          </a:xfrm>
        </p:spPr>
        <p:txBody>
          <a:bodyPr/>
          <a:lstStyle/>
          <a:p>
            <a:pPr algn="ctr"/>
            <a:r>
              <a:rPr lang="en-US" dirty="0"/>
              <a:t>What to do when we take a day of rest?</a:t>
            </a:r>
            <a:r>
              <a:rPr lang="zh-TW" altLang="en-US" dirty="0"/>
              <a:t> 当我们安息一天的时候做什么？</a:t>
            </a:r>
            <a:endParaRPr lang="en-US" dirty="0"/>
          </a:p>
        </p:txBody>
      </p:sp>
      <p:sp>
        <p:nvSpPr>
          <p:cNvPr id="3" name="Content Placeholder 2">
            <a:extLst>
              <a:ext uri="{FF2B5EF4-FFF2-40B4-BE49-F238E27FC236}">
                <a16:creationId xmlns:a16="http://schemas.microsoft.com/office/drawing/2014/main" id="{F983F6B9-F27D-D2E3-3323-C093A7275D41}"/>
              </a:ext>
            </a:extLst>
          </p:cNvPr>
          <p:cNvSpPr>
            <a:spLocks noGrp="1"/>
          </p:cNvSpPr>
          <p:nvPr>
            <p:ph idx="1"/>
          </p:nvPr>
        </p:nvSpPr>
        <p:spPr>
          <a:xfrm>
            <a:off x="1266669" y="1168602"/>
            <a:ext cx="9401331" cy="5576856"/>
          </a:xfrm>
        </p:spPr>
        <p:txBody>
          <a:bodyPr numCol="2">
            <a:normAutofit fontScale="85000" lnSpcReduction="10000"/>
          </a:bodyPr>
          <a:lstStyle/>
          <a:p>
            <a:r>
              <a:rPr lang="en-US" sz="2800" dirty="0">
                <a:effectLst/>
              </a:rPr>
              <a:t>Sleep</a:t>
            </a:r>
            <a:r>
              <a:rPr lang="zh-TW" altLang="en-US" sz="2800" dirty="0"/>
              <a:t> 睡觉</a:t>
            </a:r>
            <a:endParaRPr lang="en-US" sz="2800" dirty="0">
              <a:effectLst/>
            </a:endParaRPr>
          </a:p>
          <a:p>
            <a:r>
              <a:rPr lang="en-US" sz="2800" dirty="0">
                <a:effectLst/>
              </a:rPr>
              <a:t>‌fun</a:t>
            </a:r>
            <a:r>
              <a:rPr lang="zh-TW" altLang="en-US" sz="2800" dirty="0"/>
              <a:t> 乐趣</a:t>
            </a:r>
            <a:endParaRPr lang="en-US" sz="2800" dirty="0">
              <a:effectLst/>
            </a:endParaRPr>
          </a:p>
          <a:p>
            <a:r>
              <a:rPr lang="en-US" sz="2800" dirty="0">
                <a:effectLst/>
              </a:rPr>
              <a:t>‌</a:t>
            </a:r>
            <a:r>
              <a:rPr lang="en-US" sz="2800" dirty="0" err="1">
                <a:effectLst/>
              </a:rPr>
              <a:t>meditatio</a:t>
            </a:r>
            <a:r>
              <a:rPr lang="zh-TW" altLang="en-US" sz="2800" dirty="0"/>
              <a:t> 默想</a:t>
            </a:r>
            <a:endParaRPr lang="en-US" sz="2800" dirty="0">
              <a:effectLst/>
            </a:endParaRPr>
          </a:p>
          <a:p>
            <a:r>
              <a:rPr lang="en-US" sz="2800" dirty="0">
                <a:effectLst/>
              </a:rPr>
              <a:t>‌prayer</a:t>
            </a:r>
            <a:r>
              <a:rPr lang="zh-TW" altLang="en-US" sz="2800" dirty="0"/>
              <a:t> 祷告</a:t>
            </a:r>
            <a:endParaRPr lang="en-US" sz="2800" dirty="0">
              <a:effectLst/>
            </a:endParaRPr>
          </a:p>
          <a:p>
            <a:r>
              <a:rPr lang="en-US" sz="2800" dirty="0">
                <a:effectLst/>
              </a:rPr>
              <a:t>‌Scripture</a:t>
            </a:r>
            <a:r>
              <a:rPr lang="zh-TW" altLang="en-US" sz="2800" dirty="0"/>
              <a:t> 读经</a:t>
            </a:r>
            <a:endParaRPr lang="en-US" sz="2800" dirty="0">
              <a:effectLst/>
            </a:endParaRPr>
          </a:p>
          <a:p>
            <a:r>
              <a:rPr lang="en-US" sz="2800" dirty="0">
                <a:effectLst/>
              </a:rPr>
              <a:t>‌exercise (if it is restful for you)</a:t>
            </a:r>
          </a:p>
          <a:p>
            <a:pPr marL="290513" indent="0">
              <a:buNone/>
            </a:pPr>
            <a:r>
              <a:rPr lang="zh-TW" altLang="en-US" sz="2800" dirty="0"/>
              <a:t>运动（对你来说是放松方式</a:t>
            </a:r>
            <a:r>
              <a:rPr lang="en-US" sz="2800" dirty="0">
                <a:effectLst/>
              </a:rPr>
              <a:t>）</a:t>
            </a:r>
          </a:p>
          <a:p>
            <a:r>
              <a:rPr lang="en-US" sz="2800" dirty="0">
                <a:effectLst/>
              </a:rPr>
              <a:t>‌solitude</a:t>
            </a:r>
            <a:r>
              <a:rPr lang="zh-TW" altLang="en-US" sz="2800" dirty="0"/>
              <a:t> 独处</a:t>
            </a:r>
            <a:endParaRPr lang="en-US" sz="2800" dirty="0">
              <a:effectLst/>
            </a:endParaRPr>
          </a:p>
          <a:p>
            <a:r>
              <a:rPr lang="en-US" sz="2800" dirty="0">
                <a:effectLst/>
              </a:rPr>
              <a:t>‌family time (only the restful kind)</a:t>
            </a:r>
            <a:r>
              <a:rPr lang="zh-TW" altLang="en-US" sz="2800" dirty="0">
                <a:effectLst/>
              </a:rPr>
              <a:t> 家庭时间（只有放松式的那种）</a:t>
            </a:r>
            <a:endParaRPr lang="en-US" sz="2800" dirty="0">
              <a:effectLst/>
            </a:endParaRPr>
          </a:p>
          <a:p>
            <a:r>
              <a:rPr lang="en-US" sz="2800" dirty="0">
                <a:effectLst/>
              </a:rPr>
              <a:t>‌friend time (only the restful kind)</a:t>
            </a:r>
            <a:r>
              <a:rPr lang="zh-TW" altLang="en-US" sz="2800" dirty="0">
                <a:effectLst/>
              </a:rPr>
              <a:t> </a:t>
            </a:r>
            <a:endParaRPr lang="en-US" altLang="zh-TW" sz="2800" dirty="0">
              <a:effectLst/>
            </a:endParaRPr>
          </a:p>
          <a:p>
            <a:pPr marL="287338" indent="0">
              <a:buNone/>
            </a:pPr>
            <a:r>
              <a:rPr lang="zh-TW" altLang="en-US" sz="2800" dirty="0">
                <a:effectLst/>
              </a:rPr>
              <a:t>朋友时间（只有放松式的那种）</a:t>
            </a:r>
            <a:endParaRPr lang="en-US" sz="2800" dirty="0">
              <a:effectLst/>
            </a:endParaRPr>
          </a:p>
          <a:p>
            <a:r>
              <a:rPr lang="en-US" sz="2800" dirty="0">
                <a:effectLst/>
              </a:rPr>
              <a:t>‌vacation (the restful kind)</a:t>
            </a:r>
            <a:r>
              <a:rPr lang="zh-TW" altLang="en-US" sz="2800" dirty="0">
                <a:effectLst/>
              </a:rPr>
              <a:t> </a:t>
            </a:r>
            <a:endParaRPr lang="en-US" altLang="zh-TW" sz="2800" dirty="0">
              <a:effectLst/>
            </a:endParaRPr>
          </a:p>
          <a:p>
            <a:pPr marL="230188" indent="0">
              <a:buNone/>
            </a:pPr>
            <a:r>
              <a:rPr lang="zh-TW" altLang="en-US" sz="2800" dirty="0">
                <a:effectLst/>
              </a:rPr>
              <a:t>‌假期（宁静的那种）</a:t>
            </a:r>
            <a:endParaRPr lang="en-US" sz="2800" dirty="0">
              <a:effectLst/>
            </a:endParaRPr>
          </a:p>
          <a:p>
            <a:r>
              <a:rPr lang="en-US" sz="2800" dirty="0">
                <a:effectLst/>
              </a:rPr>
              <a:t>‌sabbatical (in difficult seasons of life)</a:t>
            </a:r>
            <a:r>
              <a:rPr lang="zh-TW" altLang="en-US" sz="2800" dirty="0">
                <a:effectLst/>
              </a:rPr>
              <a:t> 休假（在生活的艰难时期）</a:t>
            </a:r>
            <a:endParaRPr lang="en-US" sz="2800" dirty="0">
              <a:effectLst/>
            </a:endParaRPr>
          </a:p>
          <a:p>
            <a:r>
              <a:rPr lang="en-US" sz="2800" dirty="0">
                <a:effectLst/>
              </a:rPr>
              <a:t>‌unplanned time</a:t>
            </a:r>
            <a:r>
              <a:rPr lang="zh-TW" altLang="en-US" sz="2800" dirty="0">
                <a:effectLst/>
              </a:rPr>
              <a:t>‌</a:t>
            </a:r>
            <a:r>
              <a:rPr lang="en-US" altLang="zh-TW" sz="2800" dirty="0">
                <a:effectLst/>
              </a:rPr>
              <a:t> </a:t>
            </a:r>
            <a:r>
              <a:rPr lang="zh-TW" altLang="en-US" sz="2800" dirty="0">
                <a:effectLst/>
              </a:rPr>
              <a:t>计划外的时间</a:t>
            </a:r>
            <a:endParaRPr lang="en-US" sz="2800" dirty="0">
              <a:effectLst/>
            </a:endParaRPr>
          </a:p>
          <a:p>
            <a:r>
              <a:rPr lang="en-US" sz="2800" dirty="0">
                <a:effectLst/>
              </a:rPr>
              <a:t>Etc.</a:t>
            </a:r>
            <a:r>
              <a:rPr lang="zh-TW" altLang="en-US" sz="2800" dirty="0"/>
              <a:t> 其他</a:t>
            </a:r>
            <a:endParaRPr lang="en-US" sz="2800" dirty="0">
              <a:effectLst/>
            </a:endParaRPr>
          </a:p>
        </p:txBody>
      </p:sp>
    </p:spTree>
    <p:extLst>
      <p:ext uri="{BB962C8B-B14F-4D97-AF65-F5344CB8AC3E}">
        <p14:creationId xmlns:p14="http://schemas.microsoft.com/office/powerpoint/2010/main" val="908310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8B38D4-9D92-4608-A16B-260E8CC21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9ECE21-13D1-58CF-F15D-21C56037929B}"/>
              </a:ext>
            </a:extLst>
          </p:cNvPr>
          <p:cNvSpPr>
            <a:spLocks noGrp="1"/>
          </p:cNvSpPr>
          <p:nvPr>
            <p:ph type="title"/>
          </p:nvPr>
        </p:nvSpPr>
        <p:spPr>
          <a:xfrm>
            <a:off x="1524000" y="626011"/>
            <a:ext cx="9144000" cy="1377875"/>
          </a:xfrm>
        </p:spPr>
        <p:txBody>
          <a:bodyPr>
            <a:normAutofit fontScale="90000"/>
          </a:bodyPr>
          <a:lstStyle/>
          <a:p>
            <a:pPr algn="ctr"/>
            <a:r>
              <a:rPr lang="en-US" sz="4400" dirty="0"/>
              <a:t>Questions for thought:</a:t>
            </a:r>
            <a:br>
              <a:rPr lang="en-US" sz="4400" dirty="0"/>
            </a:br>
            <a:r>
              <a:rPr lang="zh-TW" altLang="en-US" sz="4400" dirty="0"/>
              <a:t>问题思考：</a:t>
            </a:r>
            <a:endParaRPr lang="en-US" sz="4400" dirty="0"/>
          </a:p>
        </p:txBody>
      </p:sp>
      <p:graphicFrame>
        <p:nvGraphicFramePr>
          <p:cNvPr id="5" name="Content Placeholder 2">
            <a:extLst>
              <a:ext uri="{FF2B5EF4-FFF2-40B4-BE49-F238E27FC236}">
                <a16:creationId xmlns:a16="http://schemas.microsoft.com/office/drawing/2014/main" id="{DF518985-F288-55A0-A836-9A52975B06EA}"/>
              </a:ext>
            </a:extLst>
          </p:cNvPr>
          <p:cNvGraphicFramePr>
            <a:graphicFrameLocks noGrp="1"/>
          </p:cNvGraphicFramePr>
          <p:nvPr>
            <p:ph idx="1"/>
            <p:extLst>
              <p:ext uri="{D42A27DB-BD31-4B8C-83A1-F6EECF244321}">
                <p14:modId xmlns:p14="http://schemas.microsoft.com/office/powerpoint/2010/main" val="4072277837"/>
              </p:ext>
            </p:extLst>
          </p:nvPr>
        </p:nvGraphicFramePr>
        <p:xfrm>
          <a:off x="2546252" y="2003886"/>
          <a:ext cx="8039686" cy="4579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8854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A0D6-2CBD-2107-629E-AA7DAF18BC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9CED28-4A6A-95EB-2B78-C91A90FB350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87537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846667"/>
            <a:ext cx="9238434" cy="5249333"/>
          </a:xfrm>
        </p:spPr>
        <p:txBody>
          <a:bodyPr>
            <a:normAutofit/>
          </a:bodyPr>
          <a:lstStyle/>
          <a:p>
            <a:pPr marL="0" indent="0">
              <a:buNone/>
            </a:pPr>
            <a:r>
              <a:rPr lang="en-US" sz="2800" dirty="0">
                <a:effectLst/>
              </a:rPr>
              <a:t>At that time Jesus went through the grainfields on the Sabbath. His disciples were hungry, and they began to pluck heads of grain and to eat. But when the Pharisees saw it, they said to him, “Look, your disciples are doing what is not lawful to do on the Sabbath.”</a:t>
            </a:r>
            <a:r>
              <a:rPr lang="zh-TW" altLang="en-US" sz="2800" dirty="0">
                <a:effectLst/>
              </a:rPr>
              <a:t> </a:t>
            </a:r>
            <a:endParaRPr lang="en-US" altLang="zh-TW" sz="2800" dirty="0">
              <a:effectLst/>
            </a:endParaRPr>
          </a:p>
          <a:p>
            <a:pPr marL="0" indent="0">
              <a:buNone/>
            </a:pPr>
            <a:r>
              <a:rPr lang="zh-TW" altLang="en-US" sz="2800" dirty="0">
                <a:effectLst/>
              </a:rPr>
              <a:t>那 时 ， 耶 稣 在 安 息 日 从 麦 地 经 过 。 他 的 门 徒 饿 了 ， 就 掐 起 麦 穗 来 吃 。法 利 赛 人 看 见 ， 就 对 耶 稣 说 ： 看 哪 ， 你 的 门 徒 作 安 息 日 不 可 作 的 事 了 ！</a:t>
            </a:r>
            <a:endParaRPr lang="en-US" sz="2800" dirty="0"/>
          </a:p>
        </p:txBody>
      </p:sp>
    </p:spTree>
    <p:extLst>
      <p:ext uri="{BB962C8B-B14F-4D97-AF65-F5344CB8AC3E}">
        <p14:creationId xmlns:p14="http://schemas.microsoft.com/office/powerpoint/2010/main" val="104015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846667"/>
            <a:ext cx="9238434" cy="5614094"/>
          </a:xfrm>
        </p:spPr>
        <p:txBody>
          <a:bodyPr>
            <a:normAutofit/>
          </a:bodyPr>
          <a:lstStyle/>
          <a:p>
            <a:pPr marL="0" indent="0">
              <a:buNone/>
            </a:pPr>
            <a:r>
              <a:rPr lang="en-US" sz="2800" dirty="0">
                <a:effectLst/>
              </a:rPr>
              <a:t>He said to them, “Have you not read what David did when he was hungry, and those who were with him: how he entered the house of God and ate the bread of the Presence, which it was not lawful for him to eat nor for those who were with him, but only for the priests?</a:t>
            </a:r>
            <a:r>
              <a:rPr lang="zh-TW" altLang="en-US" sz="2800" dirty="0">
                <a:effectLst/>
              </a:rPr>
              <a:t> </a:t>
            </a:r>
            <a:endParaRPr lang="en-US" altLang="zh-TW" sz="2800" dirty="0">
              <a:effectLst/>
            </a:endParaRPr>
          </a:p>
          <a:p>
            <a:pPr marL="0" indent="0">
              <a:buNone/>
            </a:pPr>
            <a:r>
              <a:rPr lang="zh-TW" altLang="en-US" sz="2800" dirty="0">
                <a:effectLst/>
              </a:rPr>
              <a:t>耶 稣 对 他 们 说 ： 经 上 记 着 大 卫 和 跟 从 他 的 人 饥 饿 之 时 所 作 的 事 ， 你 们 没 有 念 过 麽 ？他 怎 麽 进 了 神 的 殿 ， 吃 了 陈 设 饼 ， 这 饼 不 是 他 和 跟 从 他 的 人 可 以 吃 得 ， 惟 独 祭 司 才 可 以 吃 。</a:t>
            </a:r>
            <a:endParaRPr lang="en-US" sz="2800" dirty="0">
              <a:effectLst/>
            </a:endParaRPr>
          </a:p>
        </p:txBody>
      </p:sp>
    </p:spTree>
    <p:extLst>
      <p:ext uri="{BB962C8B-B14F-4D97-AF65-F5344CB8AC3E}">
        <p14:creationId xmlns:p14="http://schemas.microsoft.com/office/powerpoint/2010/main" val="163557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846666"/>
            <a:ext cx="9238434" cy="5719025"/>
          </a:xfrm>
        </p:spPr>
        <p:txBody>
          <a:bodyPr>
            <a:normAutofit fontScale="92500" lnSpcReduction="10000"/>
          </a:bodyPr>
          <a:lstStyle/>
          <a:p>
            <a:pPr marL="0" indent="0">
              <a:buNone/>
            </a:pPr>
            <a:r>
              <a:rPr lang="en-US" sz="2800" dirty="0">
                <a:effectLst/>
              </a:rPr>
              <a:t>Or have you not read in the Law how on the Sabbath the priests in the temple profane the Sabbath and are guiltless? I tell you, something greater than the temple is here. And if you had known what this means, ‘I desire mercy, and not sacrifice,’ you would not have condemned the guiltless. For the Son of Man is lord of the Sabbath.”</a:t>
            </a:r>
            <a:r>
              <a:rPr lang="zh-TW" altLang="en-US" sz="2800" dirty="0">
                <a:effectLst/>
              </a:rPr>
              <a:t> </a:t>
            </a:r>
            <a:endParaRPr lang="en-US" altLang="zh-TW" sz="2800" dirty="0">
              <a:effectLst/>
            </a:endParaRPr>
          </a:p>
          <a:p>
            <a:pPr marL="0" indent="0">
              <a:buNone/>
            </a:pPr>
            <a:r>
              <a:rPr lang="zh-TW" altLang="en-US" sz="2800" dirty="0">
                <a:effectLst/>
              </a:rPr>
              <a:t>再 者 ， 律 法 上 所 记 的 ， 当 安 息 日 ， 祭 司 在 殿 里 犯 了 安 息 日 还 是 没 有 罪 ， 你 们 没 有 念 过 麽 ？但 我 告 诉 你 们 ， 在 这 里 有 一 人 比 殿 更 大 。我 喜 爱 怜 恤 ， 不 喜 爱 祭 祀 。 你 们 若 明 白 这 话 的 意 思 ， 就 不 将 无 罪 的 当 作 有 罪 的 了 。因 为 人 子 是 安 息 日 的 主 。</a:t>
            </a:r>
            <a:endParaRPr lang="en-US" sz="2800" dirty="0">
              <a:effectLst/>
            </a:endParaRPr>
          </a:p>
        </p:txBody>
      </p:sp>
    </p:spTree>
    <p:extLst>
      <p:ext uri="{BB962C8B-B14F-4D97-AF65-F5344CB8AC3E}">
        <p14:creationId xmlns:p14="http://schemas.microsoft.com/office/powerpoint/2010/main" val="246661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846667"/>
            <a:ext cx="9238434" cy="5249333"/>
          </a:xfrm>
        </p:spPr>
        <p:txBody>
          <a:bodyPr>
            <a:normAutofit/>
          </a:bodyPr>
          <a:lstStyle/>
          <a:p>
            <a:pPr marL="0" indent="0">
              <a:buNone/>
            </a:pPr>
            <a:r>
              <a:rPr lang="en-US" sz="2800" dirty="0">
                <a:effectLst/>
              </a:rPr>
              <a:t>He went on from there and entered their synagogue. And a man was there with a withered hand. And they asked him, “Is it lawful to heal on the Sabbath?”—so that they might accuse him.</a:t>
            </a:r>
            <a:r>
              <a:rPr lang="zh-TW" altLang="en-US" sz="2800" dirty="0">
                <a:effectLst/>
              </a:rPr>
              <a:t> </a:t>
            </a:r>
            <a:endParaRPr lang="en-US" altLang="zh-TW" sz="2800" dirty="0">
              <a:effectLst/>
            </a:endParaRPr>
          </a:p>
          <a:p>
            <a:pPr marL="0" indent="0">
              <a:buNone/>
            </a:pPr>
            <a:r>
              <a:rPr lang="zh-TW" altLang="en-US" sz="2800" dirty="0">
                <a:effectLst/>
              </a:rPr>
              <a:t>耶 稣 离 开 那 地 方 ， 进 了 一 个 会 堂 。那 里 有 一 个 人 枯 乾 了 一 只 手 。 有 人 问 耶 稣 说 ： 安 息 日 治 病 可 以 不 可 以 ？ 意 思 是 要 控 告 他 。</a:t>
            </a:r>
            <a:endParaRPr lang="en-US" sz="2800" dirty="0">
              <a:effectLst/>
            </a:endParaRPr>
          </a:p>
        </p:txBody>
      </p:sp>
    </p:spTree>
    <p:extLst>
      <p:ext uri="{BB962C8B-B14F-4D97-AF65-F5344CB8AC3E}">
        <p14:creationId xmlns:p14="http://schemas.microsoft.com/office/powerpoint/2010/main" val="226232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a:xfrm>
            <a:off x="1429566" y="846667"/>
            <a:ext cx="9238434" cy="5249333"/>
          </a:xfrm>
        </p:spPr>
        <p:txBody>
          <a:bodyPr>
            <a:normAutofit/>
          </a:bodyPr>
          <a:lstStyle/>
          <a:p>
            <a:pPr marL="0" indent="0">
              <a:buNone/>
            </a:pPr>
            <a:r>
              <a:rPr lang="en-US" sz="2800" dirty="0">
                <a:effectLst/>
              </a:rPr>
              <a:t>He said to them, “Which one of you who has a sheep, if it falls into a pit on the Sabbath, will not take hold of it and lift it out? Of how much more value is a man than a sheep! So it is lawful to do good on the Sabbath.</a:t>
            </a:r>
            <a:r>
              <a:rPr lang="zh-TW" altLang="en-US" sz="2800" dirty="0">
                <a:effectLst/>
              </a:rPr>
              <a:t> </a:t>
            </a:r>
            <a:endParaRPr lang="en-US" altLang="zh-TW" sz="2800" dirty="0">
              <a:effectLst/>
            </a:endParaRPr>
          </a:p>
          <a:p>
            <a:pPr marL="0" indent="0">
              <a:buNone/>
            </a:pPr>
            <a:r>
              <a:rPr lang="zh-TW" altLang="en-US" sz="2800" dirty="0">
                <a:effectLst/>
              </a:rPr>
              <a:t>耶 稣 说 ： 你 们 中 间 谁 有 一 只 羊 ， 当 安 息 日 掉 在 坑 里 ， 不 把 他 抓 住 ， 拉 上 来 呢 ？人 比 羊 何 等 贵 重 呢 ！ 所 以 ， 在 安 息 日 作 善 事 是 可 以 的 。</a:t>
            </a:r>
            <a:endParaRPr lang="en-US" sz="2800" dirty="0">
              <a:effectLst/>
            </a:endParaRPr>
          </a:p>
        </p:txBody>
      </p:sp>
    </p:spTree>
    <p:extLst>
      <p:ext uri="{BB962C8B-B14F-4D97-AF65-F5344CB8AC3E}">
        <p14:creationId xmlns:p14="http://schemas.microsoft.com/office/powerpoint/2010/main" val="214515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67C92F-654F-446B-8347-9FF2DAF66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2555A4C0-F746-4932-ABD3-024F4B231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36DC1A-BAA7-7C8E-C0FC-0A41F60F9E17}"/>
              </a:ext>
            </a:extLst>
          </p:cNvPr>
          <p:cNvSpPr>
            <a:spLocks noGrp="1"/>
          </p:cNvSpPr>
          <p:nvPr>
            <p:ph type="title"/>
          </p:nvPr>
        </p:nvSpPr>
        <p:spPr>
          <a:xfrm>
            <a:off x="2286000" y="1746913"/>
            <a:ext cx="7619999" cy="1883392"/>
          </a:xfrm>
        </p:spPr>
        <p:txBody>
          <a:bodyPr vert="horz" lIns="91440" tIns="45720" rIns="91440" bIns="45720" rtlCol="0" anchor="b">
            <a:normAutofit/>
          </a:bodyPr>
          <a:lstStyle/>
          <a:p>
            <a:pPr algn="ctr"/>
            <a:r>
              <a:rPr lang="en-US" dirty="0"/>
              <a:t>What is Sabbath Rest?</a:t>
            </a:r>
            <a:br>
              <a:rPr lang="en-US" dirty="0"/>
            </a:br>
            <a:r>
              <a:rPr lang="zh-TW" altLang="en-US" dirty="0"/>
              <a:t>什么是安息日？</a:t>
            </a:r>
            <a:endParaRPr lang="en-US" dirty="0"/>
          </a:p>
        </p:txBody>
      </p:sp>
      <p:cxnSp>
        <p:nvCxnSpPr>
          <p:cNvPr id="18" name="Straight Connector 17">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89586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5EA41-16BD-CE51-B761-254F639DF5B6}"/>
              </a:ext>
            </a:extLst>
          </p:cNvPr>
          <p:cNvSpPr>
            <a:spLocks noGrp="1"/>
          </p:cNvSpPr>
          <p:nvPr>
            <p:ph type="title"/>
          </p:nvPr>
        </p:nvSpPr>
        <p:spPr/>
        <p:txBody>
          <a:bodyPr/>
          <a:lstStyle/>
          <a:p>
            <a:r>
              <a:rPr lang="en-US" dirty="0"/>
              <a:t>Genesis </a:t>
            </a:r>
            <a:r>
              <a:rPr lang="zh-TW" altLang="en-US" dirty="0"/>
              <a:t>創世記</a:t>
            </a:r>
            <a:r>
              <a:rPr lang="en-US" dirty="0"/>
              <a:t>2:3</a:t>
            </a:r>
          </a:p>
        </p:txBody>
      </p:sp>
      <p:sp>
        <p:nvSpPr>
          <p:cNvPr id="5" name="Content Placeholder 4">
            <a:extLst>
              <a:ext uri="{FF2B5EF4-FFF2-40B4-BE49-F238E27FC236}">
                <a16:creationId xmlns:a16="http://schemas.microsoft.com/office/drawing/2014/main" id="{838A9A03-A96C-936E-C2C6-0D76D82FA90D}"/>
              </a:ext>
            </a:extLst>
          </p:cNvPr>
          <p:cNvSpPr>
            <a:spLocks noGrp="1"/>
          </p:cNvSpPr>
          <p:nvPr>
            <p:ph idx="1"/>
          </p:nvPr>
        </p:nvSpPr>
        <p:spPr/>
        <p:txBody>
          <a:bodyPr/>
          <a:lstStyle/>
          <a:p>
            <a:pPr marL="0" indent="0">
              <a:buNone/>
            </a:pPr>
            <a:r>
              <a:rPr lang="en-US" sz="2800" dirty="0">
                <a:effectLst/>
              </a:rPr>
              <a:t>So God blessed the seventh day and made it holy, because on it God rested from all his work that he had done in creation.</a:t>
            </a:r>
            <a:r>
              <a:rPr lang="zh-TW" altLang="en-US" sz="2800" dirty="0">
                <a:effectLst/>
              </a:rPr>
              <a:t> </a:t>
            </a:r>
            <a:endParaRPr lang="en-US" altLang="zh-TW" sz="2800" dirty="0">
              <a:effectLst/>
            </a:endParaRPr>
          </a:p>
          <a:p>
            <a:pPr marL="0" indent="0">
              <a:buNone/>
            </a:pPr>
            <a:r>
              <a:rPr lang="zh-TW" altLang="en-US" sz="2800" dirty="0">
                <a:effectLst/>
              </a:rPr>
              <a:t>神 赐 福 给 第 七 日 ， 定 为 圣 日 ； 因 为 在 这 日 ， 神 歇 了 他 一 切 创 造 的 工 ， 就 安 息 了 。</a:t>
            </a:r>
            <a:endParaRPr lang="en-US" sz="2800" dirty="0">
              <a:effectLst/>
            </a:endParaRPr>
          </a:p>
          <a:p>
            <a:pPr marL="0" indent="0">
              <a:buNone/>
            </a:pPr>
            <a:endParaRPr lang="en-US" dirty="0"/>
          </a:p>
        </p:txBody>
      </p:sp>
    </p:spTree>
    <p:extLst>
      <p:ext uri="{BB962C8B-B14F-4D97-AF65-F5344CB8AC3E}">
        <p14:creationId xmlns:p14="http://schemas.microsoft.com/office/powerpoint/2010/main" val="1891994985"/>
      </p:ext>
    </p:extLst>
  </p:cSld>
  <p:clrMapOvr>
    <a:masterClrMapping/>
  </p:clrMapOvr>
</p:sld>
</file>

<file path=ppt/theme/theme1.xml><?xml version="1.0" encoding="utf-8"?>
<a:theme xmlns:a="http://schemas.openxmlformats.org/drawingml/2006/main" name="PortalVTI">
  <a:themeElements>
    <a:clrScheme name="AnalogousFromDarkSeedLeftStep">
      <a:dk1>
        <a:srgbClr val="000000"/>
      </a:dk1>
      <a:lt1>
        <a:srgbClr val="FFFFFF"/>
      </a:lt1>
      <a:dk2>
        <a:srgbClr val="35371F"/>
      </a:dk2>
      <a:lt2>
        <a:srgbClr val="E8E2E6"/>
      </a:lt2>
      <a:accent1>
        <a:srgbClr val="2FB661"/>
      </a:accent1>
      <a:accent2>
        <a:srgbClr val="2BBA24"/>
      </a:accent2>
      <a:accent3>
        <a:srgbClr val="6DB42E"/>
      </a:accent3>
      <a:accent4>
        <a:srgbClr val="98A820"/>
      </a:accent4>
      <a:accent5>
        <a:srgbClr val="C59933"/>
      </a:accent5>
      <a:accent6>
        <a:srgbClr val="C65326"/>
      </a:accent6>
      <a:hlink>
        <a:srgbClr val="8F822F"/>
      </a:hlink>
      <a:folHlink>
        <a:srgbClr val="7F7F7F"/>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docProps/app.xml><?xml version="1.0" encoding="utf-8"?>
<Properties xmlns="http://schemas.openxmlformats.org/officeDocument/2006/extended-properties" xmlns:vt="http://schemas.openxmlformats.org/officeDocument/2006/docPropsVTypes">
  <Template>TM04033927[[fn=Main Event]]</Template>
  <TotalTime>180</TotalTime>
  <Words>2016</Words>
  <Application>Microsoft Macintosh PowerPoint</Application>
  <PresentationFormat>Widescreen</PresentationFormat>
  <Paragraphs>77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Trade Gothic Next Cond</vt:lpstr>
      <vt:lpstr>Trade Gothic Next Light</vt:lpstr>
      <vt:lpstr>PortalVTI</vt:lpstr>
      <vt:lpstr>Rest 安息</vt:lpstr>
      <vt:lpstr>Matthew 马太福音 11:28-12:12</vt:lpstr>
      <vt:lpstr>PowerPoint Presentation</vt:lpstr>
      <vt:lpstr>PowerPoint Presentation</vt:lpstr>
      <vt:lpstr>PowerPoint Presentation</vt:lpstr>
      <vt:lpstr>PowerPoint Presentation</vt:lpstr>
      <vt:lpstr>PowerPoint Presentation</vt:lpstr>
      <vt:lpstr>What is Sabbath Rest? 什么是安息日？</vt:lpstr>
      <vt:lpstr>Genesis 創世記2:3</vt:lpstr>
      <vt:lpstr>Exodus 出埃及记16:4-5</vt:lpstr>
      <vt:lpstr>PowerPoint Presentation</vt:lpstr>
      <vt:lpstr>Exodus 20:9-10</vt:lpstr>
      <vt:lpstr>What is Sabbath Rest? 什么是安息日？</vt:lpstr>
      <vt:lpstr>PowerPoint Presentation</vt:lpstr>
      <vt:lpstr>Why do we need Sabbath rest? 为什么我们需要安息日休息？</vt:lpstr>
      <vt:lpstr>Matthew 马太福音 11:28-30</vt:lpstr>
      <vt:lpstr>A Better Rest 更好的安息</vt:lpstr>
      <vt:lpstr>Hebrews 希伯来书 4:10</vt:lpstr>
      <vt:lpstr>What is the meaning of Sabbath rest?  安息日的安息是什么意思？</vt:lpstr>
      <vt:lpstr>Matthew马太福音 11:29-30</vt:lpstr>
      <vt:lpstr>PowerPoint Presentation</vt:lpstr>
      <vt:lpstr>PowerPoint Presentation</vt:lpstr>
      <vt:lpstr>Deuteronomy 申命记 5:15</vt:lpstr>
      <vt:lpstr>How do we observe sabbath rest?  我们怎样守安息日？</vt:lpstr>
      <vt:lpstr>Spiritual Rest 心灵安息</vt:lpstr>
      <vt:lpstr>Physical Rest 身体安息</vt:lpstr>
      <vt:lpstr>What to do when we take a day of rest? 当我们安息一天的时候做什么？</vt:lpstr>
      <vt:lpstr>Questions for thought: 问题思考：</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dc:title>
  <dc:creator>Corey Vaughan</dc:creator>
  <cp:lastModifiedBy>LCCC Church</cp:lastModifiedBy>
  <cp:revision>5</cp:revision>
  <dcterms:created xsi:type="dcterms:W3CDTF">2023-03-15T17:52:21Z</dcterms:created>
  <dcterms:modified xsi:type="dcterms:W3CDTF">2023-03-16T11:41:55Z</dcterms:modified>
</cp:coreProperties>
</file>