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2"/>
  </p:notesMasterIdLst>
  <p:handoutMasterIdLst>
    <p:handoutMasterId r:id="rId53"/>
  </p:handoutMasterIdLst>
  <p:sldIdLst>
    <p:sldId id="643" r:id="rId2"/>
    <p:sldId id="674" r:id="rId3"/>
    <p:sldId id="646" r:id="rId4"/>
    <p:sldId id="749" r:id="rId5"/>
    <p:sldId id="676" r:id="rId6"/>
    <p:sldId id="750" r:id="rId7"/>
    <p:sldId id="751" r:id="rId8"/>
    <p:sldId id="704" r:id="rId9"/>
    <p:sldId id="752" r:id="rId10"/>
    <p:sldId id="753" r:id="rId11"/>
    <p:sldId id="706" r:id="rId12"/>
    <p:sldId id="754" r:id="rId13"/>
    <p:sldId id="755" r:id="rId14"/>
    <p:sldId id="756" r:id="rId15"/>
    <p:sldId id="757" r:id="rId16"/>
    <p:sldId id="758" r:id="rId17"/>
    <p:sldId id="759" r:id="rId18"/>
    <p:sldId id="783" r:id="rId19"/>
    <p:sldId id="779" r:id="rId20"/>
    <p:sldId id="709" r:id="rId21"/>
    <p:sldId id="780" r:id="rId22"/>
    <p:sldId id="760" r:id="rId23"/>
    <p:sldId id="781" r:id="rId24"/>
    <p:sldId id="761" r:id="rId25"/>
    <p:sldId id="770" r:id="rId26"/>
    <p:sldId id="771" r:id="rId27"/>
    <p:sldId id="772" r:id="rId28"/>
    <p:sldId id="769" r:id="rId29"/>
    <p:sldId id="773" r:id="rId30"/>
    <p:sldId id="774" r:id="rId31"/>
    <p:sldId id="762" r:id="rId32"/>
    <p:sldId id="775" r:id="rId33"/>
    <p:sldId id="776" r:id="rId34"/>
    <p:sldId id="763" r:id="rId35"/>
    <p:sldId id="777" r:id="rId36"/>
    <p:sldId id="778" r:id="rId37"/>
    <p:sldId id="764" r:id="rId38"/>
    <p:sldId id="765" r:id="rId39"/>
    <p:sldId id="766" r:id="rId40"/>
    <p:sldId id="767" r:id="rId41"/>
    <p:sldId id="782" r:id="rId42"/>
    <p:sldId id="741" r:id="rId43"/>
    <p:sldId id="742" r:id="rId44"/>
    <p:sldId id="743" r:id="rId45"/>
    <p:sldId id="744" r:id="rId46"/>
    <p:sldId id="745" r:id="rId47"/>
    <p:sldId id="746" r:id="rId48"/>
    <p:sldId id="747" r:id="rId49"/>
    <p:sldId id="768" r:id="rId50"/>
    <p:sldId id="74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C09"/>
    <a:srgbClr val="F8BA00"/>
    <a:srgbClr val="FFFE0B"/>
    <a:srgbClr val="22FF1A"/>
    <a:srgbClr val="00FF9E"/>
    <a:srgbClr val="EBFF00"/>
    <a:srgbClr val="FBFFF9"/>
    <a:srgbClr val="0018ED"/>
    <a:srgbClr val="F70000"/>
    <a:srgbClr val="9200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07" autoAdjust="0"/>
    <p:restoredTop sz="94660"/>
  </p:normalViewPr>
  <p:slideViewPr>
    <p:cSldViewPr snapToGrid="0" snapToObjects="1">
      <p:cViewPr varScale="1">
        <p:scale>
          <a:sx n="122" d="100"/>
          <a:sy n="122" d="100"/>
        </p:scale>
        <p:origin x="-6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3/28/19</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3/28/19</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DA1F90CC-B9DA-BD46-BB89-0F3544CA585E}" type="slidenum">
              <a:rPr kumimoji="1" lang="zh-CN" altLang="en-US" smtClean="0"/>
              <a:pPr/>
              <a:t>42</a:t>
            </a:fld>
            <a:endParaRPr kumimoji="1" lang="zh-CN" altLang="en-US"/>
          </a:p>
        </p:txBody>
      </p:sp>
    </p:spTree>
    <p:extLst>
      <p:ext uri="{BB962C8B-B14F-4D97-AF65-F5344CB8AC3E}">
        <p14:creationId xmlns:p14="http://schemas.microsoft.com/office/powerpoint/2010/main" val="232957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DA1F90CC-B9DA-BD46-BB89-0F3544CA585E}" type="slidenum">
              <a:rPr kumimoji="1" lang="zh-CN" altLang="en-US" smtClean="0"/>
              <a:pPr/>
              <a:t>43</a:t>
            </a:fld>
            <a:endParaRPr kumimoji="1" lang="zh-CN" altLang="en-US"/>
          </a:p>
        </p:txBody>
      </p:sp>
    </p:spTree>
    <p:extLst>
      <p:ext uri="{BB962C8B-B14F-4D97-AF65-F5344CB8AC3E}">
        <p14:creationId xmlns:p14="http://schemas.microsoft.com/office/powerpoint/2010/main" val="232957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DA1F90CC-B9DA-BD46-BB89-0F3544CA585E}" type="slidenum">
              <a:rPr kumimoji="1" lang="zh-CN" altLang="en-US" smtClean="0"/>
              <a:pPr/>
              <a:t>44</a:t>
            </a:fld>
            <a:endParaRPr kumimoji="1" lang="zh-CN" altLang="en-US"/>
          </a:p>
        </p:txBody>
      </p:sp>
    </p:spTree>
    <p:extLst>
      <p:ext uri="{BB962C8B-B14F-4D97-AF65-F5344CB8AC3E}">
        <p14:creationId xmlns:p14="http://schemas.microsoft.com/office/powerpoint/2010/main" val="232957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DA1F90CC-B9DA-BD46-BB89-0F3544CA585E}" type="slidenum">
              <a:rPr kumimoji="1" lang="zh-CN" altLang="en-US" smtClean="0"/>
              <a:pPr/>
              <a:t>45</a:t>
            </a:fld>
            <a:endParaRPr kumimoji="1" lang="zh-CN" altLang="en-US"/>
          </a:p>
        </p:txBody>
      </p:sp>
    </p:spTree>
    <p:extLst>
      <p:ext uri="{BB962C8B-B14F-4D97-AF65-F5344CB8AC3E}">
        <p14:creationId xmlns:p14="http://schemas.microsoft.com/office/powerpoint/2010/main" val="232957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DA1F90CC-B9DA-BD46-BB89-0F3544CA585E}" type="slidenum">
              <a:rPr kumimoji="1" lang="zh-CN" altLang="en-US" smtClean="0"/>
              <a:pPr/>
              <a:t>46</a:t>
            </a:fld>
            <a:endParaRPr kumimoji="1" lang="zh-CN" altLang="en-US"/>
          </a:p>
        </p:txBody>
      </p:sp>
    </p:spTree>
    <p:extLst>
      <p:ext uri="{BB962C8B-B14F-4D97-AF65-F5344CB8AC3E}">
        <p14:creationId xmlns:p14="http://schemas.microsoft.com/office/powerpoint/2010/main" val="232957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DA1F90CC-B9DA-BD46-BB89-0F3544CA585E}" type="slidenum">
              <a:rPr kumimoji="1" lang="zh-CN" altLang="en-US" smtClean="0"/>
              <a:pPr/>
              <a:t>47</a:t>
            </a:fld>
            <a:endParaRPr kumimoji="1" lang="zh-CN" altLang="en-US"/>
          </a:p>
        </p:txBody>
      </p:sp>
    </p:spTree>
    <p:extLst>
      <p:ext uri="{BB962C8B-B14F-4D97-AF65-F5344CB8AC3E}">
        <p14:creationId xmlns:p14="http://schemas.microsoft.com/office/powerpoint/2010/main" val="232957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DA1F90CC-B9DA-BD46-BB89-0F3544CA585E}" type="slidenum">
              <a:rPr kumimoji="1" lang="zh-CN" altLang="en-US" smtClean="0"/>
              <a:pPr/>
              <a:t>48</a:t>
            </a:fld>
            <a:endParaRPr kumimoji="1" lang="zh-CN" altLang="en-US"/>
          </a:p>
        </p:txBody>
      </p:sp>
    </p:spTree>
    <p:extLst>
      <p:ext uri="{BB962C8B-B14F-4D97-AF65-F5344CB8AC3E}">
        <p14:creationId xmlns:p14="http://schemas.microsoft.com/office/powerpoint/2010/main" val="232957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DA1F90CC-B9DA-BD46-BB89-0F3544CA585E}" type="slidenum">
              <a:rPr kumimoji="1" lang="zh-CN" altLang="en-US" smtClean="0"/>
              <a:pPr/>
              <a:t>50</a:t>
            </a:fld>
            <a:endParaRPr kumimoji="1" lang="zh-CN" altLang="en-US"/>
          </a:p>
        </p:txBody>
      </p:sp>
    </p:spTree>
    <p:extLst>
      <p:ext uri="{BB962C8B-B14F-4D97-AF65-F5344CB8AC3E}">
        <p14:creationId xmlns:p14="http://schemas.microsoft.com/office/powerpoint/2010/main" val="232957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3/28/19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3/28/19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TextBox 2"/>
          <p:cNvSpPr txBox="1"/>
          <p:nvPr/>
        </p:nvSpPr>
        <p:spPr>
          <a:xfrm>
            <a:off x="2665244" y="3920660"/>
            <a:ext cx="3821479" cy="1015663"/>
          </a:xfrm>
          <a:prstGeom prst="rect">
            <a:avLst/>
          </a:prstGeom>
          <a:noFill/>
        </p:spPr>
        <p:txBody>
          <a:bodyPr wrap="none" rtlCol="0">
            <a:spAutoFit/>
          </a:bodyPr>
          <a:lstStyle/>
          <a:p>
            <a:r>
              <a:rPr kumimoji="1" lang="en-US" altLang="zh-CN" sz="6000" dirty="0" smtClean="0">
                <a:latin typeface="Yu Gothic UI Semibold" pitchFamily="34" charset="-128"/>
                <a:ea typeface="Yu Gothic UI Semibold" pitchFamily="34" charset="-128"/>
              </a:rPr>
              <a:t>3/</a:t>
            </a:r>
            <a:r>
              <a:rPr kumimoji="1" lang="en-US" altLang="zh-CN" sz="6000" dirty="0" smtClean="0">
                <a:solidFill>
                  <a:srgbClr val="F8BA00"/>
                </a:solidFill>
                <a:latin typeface="Yu Gothic UI Semibold" pitchFamily="34" charset="-128"/>
                <a:ea typeface="Yu Gothic UI Semibold" pitchFamily="34" charset="-128"/>
              </a:rPr>
              <a:t>31</a:t>
            </a:r>
            <a:r>
              <a:rPr kumimoji="1" lang="en-US" altLang="zh-CN" sz="6000" dirty="0" smtClean="0">
                <a:latin typeface="Yu Gothic UI Semibold" pitchFamily="34" charset="-128"/>
                <a:ea typeface="Yu Gothic UI Semibold" pitchFamily="34" charset="-128"/>
              </a:rPr>
              <a:t>/ </a:t>
            </a:r>
            <a:r>
              <a:rPr kumimoji="1" lang="en-US" altLang="zh-CN" sz="6000" dirty="0">
                <a:latin typeface="Yu Gothic UI Semibold" pitchFamily="34" charset="-128"/>
                <a:ea typeface="Yu Gothic UI Semibold" pitchFamily="34" charset="-128"/>
              </a:rPr>
              <a:t>2019</a:t>
            </a:r>
            <a:endParaRPr kumimoji="1" lang="zh-CN" altLang="en-US" sz="6000" dirty="0">
              <a:latin typeface="Yu Gothic UI Semibold" pitchFamily="34" charset="-128"/>
              <a:ea typeface="Yu Gothic UI Semibold" pitchFamily="34" charset="-128"/>
            </a:endParaRPr>
          </a:p>
        </p:txBody>
      </p:sp>
    </p:spTree>
    <p:extLst>
      <p:ext uri="{BB962C8B-B14F-4D97-AF65-F5344CB8AC3E}">
        <p14:creationId xmlns:p14="http://schemas.microsoft.com/office/powerpoint/2010/main" val="1800612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1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1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1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20677"/>
            <a:ext cx="8138959" cy="1818959"/>
          </a:xfrm>
          <a:prstGeom prst="rect">
            <a:avLst/>
          </a:prstGeom>
          <a:noFill/>
        </p:spPr>
        <p:txBody>
          <a:bodyPr wrap="square" rtlCol="0">
            <a:spAutoFit/>
          </a:bodyPr>
          <a:lstStyle/>
          <a:p>
            <a:pPr>
              <a:lnSpc>
                <a:spcPct val="130000"/>
              </a:lnSpc>
            </a:pPr>
            <a:r>
              <a:rPr kumimoji="1" lang="zh-CHT" altLang="en-US" sz="4400" b="1" dirty="0" smtClean="0">
                <a:solidFill>
                  <a:srgbClr val="FFFFFF"/>
                </a:solidFill>
                <a:effectLst>
                  <a:outerShdw blurRad="50800" dist="38100" dir="2700000" algn="tl" rotWithShape="0">
                    <a:srgbClr val="000000">
                      <a:alpha val="43000"/>
                    </a:srgbClr>
                  </a:outerShdw>
                </a:effectLst>
                <a:latin typeface="Helvetica Neue"/>
                <a:cs typeface="Helvetica Neue"/>
              </a:rPr>
              <a:t>克 </a:t>
            </a:r>
            <a:r>
              <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rPr>
              <a:t>制 肉 體 的 情 慾 上 是 毫 無 功 效 。</a:t>
            </a:r>
          </a:p>
        </p:txBody>
      </p:sp>
      <p:sp>
        <p:nvSpPr>
          <p:cNvPr id="4" name="TextBox 3"/>
          <p:cNvSpPr txBox="1"/>
          <p:nvPr/>
        </p:nvSpPr>
        <p:spPr>
          <a:xfrm>
            <a:off x="3106900" y="279501"/>
            <a:ext cx="3749744"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歌羅西書</a:t>
            </a:r>
            <a:r>
              <a:rPr kumimoji="1" lang="en-US" altLang="zh-TW" sz="3600" b="1" dirty="0" smtClean="0">
                <a:solidFill>
                  <a:srgbClr val="F8BA00"/>
                </a:solidFill>
                <a:latin typeface="Helvetica Neue"/>
                <a:ea typeface="华文细黑"/>
                <a:cs typeface="Helvetica Neue"/>
              </a:rPr>
              <a:t> 2:20-23</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369899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5294782"/>
          </a:xfrm>
          <a:prstGeom prst="rect">
            <a:avLst/>
          </a:prstGeom>
          <a:noFill/>
        </p:spPr>
        <p:txBody>
          <a:bodyPr wrap="square" rtlCol="0">
            <a:spAutoFit/>
          </a:bodyPr>
          <a:lstStyle/>
          <a:p>
            <a:pPr>
              <a:lnSpc>
                <a:spcPct val="110000"/>
              </a:lnSpc>
            </a:pPr>
            <a:r>
              <a:rPr kumimoji="1" lang="en-US" altLang="zh-CHT" sz="4400" b="1" dirty="0">
                <a:solidFill>
                  <a:srgbClr val="F8BA00"/>
                </a:solidFill>
                <a:latin typeface="Helvetica Neue"/>
                <a:cs typeface="Helvetica Neue"/>
              </a:rPr>
              <a:t>20 </a:t>
            </a:r>
            <a:r>
              <a:rPr kumimoji="1" lang="en-US" altLang="zh-CHT" sz="4400" b="1" dirty="0">
                <a:solidFill>
                  <a:srgbClr val="FFFFFF"/>
                </a:solidFill>
                <a:latin typeface="Helvetica Neue"/>
                <a:cs typeface="Helvetica Neue"/>
              </a:rPr>
              <a:t>Since you died with Christ to the elemental spiritual forces of this world, why, as though you still belonged to the world, do you submit to its rules: </a:t>
            </a:r>
            <a:endParaRPr kumimoji="1" lang="en-US" altLang="zh-CHT" sz="4400" b="1" dirty="0" smtClean="0">
              <a:solidFill>
                <a:srgbClr val="FFFFFF"/>
              </a:solidFill>
              <a:latin typeface="Helvetica Neue"/>
              <a:cs typeface="Helvetica Neue"/>
            </a:endParaRPr>
          </a:p>
          <a:p>
            <a:pPr>
              <a:lnSpc>
                <a:spcPct val="110000"/>
              </a:lnSpc>
            </a:pPr>
            <a:r>
              <a:rPr kumimoji="1" lang="en-US" altLang="zh-CHT" sz="4400" b="1" dirty="0" smtClean="0">
                <a:solidFill>
                  <a:srgbClr val="F8BA00"/>
                </a:solidFill>
                <a:latin typeface="Helvetica Neue"/>
                <a:cs typeface="Helvetica Neue"/>
              </a:rPr>
              <a:t>21 </a:t>
            </a:r>
            <a:r>
              <a:rPr kumimoji="1" lang="en-US" altLang="zh-CHT" sz="4400" b="1" dirty="0">
                <a:solidFill>
                  <a:srgbClr val="FFFFFF"/>
                </a:solidFill>
                <a:latin typeface="Helvetica Neue"/>
                <a:cs typeface="Helvetica Neue"/>
              </a:rPr>
              <a:t>“Do not handle! Do </a:t>
            </a:r>
            <a:r>
              <a:rPr kumimoji="1" lang="en-US" altLang="zh-CHT" sz="4400" b="1" dirty="0" smtClean="0">
                <a:solidFill>
                  <a:srgbClr val="FFFFFF"/>
                </a:solidFill>
                <a:latin typeface="Helvetica Neue"/>
                <a:cs typeface="Helvetica Neue"/>
              </a:rPr>
              <a:t>not</a:t>
            </a:r>
            <a:endParaRPr kumimoji="1" lang="en-US" altLang="zh-CHT" sz="4400" b="1" dirty="0">
              <a:solidFill>
                <a:srgbClr val="FFFFFF"/>
              </a:solidFill>
              <a:latin typeface="Helvetica Neue"/>
              <a:cs typeface="Helvetica Neue"/>
            </a:endParaRPr>
          </a:p>
        </p:txBody>
      </p:sp>
      <p:sp>
        <p:nvSpPr>
          <p:cNvPr id="4" name="TextBox 3"/>
          <p:cNvSpPr txBox="1"/>
          <p:nvPr/>
        </p:nvSpPr>
        <p:spPr>
          <a:xfrm>
            <a:off x="2686823" y="296255"/>
            <a:ext cx="4339607" cy="646331"/>
          </a:xfrm>
          <a:prstGeom prst="rect">
            <a:avLst/>
          </a:prstGeom>
          <a:noFill/>
        </p:spPr>
        <p:txBody>
          <a:bodyPr wrap="none" rtlCol="0">
            <a:spAutoFit/>
          </a:bodyPr>
          <a:lstStyle/>
          <a:p>
            <a:r>
              <a:rPr kumimoji="1" lang="en-US" altLang="zh-TW" sz="3600" b="1" dirty="0" smtClean="0">
                <a:solidFill>
                  <a:srgbClr val="F8BA00"/>
                </a:solidFill>
                <a:latin typeface="Helvetica Neue"/>
                <a:ea typeface="华文细黑"/>
                <a:cs typeface="Helvetica Neue"/>
              </a:rPr>
              <a:t>Colossians 2:20-23</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4458552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5294782"/>
          </a:xfrm>
          <a:prstGeom prst="rect">
            <a:avLst/>
          </a:prstGeom>
          <a:noFill/>
        </p:spPr>
        <p:txBody>
          <a:bodyPr wrap="square" rtlCol="0">
            <a:spAutoFit/>
          </a:bodyPr>
          <a:lstStyle/>
          <a:p>
            <a:pPr>
              <a:lnSpc>
                <a:spcPct val="110000"/>
              </a:lnSpc>
            </a:pPr>
            <a:r>
              <a:rPr kumimoji="1" lang="en-US" altLang="zh-CHT" sz="4400" b="1" dirty="0" smtClean="0">
                <a:solidFill>
                  <a:srgbClr val="FFFFFF"/>
                </a:solidFill>
                <a:latin typeface="Helvetica Neue"/>
                <a:cs typeface="Helvetica Neue"/>
              </a:rPr>
              <a:t>taste</a:t>
            </a:r>
            <a:r>
              <a:rPr kumimoji="1" lang="en-US" altLang="zh-CHT" sz="4400" b="1" dirty="0">
                <a:solidFill>
                  <a:srgbClr val="FFFFFF"/>
                </a:solidFill>
                <a:latin typeface="Helvetica Neue"/>
                <a:cs typeface="Helvetica Neue"/>
              </a:rPr>
              <a:t>! Do not touch!”? </a:t>
            </a:r>
            <a:endParaRPr kumimoji="1" lang="en-US" altLang="zh-CHT" sz="4400" b="1" dirty="0" smtClean="0">
              <a:solidFill>
                <a:srgbClr val="FFFFFF"/>
              </a:solidFill>
              <a:latin typeface="Helvetica Neue"/>
              <a:cs typeface="Helvetica Neue"/>
            </a:endParaRPr>
          </a:p>
          <a:p>
            <a:pPr>
              <a:lnSpc>
                <a:spcPct val="110000"/>
              </a:lnSpc>
            </a:pPr>
            <a:r>
              <a:rPr kumimoji="1" lang="en-US" altLang="zh-CHT" sz="4400" b="1" dirty="0" smtClean="0">
                <a:solidFill>
                  <a:srgbClr val="F8BA00"/>
                </a:solidFill>
                <a:latin typeface="Helvetica Neue"/>
                <a:cs typeface="Helvetica Neue"/>
              </a:rPr>
              <a:t>22 </a:t>
            </a:r>
            <a:r>
              <a:rPr kumimoji="1" lang="en-US" altLang="zh-CHT" sz="4400" b="1" dirty="0">
                <a:solidFill>
                  <a:srgbClr val="FFFFFF"/>
                </a:solidFill>
                <a:latin typeface="Helvetica Neue"/>
                <a:cs typeface="Helvetica Neue"/>
              </a:rPr>
              <a:t>These rules, which have to do with things that are all destined to perish with use, are based on merely human commands and teachings. </a:t>
            </a:r>
            <a:endParaRPr kumimoji="1" lang="en-US" altLang="zh-CHT" sz="4400" b="1" dirty="0" smtClean="0">
              <a:solidFill>
                <a:srgbClr val="FFFFFF"/>
              </a:solidFill>
              <a:latin typeface="Helvetica Neue"/>
              <a:cs typeface="Helvetica Neue"/>
            </a:endParaRPr>
          </a:p>
          <a:p>
            <a:pPr>
              <a:lnSpc>
                <a:spcPct val="110000"/>
              </a:lnSpc>
            </a:pPr>
            <a:r>
              <a:rPr kumimoji="1" lang="en-US" altLang="zh-CHT" sz="4400" b="1" dirty="0" smtClean="0">
                <a:solidFill>
                  <a:srgbClr val="F8BA00"/>
                </a:solidFill>
                <a:latin typeface="Helvetica Neue"/>
                <a:cs typeface="Helvetica Neue"/>
              </a:rPr>
              <a:t>23 </a:t>
            </a:r>
            <a:r>
              <a:rPr kumimoji="1" lang="en-US" altLang="zh-CHT" sz="4400" b="1" dirty="0">
                <a:solidFill>
                  <a:srgbClr val="FFFFFF"/>
                </a:solidFill>
                <a:latin typeface="Helvetica Neue"/>
                <a:cs typeface="Helvetica Neue"/>
              </a:rPr>
              <a:t>Such regulations </a:t>
            </a:r>
            <a:r>
              <a:rPr kumimoji="1" lang="en-US" altLang="zh-CHT" sz="4400" b="1" dirty="0" smtClean="0">
                <a:solidFill>
                  <a:srgbClr val="FFFFFF"/>
                </a:solidFill>
                <a:latin typeface="Helvetica Neue"/>
                <a:cs typeface="Helvetica Neue"/>
              </a:rPr>
              <a:t>indeed</a:t>
            </a:r>
            <a:endParaRPr kumimoji="1" lang="en-US" altLang="zh-CHT" sz="4400" b="1" dirty="0">
              <a:solidFill>
                <a:srgbClr val="FFFFFF"/>
              </a:solidFill>
              <a:latin typeface="Helvetica Neue"/>
              <a:cs typeface="Helvetica Neue"/>
            </a:endParaRPr>
          </a:p>
        </p:txBody>
      </p:sp>
      <p:sp>
        <p:nvSpPr>
          <p:cNvPr id="4" name="TextBox 3"/>
          <p:cNvSpPr txBox="1"/>
          <p:nvPr/>
        </p:nvSpPr>
        <p:spPr>
          <a:xfrm>
            <a:off x="2686823" y="296255"/>
            <a:ext cx="4339607" cy="646331"/>
          </a:xfrm>
          <a:prstGeom prst="rect">
            <a:avLst/>
          </a:prstGeom>
          <a:noFill/>
        </p:spPr>
        <p:txBody>
          <a:bodyPr wrap="none" rtlCol="0">
            <a:spAutoFit/>
          </a:bodyPr>
          <a:lstStyle/>
          <a:p>
            <a:r>
              <a:rPr kumimoji="1" lang="en-US" altLang="zh-TW" sz="3600" b="1" dirty="0" smtClean="0">
                <a:solidFill>
                  <a:srgbClr val="F8BA00"/>
                </a:solidFill>
                <a:latin typeface="Helvetica Neue"/>
                <a:ea typeface="华文细黑"/>
                <a:cs typeface="Helvetica Neue"/>
              </a:rPr>
              <a:t>Colossians 2:20-23</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23721793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1055" y="1116275"/>
            <a:ext cx="8404078" cy="5294782"/>
          </a:xfrm>
          <a:prstGeom prst="rect">
            <a:avLst/>
          </a:prstGeom>
          <a:noFill/>
        </p:spPr>
        <p:txBody>
          <a:bodyPr wrap="square" rtlCol="0">
            <a:spAutoFit/>
          </a:bodyPr>
          <a:lstStyle/>
          <a:p>
            <a:pPr>
              <a:lnSpc>
                <a:spcPct val="110000"/>
              </a:lnSpc>
            </a:pPr>
            <a:r>
              <a:rPr kumimoji="1" lang="en-US" altLang="zh-CHT" sz="4400" b="1" dirty="0" smtClean="0">
                <a:solidFill>
                  <a:srgbClr val="FFFFFF"/>
                </a:solidFill>
                <a:latin typeface="Helvetica Neue"/>
                <a:cs typeface="Helvetica Neue"/>
              </a:rPr>
              <a:t>have </a:t>
            </a:r>
            <a:r>
              <a:rPr kumimoji="1" lang="en-US" altLang="zh-CHT" sz="4400" b="1" dirty="0">
                <a:solidFill>
                  <a:srgbClr val="FFFFFF"/>
                </a:solidFill>
                <a:latin typeface="Helvetica Neue"/>
                <a:cs typeface="Helvetica Neue"/>
              </a:rPr>
              <a:t>an appearance of wisdom, with their self-imposed worship, their false humility and their harsh treatment of the body, but they lack any value in restraining </a:t>
            </a:r>
            <a:r>
              <a:rPr kumimoji="1" lang="en-US" altLang="zh-CHT" sz="4400" b="1" dirty="0" smtClean="0">
                <a:solidFill>
                  <a:srgbClr val="FFFFFF"/>
                </a:solidFill>
                <a:latin typeface="Helvetica Neue"/>
                <a:cs typeface="Helvetica Neue"/>
              </a:rPr>
              <a:t>sensual indulgence</a:t>
            </a:r>
            <a:r>
              <a:rPr kumimoji="1" lang="en-US" altLang="zh-CHT" sz="4400" b="1" dirty="0">
                <a:solidFill>
                  <a:srgbClr val="FFFFFF"/>
                </a:solidFill>
                <a:latin typeface="Helvetica Neue"/>
                <a:cs typeface="Helvetica Neue"/>
              </a:rPr>
              <a:t>.</a:t>
            </a:r>
          </a:p>
        </p:txBody>
      </p:sp>
      <p:sp>
        <p:nvSpPr>
          <p:cNvPr id="4" name="TextBox 3"/>
          <p:cNvSpPr txBox="1"/>
          <p:nvPr/>
        </p:nvSpPr>
        <p:spPr>
          <a:xfrm>
            <a:off x="2686823" y="296255"/>
            <a:ext cx="4339607" cy="646331"/>
          </a:xfrm>
          <a:prstGeom prst="rect">
            <a:avLst/>
          </a:prstGeom>
          <a:noFill/>
        </p:spPr>
        <p:txBody>
          <a:bodyPr wrap="none" rtlCol="0">
            <a:spAutoFit/>
          </a:bodyPr>
          <a:lstStyle/>
          <a:p>
            <a:r>
              <a:rPr kumimoji="1" lang="en-US" altLang="zh-TW" sz="3600" b="1" dirty="0" smtClean="0">
                <a:solidFill>
                  <a:srgbClr val="F8BA00"/>
                </a:solidFill>
                <a:latin typeface="Helvetica Neue"/>
                <a:ea typeface="华文细黑"/>
                <a:cs typeface="Helvetica Neue"/>
              </a:rPr>
              <a:t>Colossians 2:20-23</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1924435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20677"/>
            <a:ext cx="8138959" cy="4459682"/>
          </a:xfrm>
          <a:prstGeom prst="rect">
            <a:avLst/>
          </a:prstGeom>
          <a:noFill/>
        </p:spPr>
        <p:txBody>
          <a:bodyPr wrap="square" rtlCol="0">
            <a:spAutoFit/>
          </a:bodyPr>
          <a:lstStyle/>
          <a:p>
            <a:pPr>
              <a:lnSpc>
                <a:spcPct val="130000"/>
              </a:lnSpc>
            </a:pPr>
            <a:r>
              <a:rPr kumimoji="1" lang="zh-TW" altLang="en-US" sz="4400" b="1" dirty="0">
                <a:solidFill>
                  <a:srgbClr val="FFFFFF"/>
                </a:solidFill>
                <a:effectLst>
                  <a:outerShdw blurRad="50800" dist="38100" dir="2700000" algn="tl" rotWithShape="0">
                    <a:srgbClr val="000000">
                      <a:alpha val="43000"/>
                    </a:srgbClr>
                  </a:outerShdw>
                </a:effectLst>
                <a:latin typeface="Calibri"/>
                <a:cs typeface="Calibri"/>
              </a:rPr>
              <a:t>不 可 拿 、 不 可 嘗 、 不 可 摸 等 類 的 規 條 呢 ？這 都 是 照 人 所 吩 咐 、 所 教 導 的 。 說 到 這 一 切 ， 正 用 的 時 候 就 都 敗 壞 了 。</a:t>
            </a:r>
            <a:endParaRPr kumimoji="1" lang="zh-CHT" altLang="en-US" sz="4400" b="1" dirty="0">
              <a:solidFill>
                <a:srgbClr val="FFFFFF"/>
              </a:solidFill>
              <a:effectLst>
                <a:outerShdw blurRad="50800" dist="38100" dir="2700000" algn="tl" rotWithShape="0">
                  <a:srgbClr val="000000">
                    <a:alpha val="43000"/>
                  </a:srgbClr>
                </a:outerShdw>
              </a:effectLst>
              <a:latin typeface="Calibri"/>
              <a:cs typeface="Calibri"/>
            </a:endParaRPr>
          </a:p>
        </p:txBody>
      </p:sp>
      <p:sp>
        <p:nvSpPr>
          <p:cNvPr id="4" name="TextBox 3"/>
          <p:cNvSpPr txBox="1"/>
          <p:nvPr/>
        </p:nvSpPr>
        <p:spPr>
          <a:xfrm>
            <a:off x="3106900" y="279501"/>
            <a:ext cx="3686855"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歌羅西書</a:t>
            </a:r>
            <a:r>
              <a:rPr kumimoji="1" lang="en-US" altLang="zh-TW" sz="3600" b="1" dirty="0" smtClean="0">
                <a:solidFill>
                  <a:srgbClr val="F8BA00"/>
                </a:solidFill>
                <a:latin typeface="Helvetica Neue"/>
                <a:ea typeface="华文细黑"/>
                <a:cs typeface="Helvetica Neue"/>
              </a:rPr>
              <a:t> 2:21,22</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320763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5294782"/>
          </a:xfrm>
          <a:prstGeom prst="rect">
            <a:avLst/>
          </a:prstGeom>
          <a:noFill/>
        </p:spPr>
        <p:txBody>
          <a:bodyPr wrap="square" rtlCol="0">
            <a:spAutoFit/>
          </a:bodyPr>
          <a:lstStyle/>
          <a:p>
            <a:pPr>
              <a:lnSpc>
                <a:spcPct val="110000"/>
              </a:lnSpc>
            </a:pPr>
            <a:r>
              <a:rPr kumimoji="1" lang="en-US" altLang="zh-CHT" sz="4400" b="1" dirty="0">
                <a:solidFill>
                  <a:srgbClr val="F8BA00"/>
                </a:solidFill>
                <a:latin typeface="Helvetica Neue"/>
                <a:cs typeface="Helvetica Neue"/>
              </a:rPr>
              <a:t>21 </a:t>
            </a:r>
            <a:r>
              <a:rPr kumimoji="1" lang="en-US" altLang="zh-CHT" sz="4400" b="1" dirty="0">
                <a:solidFill>
                  <a:srgbClr val="FFFFFF"/>
                </a:solidFill>
                <a:latin typeface="Helvetica Neue"/>
                <a:cs typeface="Helvetica Neue"/>
              </a:rPr>
              <a:t>“Do not handle! Do not taste! Do not touch!”? </a:t>
            </a:r>
            <a:endParaRPr kumimoji="1" lang="en-US" altLang="zh-CHT" sz="4400" b="1" dirty="0" smtClean="0">
              <a:solidFill>
                <a:srgbClr val="FFFFFF"/>
              </a:solidFill>
              <a:latin typeface="Helvetica Neue"/>
              <a:cs typeface="Helvetica Neue"/>
            </a:endParaRPr>
          </a:p>
          <a:p>
            <a:pPr>
              <a:lnSpc>
                <a:spcPct val="110000"/>
              </a:lnSpc>
            </a:pPr>
            <a:r>
              <a:rPr kumimoji="1" lang="en-US" altLang="zh-CHT" sz="4400" b="1" dirty="0" smtClean="0">
                <a:solidFill>
                  <a:srgbClr val="F8BA00"/>
                </a:solidFill>
                <a:latin typeface="Helvetica Neue"/>
                <a:cs typeface="Helvetica Neue"/>
              </a:rPr>
              <a:t>22 </a:t>
            </a:r>
            <a:r>
              <a:rPr kumimoji="1" lang="en-US" altLang="zh-CHT" sz="4400" b="1" dirty="0">
                <a:solidFill>
                  <a:srgbClr val="FFFFFF"/>
                </a:solidFill>
                <a:latin typeface="Helvetica Neue"/>
                <a:cs typeface="Helvetica Neue"/>
              </a:rPr>
              <a:t>These rules, which have to do with things that are all destined to perish with use, are based on merely human commands and </a:t>
            </a:r>
          </a:p>
        </p:txBody>
      </p:sp>
      <p:sp>
        <p:nvSpPr>
          <p:cNvPr id="4" name="TextBox 3"/>
          <p:cNvSpPr txBox="1"/>
          <p:nvPr/>
        </p:nvSpPr>
        <p:spPr>
          <a:xfrm>
            <a:off x="2686823" y="296255"/>
            <a:ext cx="4280053" cy="646331"/>
          </a:xfrm>
          <a:prstGeom prst="rect">
            <a:avLst/>
          </a:prstGeom>
          <a:noFill/>
        </p:spPr>
        <p:txBody>
          <a:bodyPr wrap="none" rtlCol="0">
            <a:spAutoFit/>
          </a:bodyPr>
          <a:lstStyle/>
          <a:p>
            <a:r>
              <a:rPr kumimoji="1" lang="en-US" altLang="zh-TW" sz="3600" b="1" dirty="0" smtClean="0">
                <a:solidFill>
                  <a:srgbClr val="F8BA00"/>
                </a:solidFill>
                <a:latin typeface="Helvetica Neue"/>
                <a:ea typeface="华文细黑"/>
                <a:cs typeface="Helvetica Neue"/>
              </a:rPr>
              <a:t>Colossians 2:21,22</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0883306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20677"/>
            <a:ext cx="8138959" cy="4459682"/>
          </a:xfrm>
          <a:prstGeom prst="rect">
            <a:avLst/>
          </a:prstGeom>
          <a:noFill/>
        </p:spPr>
        <p:txBody>
          <a:bodyPr wrap="square" rtlCol="0">
            <a:spAutoFit/>
          </a:bodyPr>
          <a:lstStyle/>
          <a:p>
            <a:pPr>
              <a:lnSpc>
                <a:spcPct val="130000"/>
              </a:lnSpc>
            </a:pPr>
            <a:r>
              <a:rPr kumimoji="1" lang="en-US" altLang="zh-CHT" sz="4400" b="1" dirty="0">
                <a:solidFill>
                  <a:srgbClr val="F8BA00"/>
                </a:solidFill>
                <a:effectLst>
                  <a:outerShdw blurRad="50800" dist="38100" dir="2700000" algn="tl" rotWithShape="0">
                    <a:srgbClr val="000000">
                      <a:alpha val="43000"/>
                    </a:srgbClr>
                  </a:outerShdw>
                </a:effectLst>
                <a:cs typeface="Calibri"/>
              </a:rPr>
              <a:t>23</a:t>
            </a:r>
            <a:r>
              <a:rPr kumimoji="1" lang="en-US" altLang="zh-CHT" sz="4400" b="1" dirty="0">
                <a:solidFill>
                  <a:srgbClr val="FFFFFF"/>
                </a:solidFill>
                <a:effectLst>
                  <a:outerShdw blurRad="50800" dist="38100" dir="2700000" algn="tl" rotWithShape="0">
                    <a:srgbClr val="000000">
                      <a:alpha val="43000"/>
                    </a:srgbClr>
                  </a:outerShdw>
                </a:effectLst>
                <a:cs typeface="Calibri"/>
              </a:rPr>
              <a:t> </a:t>
            </a:r>
            <a:r>
              <a:rPr kumimoji="1" lang="zh-CHT" altLang="en-US" sz="4400" b="1" dirty="0">
                <a:solidFill>
                  <a:srgbClr val="FFFFFF"/>
                </a:solidFill>
                <a:effectLst>
                  <a:outerShdw blurRad="50800" dist="38100" dir="2700000" algn="tl" rotWithShape="0">
                    <a:srgbClr val="000000">
                      <a:alpha val="43000"/>
                    </a:srgbClr>
                  </a:outerShdw>
                </a:effectLst>
                <a:cs typeface="Calibri"/>
              </a:rPr>
              <a:t>這 些 規 條 使 人 徒 有 智 慧 之 名 ， 用 私 意 崇 拜 ， 自 表 謙 卑 ， 苦 待 己 身 ， 其 實 在 克 制 肉 體 的 情 慾 上 是 毫 無 功 效 。</a:t>
            </a:r>
            <a:endParaRPr kumimoji="1" lang="zh-CHT" altLang="en-US" sz="4400" b="1" dirty="0">
              <a:solidFill>
                <a:srgbClr val="FFFFFF"/>
              </a:solidFill>
              <a:effectLst>
                <a:outerShdw blurRad="50800" dist="38100" dir="2700000" algn="tl" rotWithShape="0">
                  <a:srgbClr val="000000">
                    <a:alpha val="43000"/>
                  </a:srgbClr>
                </a:outerShdw>
              </a:effectLst>
              <a:latin typeface="Calibri"/>
              <a:cs typeface="Calibri"/>
            </a:endParaRPr>
          </a:p>
        </p:txBody>
      </p:sp>
      <p:sp>
        <p:nvSpPr>
          <p:cNvPr id="4" name="TextBox 3"/>
          <p:cNvSpPr txBox="1"/>
          <p:nvPr/>
        </p:nvSpPr>
        <p:spPr>
          <a:xfrm>
            <a:off x="3106900" y="279501"/>
            <a:ext cx="3045141"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歌羅西書</a:t>
            </a:r>
            <a:r>
              <a:rPr kumimoji="1" lang="en-US" altLang="zh-TW" sz="3600" b="1" dirty="0" smtClean="0">
                <a:solidFill>
                  <a:srgbClr val="F8BA00"/>
                </a:solidFill>
                <a:latin typeface="Helvetica Neue"/>
                <a:ea typeface="华文细黑"/>
                <a:cs typeface="Helvetica Neue"/>
              </a:rPr>
              <a:t> 2:23</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4496107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4821833"/>
          </a:xfrm>
          <a:prstGeom prst="rect">
            <a:avLst/>
          </a:prstGeom>
          <a:noFill/>
        </p:spPr>
        <p:txBody>
          <a:bodyPr wrap="square" rtlCol="0">
            <a:spAutoFit/>
          </a:bodyPr>
          <a:lstStyle/>
          <a:p>
            <a:pPr>
              <a:lnSpc>
                <a:spcPct val="110000"/>
              </a:lnSpc>
            </a:pPr>
            <a:r>
              <a:rPr kumimoji="1" lang="en-US" altLang="zh-CHT" sz="4000" b="1" dirty="0" smtClean="0">
                <a:solidFill>
                  <a:srgbClr val="F8BA00"/>
                </a:solidFill>
                <a:latin typeface="Helvetica Neue"/>
                <a:cs typeface="Helvetica Neue"/>
              </a:rPr>
              <a:t>23</a:t>
            </a:r>
            <a:r>
              <a:rPr kumimoji="1" lang="en-US" altLang="zh-CHT" sz="4000" b="1" dirty="0" smtClean="0">
                <a:solidFill>
                  <a:srgbClr val="FFFFFF"/>
                </a:solidFill>
                <a:latin typeface="Helvetica Neue"/>
                <a:cs typeface="Helvetica Neue"/>
              </a:rPr>
              <a:t> </a:t>
            </a:r>
            <a:r>
              <a:rPr kumimoji="1" lang="en-US" altLang="zh-CHT" sz="4000" b="1" dirty="0">
                <a:solidFill>
                  <a:srgbClr val="FFFFFF"/>
                </a:solidFill>
                <a:latin typeface="Helvetica Neue"/>
                <a:cs typeface="Helvetica Neue"/>
              </a:rPr>
              <a:t>Such regulations indeed have an appearance of wisdom, with their self-imposed worship, their false humility and their harsh treatment of the body, but they lack any value in restraining sensual indulgence.</a:t>
            </a:r>
          </a:p>
        </p:txBody>
      </p:sp>
      <p:sp>
        <p:nvSpPr>
          <p:cNvPr id="4" name="TextBox 3"/>
          <p:cNvSpPr txBox="1"/>
          <p:nvPr/>
        </p:nvSpPr>
        <p:spPr>
          <a:xfrm>
            <a:off x="2686823" y="296255"/>
            <a:ext cx="3638340" cy="646331"/>
          </a:xfrm>
          <a:prstGeom prst="rect">
            <a:avLst/>
          </a:prstGeom>
          <a:noFill/>
        </p:spPr>
        <p:txBody>
          <a:bodyPr wrap="none" rtlCol="0">
            <a:spAutoFit/>
          </a:bodyPr>
          <a:lstStyle/>
          <a:p>
            <a:r>
              <a:rPr kumimoji="1" lang="en-US" altLang="zh-TW" sz="3600" b="1" dirty="0" smtClean="0">
                <a:solidFill>
                  <a:srgbClr val="F8BA00"/>
                </a:solidFill>
                <a:latin typeface="Helvetica Neue"/>
                <a:ea typeface="华文细黑"/>
                <a:cs typeface="Helvetica Neue"/>
              </a:rPr>
              <a:t>Colossians 2:23</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5952328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92088" y="1729696"/>
            <a:ext cx="8434430" cy="4545860"/>
          </a:xfrm>
          <a:prstGeom prst="rect">
            <a:avLst/>
          </a:prstGeom>
          <a:noFill/>
        </p:spPr>
        <p:txBody>
          <a:bodyPr wrap="square" rtlCol="0">
            <a:spAutoFit/>
          </a:bodyPr>
          <a:lstStyle/>
          <a:p>
            <a:pPr>
              <a:lnSpc>
                <a:spcPct val="130000"/>
              </a:lnSpc>
            </a:pPr>
            <a:r>
              <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rPr>
              <a:t>1</a:t>
            </a:r>
            <a:r>
              <a:rPr kumimoji="1" lang="zh-CHT"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：不再传讲耶稣</a:t>
            </a:r>
            <a:r>
              <a:rPr kumimoji="1" lang="zh-CHT" altLang="en-US" sz="4000" b="1" dirty="0">
                <a:solidFill>
                  <a:srgbClr val="F8BA00"/>
                </a:solidFill>
                <a:effectLst>
                  <a:outerShdw blurRad="50800" dist="38100" dir="2700000" algn="tl" rotWithShape="0">
                    <a:srgbClr val="000000">
                      <a:alpha val="43000"/>
                    </a:srgbClr>
                  </a:outerShdw>
                </a:effectLst>
                <a:latin typeface="Helvetica Neue"/>
                <a:cs typeface="Helvetica Neue"/>
              </a:rPr>
              <a:t>基督的十字架</a:t>
            </a:r>
            <a:r>
              <a:rPr kumimoji="1" lang="zh-CHT"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a:t>
            </a:r>
            <a:endPar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endParaRPr>
          </a:p>
          <a:p>
            <a:pPr lvl="2">
              <a:lnSpc>
                <a:spcPct val="130000"/>
              </a:lnSpc>
            </a:pPr>
            <a:r>
              <a:rPr kumimoji="1" lang="en-US" altLang="zh-CHT" sz="3600" b="1" dirty="0">
                <a:solidFill>
                  <a:srgbClr val="FFFFFF"/>
                </a:solidFill>
                <a:effectLst>
                  <a:outerShdw blurRad="50800" dist="38100" dir="2700000" algn="tl" rotWithShape="0">
                    <a:srgbClr val="000000">
                      <a:alpha val="43000"/>
                    </a:srgbClr>
                  </a:outerShdw>
                </a:effectLst>
                <a:latin typeface="Helvetica Neue"/>
                <a:cs typeface="Helvetica Neue"/>
              </a:rPr>
              <a:t>Do not proclaim the cross of Jesus Christ!</a:t>
            </a:r>
            <a:endParaRPr kumimoji="1" lang="zh-CHT" altLang="en-US" sz="3600" b="1" dirty="0">
              <a:solidFill>
                <a:srgbClr val="FFFFFF"/>
              </a:solidFill>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CHT" sz="4000" b="1" dirty="0">
                <a:solidFill>
                  <a:srgbClr val="F8BA00"/>
                </a:solidFill>
                <a:effectLst>
                  <a:outerShdw blurRad="50800" dist="38100" dir="2700000" algn="tl" rotWithShape="0">
                    <a:srgbClr val="000000">
                      <a:alpha val="43000"/>
                    </a:srgbClr>
                  </a:outerShdw>
                </a:effectLst>
                <a:latin typeface="Helvetica Neue"/>
                <a:cs typeface="Helvetica Neue"/>
              </a:rPr>
              <a:t>2</a:t>
            </a:r>
            <a:r>
              <a:rPr kumimoji="1" lang="zh-CHT"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：不看重认罪祷告</a:t>
            </a:r>
            <a:r>
              <a:rPr kumimoji="1" lang="zh-CHT" altLang="en-US" sz="4000" b="1" dirty="0">
                <a:solidFill>
                  <a:srgbClr val="F8BA00"/>
                </a:solidFill>
                <a:effectLst>
                  <a:outerShdw blurRad="50800" dist="38100" dir="2700000" algn="tl" rotWithShape="0">
                    <a:srgbClr val="000000">
                      <a:alpha val="43000"/>
                    </a:srgbClr>
                  </a:outerShdw>
                </a:effectLst>
                <a:latin typeface="Helvetica Neue"/>
                <a:cs typeface="Helvetica Neue"/>
              </a:rPr>
              <a:t>的重要</a:t>
            </a:r>
            <a:r>
              <a:rPr kumimoji="1" lang="zh-CHT"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a:t>
            </a:r>
            <a:endPar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endParaRPr>
          </a:p>
          <a:p>
            <a:pPr lvl="2">
              <a:lnSpc>
                <a:spcPct val="130000"/>
              </a:lnSpc>
            </a:pPr>
            <a:r>
              <a:rPr kumimoji="1" lang="en-US" altLang="zh-CHT" sz="3600" b="1" dirty="0">
                <a:solidFill>
                  <a:srgbClr val="FFFFFF"/>
                </a:solidFill>
                <a:effectLst>
                  <a:outerShdw blurRad="50800" dist="38100" dir="2700000" algn="tl" rotWithShape="0">
                    <a:srgbClr val="000000">
                      <a:alpha val="43000"/>
                    </a:srgbClr>
                  </a:outerShdw>
                </a:effectLst>
                <a:latin typeface="Helvetica Neue"/>
                <a:cs typeface="Helvetica Neue"/>
              </a:rPr>
              <a:t>Do not value the importance of confession and praying</a:t>
            </a:r>
            <a:r>
              <a:rPr kumimoji="1" lang="en-US" altLang="zh-CHT" sz="3600" b="1" dirty="0" smtClean="0">
                <a:solidFill>
                  <a:srgbClr val="FFFFFF"/>
                </a:solidFill>
                <a:effectLst>
                  <a:outerShdw blurRad="50800" dist="38100" dir="2700000" algn="tl" rotWithShape="0">
                    <a:srgbClr val="000000">
                      <a:alpha val="43000"/>
                    </a:srgbClr>
                  </a:outerShdw>
                </a:effectLst>
                <a:latin typeface="Helvetica Neue"/>
                <a:cs typeface="Helvetica Neue"/>
              </a:rPr>
              <a:t>!</a:t>
            </a:r>
            <a:endParaRPr kumimoji="1" lang="zh-CHT" altLang="en-US" sz="3600" b="1"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934115" y="101064"/>
            <a:ext cx="7419854" cy="1077218"/>
          </a:xfrm>
          <a:prstGeom prst="rect">
            <a:avLst/>
          </a:prstGeom>
          <a:noFill/>
        </p:spPr>
        <p:txBody>
          <a:bodyPr wrap="none" rtlCol="0">
            <a:spAutoFit/>
          </a:bodyPr>
          <a:lstStyle/>
          <a:p>
            <a:pPr algn="ctr"/>
            <a:r>
              <a:rPr kumimoji="1" lang="zh-TW" altLang="en-US" sz="3600" b="1" dirty="0" smtClean="0">
                <a:solidFill>
                  <a:srgbClr val="F8BA00"/>
                </a:solidFill>
                <a:latin typeface="Helvetica Neue"/>
                <a:ea typeface="华文细黑"/>
                <a:cs typeface="Helvetica Neue"/>
              </a:rPr>
              <a:t>教會世俗化五個特點</a:t>
            </a:r>
            <a:endParaRPr kumimoji="1" lang="en-US" altLang="zh-TW" sz="3600" b="1" dirty="0" smtClean="0">
              <a:solidFill>
                <a:srgbClr val="F8BA00"/>
              </a:solidFill>
              <a:latin typeface="Helvetica Neue"/>
              <a:ea typeface="华文细黑"/>
              <a:cs typeface="Helvetica Neue"/>
            </a:endParaRPr>
          </a:p>
          <a:p>
            <a:pPr algn="ctr"/>
            <a:r>
              <a:rPr kumimoji="1" lang="en-US" altLang="zh-TW" sz="2800" b="1" dirty="0" smtClean="0">
                <a:latin typeface="Helvetica Neue"/>
                <a:ea typeface="华文细黑"/>
                <a:cs typeface="Helvetica Neue"/>
              </a:rPr>
              <a:t>Five </a:t>
            </a:r>
            <a:r>
              <a:rPr kumimoji="1" lang="en-US" altLang="zh-TW" sz="2800" b="1" dirty="0">
                <a:latin typeface="Helvetica Neue"/>
                <a:ea typeface="华文细黑"/>
                <a:cs typeface="Helvetica Neue"/>
              </a:rPr>
              <a:t>Characteristics of the Secular Church</a:t>
            </a:r>
            <a:endParaRPr kumimoji="1" lang="zh-CN" altLang="en-US" sz="2800" b="1" dirty="0">
              <a:latin typeface="Helvetica Neue"/>
              <a:ea typeface="华文细黑"/>
              <a:cs typeface="Helvetica Neue"/>
            </a:endParaRPr>
          </a:p>
        </p:txBody>
      </p:sp>
    </p:spTree>
    <p:extLst>
      <p:ext uri="{BB962C8B-B14F-4D97-AF65-F5344CB8AC3E}">
        <p14:creationId xmlns:p14="http://schemas.microsoft.com/office/powerpoint/2010/main" val="15802222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92088" y="1381037"/>
            <a:ext cx="8434430" cy="2305246"/>
          </a:xfrm>
          <a:prstGeom prst="rect">
            <a:avLst/>
          </a:prstGeom>
          <a:noFill/>
        </p:spPr>
        <p:txBody>
          <a:bodyPr wrap="square" rtlCol="0">
            <a:spAutoFit/>
          </a:bodyPr>
          <a:lstStyle/>
          <a:p>
            <a:pPr>
              <a:lnSpc>
                <a:spcPct val="130000"/>
              </a:lnSpc>
            </a:pPr>
            <a:r>
              <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rPr>
              <a:t>3</a:t>
            </a:r>
            <a:r>
              <a:rPr kumimoji="1" lang="zh-CHT"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：都在传讲神要帮你成功发财。</a:t>
            </a:r>
            <a:endPar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endParaRPr>
          </a:p>
          <a:p>
            <a:pPr lvl="2">
              <a:lnSpc>
                <a:spcPct val="130000"/>
              </a:lnSpc>
            </a:pPr>
            <a:r>
              <a:rPr kumimoji="1" lang="en-US" altLang="zh-CHT" sz="3600" b="1" dirty="0">
                <a:solidFill>
                  <a:srgbClr val="FFFFFF"/>
                </a:solidFill>
                <a:effectLst>
                  <a:outerShdw blurRad="50800" dist="38100" dir="2700000" algn="tl" rotWithShape="0">
                    <a:srgbClr val="000000">
                      <a:alpha val="43000"/>
                    </a:srgbClr>
                  </a:outerShdw>
                </a:effectLst>
                <a:latin typeface="Helvetica Neue"/>
                <a:cs typeface="Helvetica Neue"/>
              </a:rPr>
              <a:t>Only preach the prosperity gospel</a:t>
            </a:r>
            <a:r>
              <a:rPr kumimoji="1" lang="en-US" altLang="zh-CHT" sz="3600" b="1" dirty="0" smtClean="0">
                <a:solidFill>
                  <a:srgbClr val="FFFFFF"/>
                </a:solidFill>
                <a:effectLst>
                  <a:outerShdw blurRad="50800" dist="38100" dir="2700000" algn="tl" rotWithShape="0">
                    <a:srgbClr val="000000">
                      <a:alpha val="43000"/>
                    </a:srgbClr>
                  </a:outerShdw>
                </a:effectLst>
                <a:latin typeface="Helvetica Neue"/>
                <a:cs typeface="Helvetica Neue"/>
              </a:rPr>
              <a:t>.</a:t>
            </a:r>
          </a:p>
        </p:txBody>
      </p:sp>
      <p:sp>
        <p:nvSpPr>
          <p:cNvPr id="4" name="TextBox 3"/>
          <p:cNvSpPr txBox="1"/>
          <p:nvPr/>
        </p:nvSpPr>
        <p:spPr>
          <a:xfrm>
            <a:off x="934115" y="101064"/>
            <a:ext cx="7419854" cy="1077218"/>
          </a:xfrm>
          <a:prstGeom prst="rect">
            <a:avLst/>
          </a:prstGeom>
          <a:noFill/>
        </p:spPr>
        <p:txBody>
          <a:bodyPr wrap="none" rtlCol="0">
            <a:spAutoFit/>
          </a:bodyPr>
          <a:lstStyle/>
          <a:p>
            <a:pPr algn="ctr"/>
            <a:r>
              <a:rPr kumimoji="1" lang="zh-TW" altLang="en-US" sz="3600" b="1" dirty="0" smtClean="0">
                <a:solidFill>
                  <a:srgbClr val="F8BA00"/>
                </a:solidFill>
                <a:latin typeface="Helvetica Neue"/>
                <a:ea typeface="华文细黑"/>
                <a:cs typeface="Helvetica Neue"/>
              </a:rPr>
              <a:t>教會世俗化五個特點</a:t>
            </a:r>
            <a:endParaRPr kumimoji="1" lang="en-US" altLang="zh-TW" sz="3600" b="1" dirty="0" smtClean="0">
              <a:solidFill>
                <a:srgbClr val="F8BA00"/>
              </a:solidFill>
              <a:latin typeface="Helvetica Neue"/>
              <a:ea typeface="华文细黑"/>
              <a:cs typeface="Helvetica Neue"/>
            </a:endParaRPr>
          </a:p>
          <a:p>
            <a:pPr algn="ctr"/>
            <a:r>
              <a:rPr kumimoji="1" lang="en-US" altLang="zh-TW" sz="2800" b="1" dirty="0" smtClean="0">
                <a:latin typeface="Helvetica Neue"/>
                <a:ea typeface="华文细黑"/>
                <a:cs typeface="Helvetica Neue"/>
              </a:rPr>
              <a:t>Five </a:t>
            </a:r>
            <a:r>
              <a:rPr kumimoji="1" lang="en-US" altLang="zh-TW" sz="2800" b="1" dirty="0">
                <a:latin typeface="Helvetica Neue"/>
                <a:ea typeface="华文细黑"/>
                <a:cs typeface="Helvetica Neue"/>
              </a:rPr>
              <a:t>Characteristics of the Secular Church</a:t>
            </a:r>
            <a:endParaRPr kumimoji="1" lang="zh-CN" altLang="en-US" sz="2800" b="1" dirty="0">
              <a:latin typeface="Helvetica Neue"/>
              <a:ea typeface="华文细黑"/>
              <a:cs typeface="Helvetica Neue"/>
            </a:endParaRPr>
          </a:p>
        </p:txBody>
      </p:sp>
    </p:spTree>
    <p:extLst>
      <p:ext uri="{BB962C8B-B14F-4D97-AF65-F5344CB8AC3E}">
        <p14:creationId xmlns:p14="http://schemas.microsoft.com/office/powerpoint/2010/main" val="29822101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128869" y="2446463"/>
            <a:ext cx="5199032" cy="1846659"/>
          </a:xfrm>
          <a:prstGeom prst="rect">
            <a:avLst/>
          </a:prstGeom>
          <a:noFill/>
        </p:spPr>
        <p:txBody>
          <a:bodyPr wrap="none" rtlCol="0">
            <a:spAutoFit/>
          </a:bodyPr>
          <a:lstStyle/>
          <a:p>
            <a:pPr algn="ctr"/>
            <a:r>
              <a:rPr kumimoji="1" lang="zh-TW" altLang="en-US"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rPr>
              <a:t>我們面對的危機</a:t>
            </a:r>
            <a:endParaRPr kumimoji="1" lang="en-US" altLang="zh-TW"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6000" b="1" dirty="0">
                <a:effectLst>
                  <a:outerShdw blurRad="50800" dist="38100" dir="2700000" algn="tl" rotWithShape="0">
                    <a:srgbClr val="000000">
                      <a:alpha val="43000"/>
                    </a:srgbClr>
                  </a:outerShdw>
                </a:effectLst>
                <a:latin typeface="Helvetica Neue"/>
                <a:ea typeface="Yu Gothic UI Semibold" pitchFamily="34" charset="-128"/>
                <a:cs typeface="Helvetica Neue"/>
              </a:rPr>
              <a:t>Facing Crises</a:t>
            </a:r>
            <a:endParaRPr kumimoji="1" lang="zh-CN" altLang="en-US" sz="6000" b="1" dirty="0">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
        <p:nvSpPr>
          <p:cNvPr id="2" name="TextBox 1"/>
          <p:cNvSpPr txBox="1"/>
          <p:nvPr/>
        </p:nvSpPr>
        <p:spPr>
          <a:xfrm>
            <a:off x="3556000" y="4572000"/>
            <a:ext cx="2492990" cy="646331"/>
          </a:xfrm>
          <a:prstGeom prst="rect">
            <a:avLst/>
          </a:prstGeom>
          <a:noFill/>
        </p:spPr>
        <p:txBody>
          <a:bodyPr wrap="none" rtlCol="0">
            <a:spAutoFit/>
          </a:bodyPr>
          <a:lstStyle/>
          <a:p>
            <a:r>
              <a:rPr kumimoji="1" lang="zh-TW" altLang="en-US" sz="3600" dirty="0" smtClean="0"/>
              <a:t>房正豪牧師</a:t>
            </a:r>
            <a:endParaRPr kumimoji="1" lang="zh-CN" altLang="en-US" sz="3600" dirty="0"/>
          </a:p>
        </p:txBody>
      </p:sp>
    </p:spTree>
    <p:extLst>
      <p:ext uri="{BB962C8B-B14F-4D97-AF65-F5344CB8AC3E}">
        <p14:creationId xmlns:p14="http://schemas.microsoft.com/office/powerpoint/2010/main" val="21128207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1868" y="1359874"/>
            <a:ext cx="8637604" cy="5266057"/>
          </a:xfrm>
          <a:prstGeom prst="rect">
            <a:avLst/>
          </a:prstGeom>
          <a:noFill/>
        </p:spPr>
        <p:txBody>
          <a:bodyPr wrap="square" rtlCol="0">
            <a:spAutoFit/>
          </a:bodyPr>
          <a:lstStyle/>
          <a:p>
            <a:pPr>
              <a:lnSpc>
                <a:spcPct val="130000"/>
              </a:lnSpc>
            </a:pPr>
            <a:r>
              <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rPr>
              <a:t>4</a:t>
            </a:r>
            <a:r>
              <a:rPr kumimoji="1" lang="zh-CHT" altLang="en-US" sz="4000" b="1" dirty="0">
                <a:solidFill>
                  <a:srgbClr val="F8BA00"/>
                </a:solidFill>
                <a:effectLst>
                  <a:outerShdw blurRad="50800" dist="38100" dir="2700000" algn="tl" rotWithShape="0">
                    <a:srgbClr val="000000">
                      <a:alpha val="43000"/>
                    </a:srgbClr>
                  </a:outerShdw>
                </a:effectLst>
                <a:latin typeface="Helvetica Neue"/>
                <a:cs typeface="Helvetica Neue"/>
              </a:rPr>
              <a:t>：他们利用</a:t>
            </a:r>
            <a:r>
              <a:rPr kumimoji="1" lang="en-US" altLang="zh-CHT" sz="4000" b="1" dirty="0">
                <a:solidFill>
                  <a:srgbClr val="F8BA00"/>
                </a:solidFill>
                <a:effectLst>
                  <a:outerShdw blurRad="50800" dist="38100" dir="2700000" algn="tl" rotWithShape="0">
                    <a:srgbClr val="000000">
                      <a:alpha val="43000"/>
                    </a:srgbClr>
                  </a:outerShdw>
                </a:effectLst>
                <a:latin typeface="Helvetica Neue"/>
                <a:cs typeface="Helvetica Neue"/>
              </a:rPr>
              <a:t>(</a:t>
            </a:r>
            <a:r>
              <a:rPr kumimoji="1" lang="zh-CHT" altLang="en-US" sz="4000" b="1" dirty="0">
                <a:solidFill>
                  <a:srgbClr val="F8BA00"/>
                </a:solidFill>
                <a:effectLst>
                  <a:outerShdw blurRad="50800" dist="38100" dir="2700000" algn="tl" rotWithShape="0">
                    <a:srgbClr val="000000">
                      <a:alpha val="43000"/>
                    </a:srgbClr>
                  </a:outerShdw>
                </a:effectLst>
                <a:latin typeface="Helvetica Neue"/>
                <a:cs typeface="Helvetica Neue"/>
              </a:rPr>
              <a:t>多种多收，少种</a:t>
            </a:r>
            <a:r>
              <a:rPr kumimoji="1" lang="zh-CHT"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少收</a:t>
            </a:r>
            <a:endPar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CHT" sz="4000" b="1" dirty="0">
                <a:solidFill>
                  <a:srgbClr val="F8BA00"/>
                </a:solidFill>
                <a:effectLst>
                  <a:outerShdw blurRad="50800" dist="38100" dir="2700000" algn="tl" rotWithShape="0">
                    <a:srgbClr val="000000">
                      <a:alpha val="43000"/>
                    </a:srgbClr>
                  </a:outerShdw>
                </a:effectLst>
                <a:latin typeface="Helvetica Neue"/>
                <a:cs typeface="Helvetica Neue"/>
              </a:rPr>
              <a:t> </a:t>
            </a:r>
            <a:r>
              <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rPr>
              <a:t>     </a:t>
            </a:r>
            <a:r>
              <a:rPr kumimoji="1" lang="zh-CHT"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的</a:t>
            </a:r>
            <a:r>
              <a:rPr kumimoji="1" lang="en-US" altLang="zh-CHT" sz="4000" b="1" dirty="0">
                <a:solidFill>
                  <a:srgbClr val="F8BA00"/>
                </a:solidFill>
                <a:effectLst>
                  <a:outerShdw blurRad="50800" dist="38100" dir="2700000" algn="tl" rotWithShape="0">
                    <a:srgbClr val="000000">
                      <a:alpha val="43000"/>
                    </a:srgbClr>
                  </a:outerShdw>
                </a:effectLst>
                <a:latin typeface="Helvetica Neue"/>
                <a:cs typeface="Helvetica Neue"/>
              </a:rPr>
              <a:t>)</a:t>
            </a:r>
            <a:r>
              <a:rPr kumimoji="1" lang="zh-CHT" altLang="en-US" sz="4000" b="1" dirty="0">
                <a:solidFill>
                  <a:srgbClr val="F8BA00"/>
                </a:solidFill>
                <a:effectLst>
                  <a:outerShdw blurRad="50800" dist="38100" dir="2700000" algn="tl" rotWithShape="0">
                    <a:srgbClr val="000000">
                      <a:alpha val="43000"/>
                    </a:srgbClr>
                  </a:outerShdw>
                </a:effectLst>
                <a:latin typeface="Helvetica Neue"/>
                <a:cs typeface="Helvetica Neue"/>
              </a:rPr>
              <a:t>経文要信徒奉献更多金钱</a:t>
            </a:r>
            <a:r>
              <a:rPr kumimoji="1" lang="zh-CHT"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a:t>
            </a:r>
            <a:endPar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endParaRPr>
          </a:p>
          <a:p>
            <a:pPr lvl="2">
              <a:lnSpc>
                <a:spcPct val="130000"/>
              </a:lnSpc>
            </a:pPr>
            <a:r>
              <a:rPr kumimoji="1" lang="en-US" altLang="zh-CHT" sz="3600" b="1" dirty="0">
                <a:solidFill>
                  <a:srgbClr val="FFFFFF"/>
                </a:solidFill>
                <a:effectLst>
                  <a:outerShdw blurRad="50800" dist="38100" dir="2700000" algn="tl" rotWithShape="0">
                    <a:srgbClr val="000000">
                      <a:alpha val="43000"/>
                    </a:srgbClr>
                  </a:outerShdw>
                </a:effectLst>
                <a:latin typeface="Helvetica Neue"/>
                <a:cs typeface="Helvetica Neue"/>
              </a:rPr>
              <a:t>Solicit money offering through scriptures: “Whoever sows sparingly will also reap sparingly, and whoever sows generously will also reap </a:t>
            </a:r>
            <a:endParaRPr kumimoji="1" lang="zh-CHT" altLang="en-US" sz="3600" b="1"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934115" y="279501"/>
            <a:ext cx="7419854" cy="1077218"/>
          </a:xfrm>
          <a:prstGeom prst="rect">
            <a:avLst/>
          </a:prstGeom>
          <a:noFill/>
        </p:spPr>
        <p:txBody>
          <a:bodyPr wrap="none" rtlCol="0">
            <a:spAutoFit/>
          </a:bodyPr>
          <a:lstStyle/>
          <a:p>
            <a:pPr algn="ctr"/>
            <a:r>
              <a:rPr kumimoji="1" lang="zh-TW" altLang="en-US" sz="3600" b="1" dirty="0" smtClean="0">
                <a:solidFill>
                  <a:srgbClr val="F8BA00"/>
                </a:solidFill>
                <a:latin typeface="Helvetica Neue"/>
                <a:ea typeface="华文细黑"/>
                <a:cs typeface="Helvetica Neue"/>
              </a:rPr>
              <a:t>教會世俗化五個特點</a:t>
            </a:r>
            <a:endParaRPr kumimoji="1" lang="en-US" altLang="zh-TW" sz="3600" b="1" dirty="0" smtClean="0">
              <a:solidFill>
                <a:srgbClr val="F8BA00"/>
              </a:solidFill>
              <a:latin typeface="Helvetica Neue"/>
              <a:ea typeface="华文细黑"/>
              <a:cs typeface="Helvetica Neue"/>
            </a:endParaRPr>
          </a:p>
          <a:p>
            <a:pPr algn="ctr"/>
            <a:r>
              <a:rPr kumimoji="1" lang="en-US" altLang="zh-TW" sz="2800" b="1" dirty="0" smtClean="0">
                <a:latin typeface="Helvetica Neue"/>
                <a:ea typeface="华文细黑"/>
                <a:cs typeface="Helvetica Neue"/>
              </a:rPr>
              <a:t>Five </a:t>
            </a:r>
            <a:r>
              <a:rPr kumimoji="1" lang="en-US" altLang="zh-TW" sz="2800" b="1" dirty="0">
                <a:latin typeface="Helvetica Neue"/>
                <a:ea typeface="华文细黑"/>
                <a:cs typeface="Helvetica Neue"/>
              </a:rPr>
              <a:t>Characteristics of the Secular Church</a:t>
            </a:r>
            <a:endParaRPr kumimoji="1" lang="zh-CN" altLang="en-US" sz="2800" b="1" dirty="0">
              <a:latin typeface="Helvetica Neue"/>
              <a:ea typeface="华文细黑"/>
              <a:cs typeface="Helvetica Neue"/>
            </a:endParaRPr>
          </a:p>
        </p:txBody>
      </p:sp>
    </p:spTree>
    <p:extLst>
      <p:ext uri="{BB962C8B-B14F-4D97-AF65-F5344CB8AC3E}">
        <p14:creationId xmlns:p14="http://schemas.microsoft.com/office/powerpoint/2010/main" val="8000049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925" y="2093295"/>
            <a:ext cx="8637604" cy="2305246"/>
          </a:xfrm>
          <a:prstGeom prst="rect">
            <a:avLst/>
          </a:prstGeom>
          <a:noFill/>
        </p:spPr>
        <p:txBody>
          <a:bodyPr wrap="square" rtlCol="0">
            <a:spAutoFit/>
          </a:bodyPr>
          <a:lstStyle/>
          <a:p>
            <a:pPr>
              <a:lnSpc>
                <a:spcPct val="130000"/>
              </a:lnSpc>
            </a:pPr>
            <a:r>
              <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rPr>
              <a:t>5</a:t>
            </a:r>
            <a:r>
              <a:rPr kumimoji="1" lang="zh-CHT"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：诗歌敬拜已经变成流行</a:t>
            </a:r>
            <a:r>
              <a:rPr kumimoji="1" lang="zh-CHT" altLang="en-US" sz="4000" b="1" dirty="0">
                <a:solidFill>
                  <a:srgbClr val="F8BA00"/>
                </a:solidFill>
                <a:effectLst>
                  <a:outerShdw blurRad="50800" dist="38100" dir="2700000" algn="tl" rotWithShape="0">
                    <a:srgbClr val="000000">
                      <a:alpha val="43000"/>
                    </a:srgbClr>
                  </a:outerShdw>
                </a:effectLst>
                <a:latin typeface="Helvetica Neue"/>
                <a:cs typeface="Helvetica Neue"/>
              </a:rPr>
              <a:t>演唱会了</a:t>
            </a:r>
            <a:r>
              <a:rPr kumimoji="1" lang="zh-CHT"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a:t>
            </a:r>
            <a:endParaRPr kumimoji="1" lang="en-US" altLang="zh-CHT" sz="4000" b="1" dirty="0" smtClean="0">
              <a:solidFill>
                <a:srgbClr val="F8BA00"/>
              </a:solidFill>
              <a:effectLst>
                <a:outerShdw blurRad="50800" dist="38100" dir="2700000" algn="tl" rotWithShape="0">
                  <a:srgbClr val="000000">
                    <a:alpha val="43000"/>
                  </a:srgbClr>
                </a:outerShdw>
              </a:effectLst>
              <a:latin typeface="Helvetica Neue"/>
              <a:cs typeface="Helvetica Neue"/>
            </a:endParaRPr>
          </a:p>
          <a:p>
            <a:pPr lvl="2">
              <a:lnSpc>
                <a:spcPct val="130000"/>
              </a:lnSpc>
            </a:pPr>
            <a:r>
              <a:rPr kumimoji="1" lang="en-US" altLang="zh-CHT" sz="3600" b="1" dirty="0">
                <a:effectLst>
                  <a:outerShdw blurRad="50800" dist="38100" dir="2700000" algn="tl" rotWithShape="0">
                    <a:srgbClr val="000000">
                      <a:alpha val="43000"/>
                    </a:srgbClr>
                  </a:outerShdw>
                </a:effectLst>
                <a:latin typeface="Helvetica Neue"/>
                <a:cs typeface="Helvetica Neue"/>
              </a:rPr>
              <a:t>Congregational worship becomes a popular concert.</a:t>
            </a:r>
            <a:endParaRPr kumimoji="1" lang="zh-CHT" altLang="en-US" sz="36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934115" y="279501"/>
            <a:ext cx="7419854" cy="1077218"/>
          </a:xfrm>
          <a:prstGeom prst="rect">
            <a:avLst/>
          </a:prstGeom>
          <a:noFill/>
        </p:spPr>
        <p:txBody>
          <a:bodyPr wrap="none" rtlCol="0">
            <a:spAutoFit/>
          </a:bodyPr>
          <a:lstStyle/>
          <a:p>
            <a:pPr algn="ctr"/>
            <a:r>
              <a:rPr kumimoji="1" lang="zh-TW" altLang="en-US" sz="3600" b="1" dirty="0" smtClean="0">
                <a:solidFill>
                  <a:srgbClr val="F8BA00"/>
                </a:solidFill>
                <a:latin typeface="Helvetica Neue"/>
                <a:ea typeface="华文细黑"/>
                <a:cs typeface="Helvetica Neue"/>
              </a:rPr>
              <a:t>教會世俗化五個特點</a:t>
            </a:r>
            <a:endParaRPr kumimoji="1" lang="en-US" altLang="zh-TW" sz="3600" b="1" dirty="0" smtClean="0">
              <a:solidFill>
                <a:srgbClr val="F8BA00"/>
              </a:solidFill>
              <a:latin typeface="Helvetica Neue"/>
              <a:ea typeface="华文细黑"/>
              <a:cs typeface="Helvetica Neue"/>
            </a:endParaRPr>
          </a:p>
          <a:p>
            <a:pPr algn="ctr"/>
            <a:r>
              <a:rPr kumimoji="1" lang="en-US" altLang="zh-TW" sz="2800" b="1" dirty="0" smtClean="0">
                <a:latin typeface="Helvetica Neue"/>
                <a:ea typeface="华文细黑"/>
                <a:cs typeface="Helvetica Neue"/>
              </a:rPr>
              <a:t>Five </a:t>
            </a:r>
            <a:r>
              <a:rPr kumimoji="1" lang="en-US" altLang="zh-TW" sz="2800" b="1" dirty="0">
                <a:latin typeface="Helvetica Neue"/>
                <a:ea typeface="华文细黑"/>
                <a:cs typeface="Helvetica Neue"/>
              </a:rPr>
              <a:t>Characteristics of the Secular Church</a:t>
            </a:r>
            <a:endParaRPr kumimoji="1" lang="zh-CN" altLang="en-US" sz="2800" b="1" dirty="0">
              <a:latin typeface="Helvetica Neue"/>
              <a:ea typeface="华文细黑"/>
              <a:cs typeface="Helvetica Neue"/>
            </a:endParaRPr>
          </a:p>
        </p:txBody>
      </p:sp>
    </p:spTree>
    <p:extLst>
      <p:ext uri="{BB962C8B-B14F-4D97-AF65-F5344CB8AC3E}">
        <p14:creationId xmlns:p14="http://schemas.microsoft.com/office/powerpoint/2010/main" val="37116398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8915" y="1418274"/>
            <a:ext cx="8658594" cy="4862870"/>
          </a:xfrm>
          <a:prstGeom prst="rect">
            <a:avLst/>
          </a:prstGeom>
          <a:noFill/>
        </p:spPr>
        <p:txBody>
          <a:bodyPr wrap="square" rtlCol="0">
            <a:spAutoFit/>
          </a:bodyPr>
          <a:lstStyle/>
          <a:p>
            <a:pPr>
              <a:lnSpc>
                <a:spcPct val="130000"/>
              </a:lnSpc>
            </a:pPr>
            <a:r>
              <a:rPr kumimoji="1" lang="en-US" altLang="zh-TW" sz="4000" b="1" dirty="0">
                <a:solidFill>
                  <a:srgbClr val="F8BA00"/>
                </a:solidFill>
                <a:effectLst>
                  <a:outerShdw blurRad="50800" dist="38100" dir="2700000" algn="tl" rotWithShape="0">
                    <a:srgbClr val="000000">
                      <a:alpha val="43000"/>
                    </a:srgbClr>
                  </a:outerShdw>
                </a:effectLst>
                <a:latin typeface="Helvetica Neue"/>
                <a:cs typeface="Helvetica Neue"/>
              </a:rPr>
              <a:t>1</a:t>
            </a:r>
            <a:r>
              <a:rPr kumimoji="1" lang="zh-TW"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：必须坚持「圣经」原则</a:t>
            </a:r>
            <a:r>
              <a:rPr kumimoji="1" lang="zh-TW" altLang="en-US" sz="4000" b="1" dirty="0">
                <a:solidFill>
                  <a:srgbClr val="F8BA00"/>
                </a:solidFill>
                <a:effectLst>
                  <a:outerShdw blurRad="50800" dist="38100" dir="2700000" algn="tl" rotWithShape="0">
                    <a:srgbClr val="000000">
                      <a:alpha val="43000"/>
                    </a:srgbClr>
                  </a:outerShdw>
                </a:effectLst>
                <a:latin typeface="Helvetica Neue"/>
                <a:cs typeface="Helvetica Neue"/>
              </a:rPr>
              <a:t>，绝不妥协</a:t>
            </a:r>
            <a:r>
              <a:rPr kumimoji="1" lang="zh-TW"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a:t>
            </a:r>
            <a:endParaRPr kumimoji="1" lang="en-US" altLang="zh-TW" sz="4000" b="1" dirty="0" smtClean="0">
              <a:solidFill>
                <a:srgbClr val="F8BA00"/>
              </a:solidFill>
              <a:effectLst>
                <a:outerShdw blurRad="50800" dist="38100" dir="2700000" algn="tl" rotWithShape="0">
                  <a:srgbClr val="000000">
                    <a:alpha val="43000"/>
                  </a:srgbClr>
                </a:outerShdw>
              </a:effectLst>
              <a:latin typeface="Helvetica Neue"/>
              <a:cs typeface="Helvetica Neue"/>
            </a:endParaRPr>
          </a:p>
          <a:p>
            <a:pPr lvl="2">
              <a:lnSpc>
                <a:spcPct val="130000"/>
              </a:lnSpc>
            </a:pPr>
            <a:r>
              <a:rPr kumimoji="1" lang="en-US" altLang="zh-TW" sz="4000" b="1" dirty="0">
                <a:effectLst>
                  <a:outerShdw blurRad="50800" dist="38100" dir="2700000" algn="tl" rotWithShape="0">
                    <a:srgbClr val="000000">
                      <a:alpha val="43000"/>
                    </a:srgbClr>
                  </a:outerShdw>
                </a:effectLst>
                <a:latin typeface="Helvetica Neue"/>
                <a:cs typeface="Helvetica Neue"/>
              </a:rPr>
              <a:t>Uphold Biblical principles, never give in! </a:t>
            </a:r>
            <a:endParaRPr kumimoji="1" lang="zh-TW" altLang="en-US" sz="4000" b="1" dirty="0">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TW" sz="4000" b="1" dirty="0">
                <a:solidFill>
                  <a:srgbClr val="F8BA00"/>
                </a:solidFill>
                <a:effectLst>
                  <a:outerShdw blurRad="50800" dist="38100" dir="2700000" algn="tl" rotWithShape="0">
                    <a:srgbClr val="000000">
                      <a:alpha val="43000"/>
                    </a:srgbClr>
                  </a:outerShdw>
                </a:effectLst>
                <a:latin typeface="Helvetica Neue"/>
                <a:cs typeface="Helvetica Neue"/>
              </a:rPr>
              <a:t>2</a:t>
            </a:r>
            <a:r>
              <a:rPr kumimoji="1" lang="zh-TW"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：必须分辨</a:t>
            </a:r>
            <a:r>
              <a:rPr kumimoji="1" lang="zh-TW" altLang="en-US" sz="4000" b="1" dirty="0">
                <a:solidFill>
                  <a:srgbClr val="F8BA00"/>
                </a:solidFill>
                <a:effectLst>
                  <a:outerShdw blurRad="50800" dist="38100" dir="2700000" algn="tl" rotWithShape="0">
                    <a:srgbClr val="000000">
                      <a:alpha val="43000"/>
                    </a:srgbClr>
                  </a:outerShdw>
                </a:effectLst>
                <a:latin typeface="Helvetica Neue"/>
                <a:cs typeface="Helvetica Neue"/>
              </a:rPr>
              <a:t>真理和歪理的不同</a:t>
            </a:r>
            <a:r>
              <a:rPr kumimoji="1" lang="zh-TW"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a:t>
            </a:r>
            <a:endParaRPr kumimoji="1" lang="en-US" altLang="zh-TW" sz="4000" b="1" dirty="0" smtClean="0">
              <a:solidFill>
                <a:srgbClr val="F8BA00"/>
              </a:solidFill>
              <a:effectLst>
                <a:outerShdw blurRad="50800" dist="38100" dir="2700000" algn="tl" rotWithShape="0">
                  <a:srgbClr val="000000">
                    <a:alpha val="43000"/>
                  </a:srgbClr>
                </a:outerShdw>
              </a:effectLst>
              <a:latin typeface="Helvetica Neue"/>
              <a:cs typeface="Helvetica Neue"/>
            </a:endParaRPr>
          </a:p>
          <a:p>
            <a:pPr lvl="2">
              <a:lnSpc>
                <a:spcPct val="130000"/>
              </a:lnSpc>
            </a:pPr>
            <a:r>
              <a:rPr kumimoji="1" lang="en-US" altLang="zh-TW" sz="4000" b="1" dirty="0">
                <a:solidFill>
                  <a:srgbClr val="FFFFFF"/>
                </a:solidFill>
                <a:effectLst>
                  <a:outerShdw blurRad="50800" dist="38100" dir="2700000" algn="tl" rotWithShape="0">
                    <a:srgbClr val="000000">
                      <a:alpha val="43000"/>
                    </a:srgbClr>
                  </a:outerShdw>
                </a:effectLst>
                <a:latin typeface="Helvetica Neue"/>
                <a:cs typeface="Helvetica Neue"/>
              </a:rPr>
              <a:t>Distinguish between the truth and the fake</a:t>
            </a:r>
            <a:r>
              <a:rPr kumimoji="1" lang="en-US" altLang="zh-TW" sz="4000" b="1" dirty="0" smtClean="0">
                <a:solidFill>
                  <a:srgbClr val="FFFFFF"/>
                </a:solidFill>
                <a:effectLst>
                  <a:outerShdw blurRad="50800" dist="38100" dir="2700000" algn="tl" rotWithShape="0">
                    <a:srgbClr val="000000">
                      <a:alpha val="43000"/>
                    </a:srgbClr>
                  </a:outerShdw>
                </a:effectLst>
                <a:latin typeface="Helvetica Neue"/>
                <a:cs typeface="Helvetica Neue"/>
              </a:rPr>
              <a:t>!</a:t>
            </a:r>
            <a:endParaRPr kumimoji="1" lang="zh-TW" altLang="en-US" sz="4000" b="1"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1848424" y="279501"/>
            <a:ext cx="5275803" cy="1138773"/>
          </a:xfrm>
          <a:prstGeom prst="rect">
            <a:avLst/>
          </a:prstGeom>
          <a:noFill/>
        </p:spPr>
        <p:txBody>
          <a:bodyPr wrap="none" rtlCol="0">
            <a:spAutoFit/>
          </a:bodyPr>
          <a:lstStyle/>
          <a:p>
            <a:pPr algn="ctr"/>
            <a:r>
              <a:rPr kumimoji="1" lang="zh-TW" altLang="en-US" sz="3600" b="1" dirty="0" smtClean="0">
                <a:solidFill>
                  <a:srgbClr val="F8BA00"/>
                </a:solidFill>
                <a:latin typeface="Helvetica Neue"/>
                <a:ea typeface="华文细黑"/>
                <a:cs typeface="Helvetica Neue"/>
              </a:rPr>
              <a:t>我們堅持四個重點</a:t>
            </a:r>
            <a:endParaRPr kumimoji="1" lang="en-US" altLang="zh-TW" sz="3600" b="1" dirty="0" smtClean="0">
              <a:solidFill>
                <a:srgbClr val="F8BA00"/>
              </a:solidFill>
              <a:latin typeface="Helvetica Neue"/>
              <a:ea typeface="华文细黑"/>
              <a:cs typeface="Helvetica Neue"/>
            </a:endParaRPr>
          </a:p>
          <a:p>
            <a:pPr algn="ctr"/>
            <a:r>
              <a:rPr kumimoji="1" lang="en-US" altLang="zh-CN" sz="3200" b="1" dirty="0">
                <a:solidFill>
                  <a:srgbClr val="FFFFFF"/>
                </a:solidFill>
                <a:latin typeface="Helvetica Neue"/>
                <a:ea typeface="华文细黑"/>
                <a:cs typeface="Helvetica Neue"/>
              </a:rPr>
              <a:t>We uphold four key points</a:t>
            </a:r>
            <a:endParaRPr kumimoji="1" lang="zh-CN" altLang="en-US" sz="3200" b="1" dirty="0">
              <a:solidFill>
                <a:srgbClr val="FFFFFF"/>
              </a:solidFill>
              <a:latin typeface="Helvetica Neue"/>
              <a:ea typeface="华文细黑"/>
              <a:cs typeface="Helvetica Neue"/>
            </a:endParaRPr>
          </a:p>
        </p:txBody>
      </p:sp>
    </p:spTree>
    <p:extLst>
      <p:ext uri="{BB962C8B-B14F-4D97-AF65-F5344CB8AC3E}">
        <p14:creationId xmlns:p14="http://schemas.microsoft.com/office/powerpoint/2010/main" val="3470979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8915" y="1202452"/>
            <a:ext cx="8658594" cy="5506123"/>
          </a:xfrm>
          <a:prstGeom prst="rect">
            <a:avLst/>
          </a:prstGeom>
          <a:noFill/>
        </p:spPr>
        <p:txBody>
          <a:bodyPr wrap="square" rtlCol="0">
            <a:spAutoFit/>
          </a:bodyPr>
          <a:lstStyle/>
          <a:p>
            <a:pPr>
              <a:lnSpc>
                <a:spcPct val="130000"/>
              </a:lnSpc>
            </a:pPr>
            <a:r>
              <a:rPr kumimoji="1" lang="en-US" altLang="zh-TW" sz="4000" b="1" dirty="0" smtClean="0">
                <a:solidFill>
                  <a:srgbClr val="F8BA00"/>
                </a:solidFill>
                <a:effectLst>
                  <a:outerShdw blurRad="50800" dist="38100" dir="2700000" algn="tl" rotWithShape="0">
                    <a:srgbClr val="000000">
                      <a:alpha val="43000"/>
                    </a:srgbClr>
                  </a:outerShdw>
                </a:effectLst>
                <a:latin typeface="Helvetica Neue"/>
                <a:cs typeface="Helvetica Neue"/>
              </a:rPr>
              <a:t>3</a:t>
            </a:r>
            <a:r>
              <a:rPr kumimoji="1" lang="zh-TW"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：立志过敬神爱人的 </a:t>
            </a:r>
            <a:r>
              <a:rPr kumimoji="1" lang="zh-TW" altLang="en-US" sz="4000" b="1" dirty="0">
                <a:solidFill>
                  <a:srgbClr val="F8BA00"/>
                </a:solidFill>
                <a:effectLst>
                  <a:outerShdw blurRad="50800" dist="38100" dir="2700000" algn="tl" rotWithShape="0">
                    <a:srgbClr val="000000">
                      <a:alpha val="43000"/>
                    </a:srgbClr>
                  </a:outerShdw>
                </a:effectLst>
                <a:latin typeface="Helvetica Neue"/>
                <a:cs typeface="Helvetica Neue"/>
              </a:rPr>
              <a:t>圣洁生活</a:t>
            </a:r>
            <a:r>
              <a:rPr kumimoji="1" lang="zh-TW"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a:t>
            </a:r>
            <a:endParaRPr kumimoji="1" lang="en-US" altLang="zh-TW" sz="4000" b="1" dirty="0" smtClean="0">
              <a:solidFill>
                <a:srgbClr val="F8BA00"/>
              </a:solidFill>
              <a:effectLst>
                <a:outerShdw blurRad="50800" dist="38100" dir="2700000" algn="tl" rotWithShape="0">
                  <a:srgbClr val="000000">
                    <a:alpha val="43000"/>
                  </a:srgbClr>
                </a:outerShdw>
              </a:effectLst>
              <a:latin typeface="Helvetica Neue"/>
              <a:cs typeface="Helvetica Neue"/>
            </a:endParaRPr>
          </a:p>
          <a:p>
            <a:pPr lvl="2">
              <a:lnSpc>
                <a:spcPct val="130000"/>
              </a:lnSpc>
            </a:pPr>
            <a:r>
              <a:rPr kumimoji="1" lang="en-US" altLang="zh-TW" sz="4000" b="1" dirty="0">
                <a:solidFill>
                  <a:srgbClr val="FFFFFF"/>
                </a:solidFill>
                <a:effectLst>
                  <a:outerShdw blurRad="50800" dist="38100" dir="2700000" algn="tl" rotWithShape="0">
                    <a:srgbClr val="000000">
                      <a:alpha val="43000"/>
                    </a:srgbClr>
                  </a:outerShdw>
                </a:effectLst>
                <a:latin typeface="Helvetica Neue"/>
                <a:cs typeface="Helvetica Neue"/>
              </a:rPr>
              <a:t>Determined to live a Holy life of honoring God and loving people!</a:t>
            </a:r>
            <a:endParaRPr kumimoji="1" lang="zh-TW" altLang="en-US" sz="4000" b="1" dirty="0">
              <a:solidFill>
                <a:srgbClr val="FFFFFF"/>
              </a:solidFill>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TW" sz="4000" b="1" dirty="0">
                <a:solidFill>
                  <a:srgbClr val="F8BA00"/>
                </a:solidFill>
                <a:effectLst>
                  <a:outerShdw blurRad="50800" dist="38100" dir="2700000" algn="tl" rotWithShape="0">
                    <a:srgbClr val="000000">
                      <a:alpha val="43000"/>
                    </a:srgbClr>
                  </a:outerShdw>
                </a:effectLst>
                <a:latin typeface="Helvetica Neue"/>
                <a:cs typeface="Helvetica Neue"/>
              </a:rPr>
              <a:t>4</a:t>
            </a:r>
            <a:r>
              <a:rPr kumimoji="1" lang="zh-TW"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：竭力传扬耶稣</a:t>
            </a:r>
            <a:r>
              <a:rPr kumimoji="1" lang="zh-TW" altLang="en-US" sz="4000" b="1" dirty="0">
                <a:solidFill>
                  <a:srgbClr val="F8BA00"/>
                </a:solidFill>
                <a:effectLst>
                  <a:outerShdw blurRad="50800" dist="38100" dir="2700000" algn="tl" rotWithShape="0">
                    <a:srgbClr val="000000">
                      <a:alpha val="43000"/>
                    </a:srgbClr>
                  </a:outerShdw>
                </a:effectLst>
                <a:latin typeface="Helvetica Neue"/>
                <a:cs typeface="Helvetica Neue"/>
              </a:rPr>
              <a:t>基督的纯正的福音</a:t>
            </a:r>
            <a:r>
              <a:rPr kumimoji="1" lang="zh-TW" altLang="en-US" sz="4000" b="1" dirty="0" smtClean="0">
                <a:solidFill>
                  <a:srgbClr val="F8BA00"/>
                </a:solidFill>
                <a:effectLst>
                  <a:outerShdw blurRad="50800" dist="38100" dir="2700000" algn="tl" rotWithShape="0">
                    <a:srgbClr val="000000">
                      <a:alpha val="43000"/>
                    </a:srgbClr>
                  </a:outerShdw>
                </a:effectLst>
                <a:latin typeface="Helvetica Neue"/>
                <a:cs typeface="Helvetica Neue"/>
              </a:rPr>
              <a:t>！</a:t>
            </a:r>
            <a:endParaRPr kumimoji="1" lang="en-US" altLang="zh-TW" sz="4000" b="1" dirty="0" smtClean="0">
              <a:solidFill>
                <a:srgbClr val="F8BA00"/>
              </a:solidFill>
              <a:effectLst>
                <a:outerShdw blurRad="50800" dist="38100" dir="2700000" algn="tl" rotWithShape="0">
                  <a:srgbClr val="000000">
                    <a:alpha val="43000"/>
                  </a:srgbClr>
                </a:outerShdw>
              </a:effectLst>
              <a:latin typeface="Helvetica Neue"/>
              <a:cs typeface="Helvetica Neue"/>
            </a:endParaRPr>
          </a:p>
          <a:p>
            <a:pPr lvl="2">
              <a:lnSpc>
                <a:spcPct val="130000"/>
              </a:lnSpc>
            </a:pPr>
            <a:r>
              <a:rPr kumimoji="1" lang="en-US" altLang="zh-TW" sz="3600" b="1" dirty="0">
                <a:solidFill>
                  <a:srgbClr val="FFFFFF"/>
                </a:solidFill>
                <a:effectLst>
                  <a:outerShdw blurRad="50800" dist="38100" dir="2700000" algn="tl" rotWithShape="0">
                    <a:srgbClr val="000000">
                      <a:alpha val="43000"/>
                    </a:srgbClr>
                  </a:outerShdw>
                </a:effectLst>
                <a:latin typeface="Helvetica Neue"/>
                <a:cs typeface="Helvetica Neue"/>
              </a:rPr>
              <a:t>Proclaim the true Gospel of Jesus Christ!</a:t>
            </a:r>
            <a:endParaRPr kumimoji="1" lang="zh-TW" altLang="en-US" sz="3600" b="1"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1848424" y="81686"/>
            <a:ext cx="5275803" cy="1138773"/>
          </a:xfrm>
          <a:prstGeom prst="rect">
            <a:avLst/>
          </a:prstGeom>
          <a:noFill/>
        </p:spPr>
        <p:txBody>
          <a:bodyPr wrap="none" rtlCol="0">
            <a:spAutoFit/>
          </a:bodyPr>
          <a:lstStyle/>
          <a:p>
            <a:pPr algn="ctr"/>
            <a:r>
              <a:rPr kumimoji="1" lang="zh-TW" altLang="en-US" sz="3600" b="1" dirty="0" smtClean="0">
                <a:solidFill>
                  <a:srgbClr val="F8BA00"/>
                </a:solidFill>
                <a:latin typeface="Helvetica Neue"/>
                <a:ea typeface="华文细黑"/>
                <a:cs typeface="Helvetica Neue"/>
              </a:rPr>
              <a:t>我們堅持四個重點</a:t>
            </a:r>
            <a:endParaRPr kumimoji="1" lang="en-US" altLang="zh-TW" sz="3600" b="1" dirty="0" smtClean="0">
              <a:solidFill>
                <a:srgbClr val="F8BA00"/>
              </a:solidFill>
              <a:latin typeface="Helvetica Neue"/>
              <a:ea typeface="华文细黑"/>
              <a:cs typeface="Helvetica Neue"/>
            </a:endParaRPr>
          </a:p>
          <a:p>
            <a:pPr algn="ctr"/>
            <a:r>
              <a:rPr kumimoji="1" lang="en-US" altLang="zh-CN" sz="3200" b="1" dirty="0">
                <a:solidFill>
                  <a:srgbClr val="FFFFFF"/>
                </a:solidFill>
                <a:latin typeface="Helvetica Neue"/>
                <a:ea typeface="华文细黑"/>
                <a:cs typeface="Helvetica Neue"/>
              </a:rPr>
              <a:t>We uphold four key points</a:t>
            </a:r>
            <a:endParaRPr kumimoji="1" lang="zh-CN" altLang="en-US" sz="3200" b="1" dirty="0">
              <a:solidFill>
                <a:srgbClr val="FFFFFF"/>
              </a:solidFill>
              <a:latin typeface="Helvetica Neue"/>
              <a:ea typeface="华文细黑"/>
              <a:cs typeface="Helvetica Neue"/>
            </a:endParaRPr>
          </a:p>
        </p:txBody>
      </p:sp>
    </p:spTree>
    <p:extLst>
      <p:ext uri="{BB962C8B-B14F-4D97-AF65-F5344CB8AC3E}">
        <p14:creationId xmlns:p14="http://schemas.microsoft.com/office/powerpoint/2010/main" val="26833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76648" y="1994464"/>
            <a:ext cx="7802136" cy="2277547"/>
          </a:xfrm>
          <a:prstGeom prst="rect">
            <a:avLst/>
          </a:prstGeom>
          <a:noFill/>
        </p:spPr>
        <p:txBody>
          <a:bodyPr wrap="none" rtlCol="0">
            <a:spAutoFit/>
          </a:bodyPr>
          <a:lstStyle/>
          <a:p>
            <a:pPr algn="ctr"/>
            <a:r>
              <a:rPr kumimoji="1" lang="zh-TW" altLang="en-US"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rPr>
              <a:t>誤區：不說方言就不得救</a:t>
            </a:r>
            <a:endParaRPr kumimoji="1" lang="en-US" altLang="zh-TW"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400" b="1" dirty="0">
                <a:effectLst>
                  <a:outerShdw blurRad="50800" dist="38100" dir="2700000" algn="tl" rotWithShape="0">
                    <a:srgbClr val="000000">
                      <a:alpha val="43000"/>
                    </a:srgbClr>
                  </a:outerShdw>
                </a:effectLst>
                <a:latin typeface="Helvetica Neue"/>
                <a:ea typeface="Yu Gothic UI Semibold" pitchFamily="34" charset="-128"/>
                <a:cs typeface="Helvetica Neue"/>
              </a:rPr>
              <a:t>Myth:  Speaking no </a:t>
            </a:r>
            <a:endParaRPr kumimoji="1" lang="en-US" altLang="zh-CN" sz="4400" b="1" dirty="0" smtClean="0">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400" b="1" dirty="0" smtClean="0">
                <a:effectLst>
                  <a:outerShdw blurRad="50800" dist="38100" dir="2700000" algn="tl" rotWithShape="0">
                    <a:srgbClr val="000000">
                      <a:alpha val="43000"/>
                    </a:srgbClr>
                  </a:outerShdw>
                </a:effectLst>
                <a:latin typeface="Helvetica Neue"/>
                <a:ea typeface="Yu Gothic UI Semibold" pitchFamily="34" charset="-128"/>
                <a:cs typeface="Helvetica Neue"/>
              </a:rPr>
              <a:t>tongue </a:t>
            </a:r>
            <a:r>
              <a:rPr kumimoji="1" lang="en-US" altLang="zh-CN" sz="4400" b="1" dirty="0">
                <a:effectLst>
                  <a:outerShdw blurRad="50800" dist="38100" dir="2700000" algn="tl" rotWithShape="0">
                    <a:srgbClr val="000000">
                      <a:alpha val="43000"/>
                    </a:srgbClr>
                  </a:outerShdw>
                </a:effectLst>
                <a:latin typeface="Helvetica Neue"/>
                <a:ea typeface="Yu Gothic UI Semibold" pitchFamily="34" charset="-128"/>
                <a:cs typeface="Helvetica Neue"/>
              </a:rPr>
              <a:t>no salvation</a:t>
            </a:r>
            <a:endParaRPr kumimoji="1" lang="zh-CN" altLang="en-US" sz="4400" b="1" dirty="0">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31840675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25832"/>
            <a:ext cx="8138959" cy="5339923"/>
          </a:xfrm>
          <a:prstGeom prst="rect">
            <a:avLst/>
          </a:prstGeom>
          <a:noFill/>
        </p:spPr>
        <p:txBody>
          <a:bodyPr wrap="square" rtlCol="0">
            <a:spAutoFit/>
          </a:bodyPr>
          <a:lstStyle/>
          <a:p>
            <a:pPr>
              <a:lnSpc>
                <a:spcPct val="130000"/>
              </a:lnSpc>
            </a:pPr>
            <a:r>
              <a:rPr kumimoji="1" lang="en-US" altLang="zh-CHT" sz="4400" b="1" dirty="0">
                <a:solidFill>
                  <a:srgbClr val="F8BA00"/>
                </a:solidFill>
                <a:effectLst>
                  <a:outerShdw blurRad="50800" dist="38100" dir="2700000" algn="tl" rotWithShape="0">
                    <a:srgbClr val="000000">
                      <a:alpha val="43000"/>
                    </a:srgbClr>
                  </a:outerShdw>
                </a:effectLst>
                <a:cs typeface="Calibri"/>
              </a:rPr>
              <a:t>8</a:t>
            </a:r>
            <a:r>
              <a:rPr kumimoji="1" lang="en-US" altLang="zh-CHT" sz="4400" b="1" dirty="0">
                <a:solidFill>
                  <a:srgbClr val="FFFFFF"/>
                </a:solidFill>
                <a:effectLst>
                  <a:outerShdw blurRad="50800" dist="38100" dir="2700000" algn="tl" rotWithShape="0">
                    <a:srgbClr val="000000">
                      <a:alpha val="43000"/>
                    </a:srgbClr>
                  </a:outerShdw>
                </a:effectLst>
                <a:cs typeface="Calibri"/>
              </a:rPr>
              <a:t> </a:t>
            </a:r>
            <a:r>
              <a:rPr kumimoji="1" lang="zh-CHT" altLang="en-US" sz="4400" b="1" dirty="0">
                <a:solidFill>
                  <a:srgbClr val="FFFFFF"/>
                </a:solidFill>
                <a:effectLst>
                  <a:outerShdw blurRad="50800" dist="38100" dir="2700000" algn="tl" rotWithShape="0">
                    <a:srgbClr val="000000">
                      <a:alpha val="43000"/>
                    </a:srgbClr>
                  </a:outerShdw>
                </a:effectLst>
                <a:cs typeface="Calibri"/>
              </a:rPr>
              <a:t>這 人 蒙 聖 靈 賜 他 智 慧 的 言 語 ， 那 人 也 蒙 這 位 聖 靈 賜 他 知 識 的 言 語 </a:t>
            </a:r>
            <a:r>
              <a:rPr kumimoji="1" lang="zh-CHT" altLang="en-US" sz="4400" b="1" dirty="0" smtClean="0">
                <a:solidFill>
                  <a:srgbClr val="FFFFFF"/>
                </a:solidFill>
                <a:effectLst>
                  <a:outerShdw blurRad="50800" dist="38100" dir="2700000" algn="tl" rotWithShape="0">
                    <a:srgbClr val="000000">
                      <a:alpha val="43000"/>
                    </a:srgbClr>
                  </a:outerShdw>
                </a:effectLst>
                <a:cs typeface="Calibri"/>
              </a:rPr>
              <a:t>，</a:t>
            </a:r>
            <a:endParaRPr kumimoji="1" lang="zh-CHT" altLang="en-US" sz="4400" b="1" dirty="0">
              <a:solidFill>
                <a:srgbClr val="FFFFFF"/>
              </a:solidFill>
              <a:effectLst>
                <a:outerShdw blurRad="50800" dist="38100" dir="2700000" algn="tl" rotWithShape="0">
                  <a:srgbClr val="000000">
                    <a:alpha val="43000"/>
                  </a:srgbClr>
                </a:outerShdw>
              </a:effectLst>
              <a:cs typeface="Calibri"/>
            </a:endParaRPr>
          </a:p>
          <a:p>
            <a:pPr>
              <a:lnSpc>
                <a:spcPct val="130000"/>
              </a:lnSpc>
            </a:pPr>
            <a:r>
              <a:rPr kumimoji="1" lang="en-US" altLang="zh-CHT" sz="4400" b="1" dirty="0">
                <a:solidFill>
                  <a:srgbClr val="F8BA00"/>
                </a:solidFill>
                <a:effectLst>
                  <a:outerShdw blurRad="50800" dist="38100" dir="2700000" algn="tl" rotWithShape="0">
                    <a:srgbClr val="000000">
                      <a:alpha val="43000"/>
                    </a:srgbClr>
                  </a:outerShdw>
                </a:effectLst>
                <a:cs typeface="Calibri"/>
              </a:rPr>
              <a:t>9 </a:t>
            </a:r>
            <a:r>
              <a:rPr kumimoji="1" lang="zh-CHT" altLang="en-US" sz="4400" b="1" dirty="0">
                <a:solidFill>
                  <a:srgbClr val="FFFFFF"/>
                </a:solidFill>
                <a:effectLst>
                  <a:outerShdw blurRad="50800" dist="38100" dir="2700000" algn="tl" rotWithShape="0">
                    <a:srgbClr val="000000">
                      <a:alpha val="43000"/>
                    </a:srgbClr>
                  </a:outerShdw>
                </a:effectLst>
                <a:cs typeface="Calibri"/>
              </a:rPr>
              <a:t>又 有 一 人 蒙 這 位 聖 靈 賜 他 信 心 ， 還 有 一 人 蒙 這 位 聖 靈 賜 他 醫 病 的 恩 賜 </a:t>
            </a:r>
            <a:r>
              <a:rPr kumimoji="1" lang="zh-CHT" altLang="en-US" sz="4400" b="1" dirty="0" smtClean="0">
                <a:solidFill>
                  <a:srgbClr val="FFFFFF"/>
                </a:solidFill>
                <a:effectLst>
                  <a:outerShdw blurRad="50800" dist="38100" dir="2700000" algn="tl" rotWithShape="0">
                    <a:srgbClr val="000000">
                      <a:alpha val="43000"/>
                    </a:srgbClr>
                  </a:outerShdw>
                </a:effectLst>
                <a:cs typeface="Calibri"/>
              </a:rPr>
              <a:t>，</a:t>
            </a:r>
            <a:endParaRPr kumimoji="1" lang="zh-CHT" altLang="en-US" sz="4400" b="1" dirty="0">
              <a:solidFill>
                <a:srgbClr val="FFFFFF"/>
              </a:solidFill>
              <a:effectLst>
                <a:outerShdw blurRad="50800" dist="38100" dir="2700000" algn="tl" rotWithShape="0">
                  <a:srgbClr val="000000">
                    <a:alpha val="43000"/>
                  </a:srgbClr>
                </a:outerShdw>
              </a:effectLst>
              <a:cs typeface="Calibri"/>
            </a:endParaRPr>
          </a:p>
        </p:txBody>
      </p:sp>
      <p:sp>
        <p:nvSpPr>
          <p:cNvPr id="4" name="TextBox 3"/>
          <p:cNvSpPr txBox="1"/>
          <p:nvPr/>
        </p:nvSpPr>
        <p:spPr>
          <a:xfrm>
            <a:off x="3106900" y="279501"/>
            <a:ext cx="4092657"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哥林多前書</a:t>
            </a:r>
            <a:r>
              <a:rPr kumimoji="1" lang="en-US" altLang="zh-TW" sz="3600" b="1" dirty="0" smtClean="0">
                <a:solidFill>
                  <a:srgbClr val="F8BA00"/>
                </a:solidFill>
                <a:latin typeface="Helvetica Neue"/>
                <a:ea typeface="华文细黑"/>
                <a:cs typeface="Helvetica Neue"/>
              </a:rPr>
              <a:t>12:8-11</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32467082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25832"/>
            <a:ext cx="8138959" cy="4459682"/>
          </a:xfrm>
          <a:prstGeom prst="rect">
            <a:avLst/>
          </a:prstGeom>
          <a:noFill/>
        </p:spPr>
        <p:txBody>
          <a:bodyPr wrap="square" rtlCol="0">
            <a:spAutoFit/>
          </a:bodyPr>
          <a:lstStyle/>
          <a:p>
            <a:pPr>
              <a:lnSpc>
                <a:spcPct val="130000"/>
              </a:lnSpc>
            </a:pPr>
            <a:r>
              <a:rPr kumimoji="1" lang="en-US" altLang="zh-CHT" sz="4400" b="1" dirty="0" smtClean="0">
                <a:solidFill>
                  <a:srgbClr val="F8BA00"/>
                </a:solidFill>
                <a:effectLst>
                  <a:outerShdw blurRad="50800" dist="38100" dir="2700000" algn="tl" rotWithShape="0">
                    <a:srgbClr val="000000">
                      <a:alpha val="43000"/>
                    </a:srgbClr>
                  </a:outerShdw>
                </a:effectLst>
                <a:cs typeface="Calibri"/>
              </a:rPr>
              <a:t>10</a:t>
            </a:r>
            <a:r>
              <a:rPr kumimoji="1" lang="en-US" altLang="zh-CHT" sz="4400" b="1" dirty="0" smtClean="0">
                <a:solidFill>
                  <a:srgbClr val="FFFFFF"/>
                </a:solidFill>
                <a:effectLst>
                  <a:outerShdw blurRad="50800" dist="38100" dir="2700000" algn="tl" rotWithShape="0">
                    <a:srgbClr val="000000">
                      <a:alpha val="43000"/>
                    </a:srgbClr>
                  </a:outerShdw>
                </a:effectLst>
                <a:cs typeface="Calibri"/>
              </a:rPr>
              <a:t> </a:t>
            </a:r>
            <a:r>
              <a:rPr kumimoji="1" lang="zh-CHT" altLang="en-US" sz="4400" b="1" dirty="0">
                <a:solidFill>
                  <a:srgbClr val="FFFFFF"/>
                </a:solidFill>
                <a:effectLst>
                  <a:outerShdw blurRad="50800" dist="38100" dir="2700000" algn="tl" rotWithShape="0">
                    <a:srgbClr val="000000">
                      <a:alpha val="43000"/>
                    </a:srgbClr>
                  </a:outerShdw>
                </a:effectLst>
                <a:cs typeface="Calibri"/>
              </a:rPr>
              <a:t>又 叫 一 人 能 行 異 能 ， 又 叫 一 人 能 作 先 知 ， 又 叫 一 人 能 辨 別 諸 靈 ， 又 叫 一 人 能 說 方 言 ， 又 叫 一 人 能 繙 方 言 </a:t>
            </a:r>
            <a:r>
              <a:rPr kumimoji="1" lang="zh-CHT" altLang="en-US" sz="4400" b="1" dirty="0" smtClean="0">
                <a:solidFill>
                  <a:srgbClr val="FFFFFF"/>
                </a:solidFill>
                <a:effectLst>
                  <a:outerShdw blurRad="50800" dist="38100" dir="2700000" algn="tl" rotWithShape="0">
                    <a:srgbClr val="000000">
                      <a:alpha val="43000"/>
                    </a:srgbClr>
                  </a:outerShdw>
                </a:effectLst>
                <a:cs typeface="Calibri"/>
              </a:rPr>
              <a:t>。</a:t>
            </a:r>
            <a:endParaRPr kumimoji="1" lang="zh-CHT" altLang="en-US" sz="4400" b="1" dirty="0">
              <a:solidFill>
                <a:srgbClr val="FFFFFF"/>
              </a:solidFill>
              <a:effectLst>
                <a:outerShdw blurRad="50800" dist="38100" dir="2700000" algn="tl" rotWithShape="0">
                  <a:srgbClr val="000000">
                    <a:alpha val="43000"/>
                  </a:srgbClr>
                </a:outerShdw>
              </a:effectLst>
              <a:cs typeface="Calibri"/>
            </a:endParaRPr>
          </a:p>
        </p:txBody>
      </p:sp>
      <p:sp>
        <p:nvSpPr>
          <p:cNvPr id="4" name="TextBox 3"/>
          <p:cNvSpPr txBox="1"/>
          <p:nvPr/>
        </p:nvSpPr>
        <p:spPr>
          <a:xfrm>
            <a:off x="3106900" y="279501"/>
            <a:ext cx="4092657"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哥林多前書</a:t>
            </a:r>
            <a:r>
              <a:rPr kumimoji="1" lang="en-US" altLang="zh-TW" sz="3600" b="1" dirty="0" smtClean="0">
                <a:solidFill>
                  <a:srgbClr val="F8BA00"/>
                </a:solidFill>
                <a:latin typeface="Helvetica Neue"/>
                <a:ea typeface="华文细黑"/>
                <a:cs typeface="Helvetica Neue"/>
              </a:rPr>
              <a:t>12:8-11</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2979416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209231"/>
            <a:ext cx="8138959" cy="1818959"/>
          </a:xfrm>
          <a:prstGeom prst="rect">
            <a:avLst/>
          </a:prstGeom>
          <a:noFill/>
        </p:spPr>
        <p:txBody>
          <a:bodyPr wrap="square" rtlCol="0">
            <a:spAutoFit/>
          </a:bodyPr>
          <a:lstStyle/>
          <a:p>
            <a:pPr>
              <a:lnSpc>
                <a:spcPct val="130000"/>
              </a:lnSpc>
            </a:pPr>
            <a:r>
              <a:rPr kumimoji="1" lang="en-US" altLang="zh-CHT" sz="4400" b="1" dirty="0" smtClean="0">
                <a:solidFill>
                  <a:srgbClr val="F8BA00"/>
                </a:solidFill>
                <a:effectLst>
                  <a:outerShdw blurRad="50800" dist="38100" dir="2700000" algn="tl" rotWithShape="0">
                    <a:srgbClr val="000000">
                      <a:alpha val="43000"/>
                    </a:srgbClr>
                  </a:outerShdw>
                </a:effectLst>
                <a:cs typeface="Calibri"/>
              </a:rPr>
              <a:t>11</a:t>
            </a:r>
            <a:r>
              <a:rPr kumimoji="1" lang="en-US" altLang="zh-CHT" sz="4400" b="1" dirty="0" smtClean="0">
                <a:solidFill>
                  <a:srgbClr val="FFFFFF"/>
                </a:solidFill>
                <a:effectLst>
                  <a:outerShdw blurRad="50800" dist="38100" dir="2700000" algn="tl" rotWithShape="0">
                    <a:srgbClr val="000000">
                      <a:alpha val="43000"/>
                    </a:srgbClr>
                  </a:outerShdw>
                </a:effectLst>
                <a:cs typeface="Calibri"/>
              </a:rPr>
              <a:t> </a:t>
            </a:r>
            <a:r>
              <a:rPr kumimoji="1" lang="zh-CHT" altLang="en-US" sz="4400" b="1" dirty="0">
                <a:solidFill>
                  <a:srgbClr val="FFFFFF"/>
                </a:solidFill>
                <a:effectLst>
                  <a:outerShdw blurRad="50800" dist="38100" dir="2700000" algn="tl" rotWithShape="0">
                    <a:srgbClr val="000000">
                      <a:alpha val="43000"/>
                    </a:srgbClr>
                  </a:outerShdw>
                </a:effectLst>
                <a:cs typeface="Calibri"/>
              </a:rPr>
              <a:t>這 一 切 都 是 這 位 聖 靈 所 運 行 、 隨 己 意 分 給 各 人 的 。</a:t>
            </a:r>
            <a:endParaRPr kumimoji="1" lang="zh-CHT" altLang="en-US" sz="4400" b="1" dirty="0">
              <a:solidFill>
                <a:srgbClr val="FFFFFF"/>
              </a:solidFill>
              <a:effectLst>
                <a:outerShdw blurRad="50800" dist="38100" dir="2700000" algn="tl" rotWithShape="0">
                  <a:srgbClr val="000000">
                    <a:alpha val="43000"/>
                  </a:srgbClr>
                </a:outerShdw>
              </a:effectLst>
              <a:latin typeface="Calibri"/>
              <a:cs typeface="Calibri"/>
            </a:endParaRPr>
          </a:p>
        </p:txBody>
      </p:sp>
      <p:sp>
        <p:nvSpPr>
          <p:cNvPr id="4" name="TextBox 3"/>
          <p:cNvSpPr txBox="1"/>
          <p:nvPr/>
        </p:nvSpPr>
        <p:spPr>
          <a:xfrm>
            <a:off x="3106900" y="279501"/>
            <a:ext cx="4092657"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哥林多前書</a:t>
            </a:r>
            <a:r>
              <a:rPr kumimoji="1" lang="en-US" altLang="zh-TW" sz="3600" b="1" dirty="0" smtClean="0">
                <a:solidFill>
                  <a:srgbClr val="F8BA00"/>
                </a:solidFill>
                <a:latin typeface="Helvetica Neue"/>
                <a:ea typeface="华文细黑"/>
                <a:cs typeface="Helvetica Neue"/>
              </a:rPr>
              <a:t>12:8-11</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29514718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1055" y="1116275"/>
            <a:ext cx="8404078" cy="5294782"/>
          </a:xfrm>
          <a:prstGeom prst="rect">
            <a:avLst/>
          </a:prstGeom>
          <a:noFill/>
        </p:spPr>
        <p:txBody>
          <a:bodyPr wrap="square" rtlCol="0">
            <a:spAutoFit/>
          </a:bodyPr>
          <a:lstStyle/>
          <a:p>
            <a:pPr>
              <a:lnSpc>
                <a:spcPct val="110000"/>
              </a:lnSpc>
            </a:pPr>
            <a:r>
              <a:rPr kumimoji="1" lang="en-US" altLang="zh-CHT" sz="4400" b="1" dirty="0">
                <a:solidFill>
                  <a:srgbClr val="F8BA00"/>
                </a:solidFill>
                <a:latin typeface="Helvetica Neue"/>
                <a:cs typeface="Helvetica Neue"/>
              </a:rPr>
              <a:t>8</a:t>
            </a:r>
            <a:r>
              <a:rPr kumimoji="1" lang="en-US" altLang="zh-CHT" sz="4400" b="1" dirty="0">
                <a:solidFill>
                  <a:srgbClr val="FFFFFF"/>
                </a:solidFill>
                <a:latin typeface="Helvetica Neue"/>
                <a:cs typeface="Helvetica Neue"/>
              </a:rPr>
              <a:t> To one there is given through the Spirit a message of wisdom, to another a message of knowledge by means of the same Spirit, </a:t>
            </a:r>
            <a:endParaRPr kumimoji="1" lang="en-US" altLang="zh-CHT" sz="4400" b="1" dirty="0" smtClean="0">
              <a:solidFill>
                <a:srgbClr val="FFFFFF"/>
              </a:solidFill>
              <a:latin typeface="Helvetica Neue"/>
              <a:cs typeface="Helvetica Neue"/>
            </a:endParaRPr>
          </a:p>
          <a:p>
            <a:pPr>
              <a:lnSpc>
                <a:spcPct val="110000"/>
              </a:lnSpc>
            </a:pPr>
            <a:r>
              <a:rPr kumimoji="1" lang="en-US" altLang="zh-CHT" sz="4400" b="1" dirty="0" smtClean="0">
                <a:solidFill>
                  <a:srgbClr val="F8BA00"/>
                </a:solidFill>
                <a:latin typeface="Helvetica Neue"/>
                <a:cs typeface="Helvetica Neue"/>
              </a:rPr>
              <a:t>9</a:t>
            </a:r>
            <a:r>
              <a:rPr kumimoji="1" lang="en-US" altLang="zh-CHT" sz="4400" b="1" dirty="0" smtClean="0">
                <a:solidFill>
                  <a:srgbClr val="FFFFFF"/>
                </a:solidFill>
                <a:latin typeface="Helvetica Neue"/>
                <a:cs typeface="Helvetica Neue"/>
              </a:rPr>
              <a:t> </a:t>
            </a:r>
            <a:r>
              <a:rPr kumimoji="1" lang="en-US" altLang="zh-CHT" sz="4400" b="1" dirty="0">
                <a:solidFill>
                  <a:srgbClr val="FFFFFF"/>
                </a:solidFill>
                <a:latin typeface="Helvetica Neue"/>
                <a:cs typeface="Helvetica Neue"/>
              </a:rPr>
              <a:t>to another faith by the same Spirit, to another gifts </a:t>
            </a:r>
            <a:r>
              <a:rPr kumimoji="1" lang="en-US" altLang="zh-CHT" sz="4400" b="1" dirty="0" smtClean="0">
                <a:solidFill>
                  <a:srgbClr val="FFFFFF"/>
                </a:solidFill>
                <a:latin typeface="Helvetica Neue"/>
                <a:cs typeface="Helvetica Neue"/>
              </a:rPr>
              <a:t>of</a:t>
            </a:r>
            <a:endParaRPr kumimoji="1" lang="en-US" altLang="zh-CHT" sz="4400" b="1" dirty="0">
              <a:solidFill>
                <a:srgbClr val="FFFFFF"/>
              </a:solidFill>
              <a:latin typeface="Helvetica Neue"/>
              <a:cs typeface="Helvetica Neue"/>
            </a:endParaRPr>
          </a:p>
        </p:txBody>
      </p:sp>
      <p:sp>
        <p:nvSpPr>
          <p:cNvPr id="4" name="TextBox 3"/>
          <p:cNvSpPr txBox="1"/>
          <p:nvPr/>
        </p:nvSpPr>
        <p:spPr>
          <a:xfrm>
            <a:off x="2686823" y="296255"/>
            <a:ext cx="4836353" cy="646331"/>
          </a:xfrm>
          <a:prstGeom prst="rect">
            <a:avLst/>
          </a:prstGeom>
          <a:noFill/>
        </p:spPr>
        <p:txBody>
          <a:bodyPr wrap="none" rtlCol="0">
            <a:spAutoFit/>
          </a:bodyPr>
          <a:lstStyle/>
          <a:p>
            <a:r>
              <a:rPr kumimoji="1" lang="en-US" altLang="zh-TW" sz="3600" b="1" dirty="0">
                <a:solidFill>
                  <a:srgbClr val="F8BA00"/>
                </a:solidFill>
                <a:latin typeface="Helvetica Neue"/>
                <a:ea typeface="华文细黑"/>
                <a:cs typeface="Helvetica Neue"/>
              </a:rPr>
              <a:t>1 Corinthians </a:t>
            </a:r>
            <a:r>
              <a:rPr kumimoji="1" lang="en-US" altLang="zh-TW" sz="3600" b="1" dirty="0" smtClean="0">
                <a:solidFill>
                  <a:srgbClr val="F8BA00"/>
                </a:solidFill>
                <a:latin typeface="Helvetica Neue"/>
                <a:ea typeface="华文细黑"/>
                <a:cs typeface="Helvetica Neue"/>
              </a:rPr>
              <a:t>12:8-11</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42712302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1055" y="1116275"/>
            <a:ext cx="8404078" cy="5294782"/>
          </a:xfrm>
          <a:prstGeom prst="rect">
            <a:avLst/>
          </a:prstGeom>
          <a:noFill/>
        </p:spPr>
        <p:txBody>
          <a:bodyPr wrap="square" rtlCol="0">
            <a:spAutoFit/>
          </a:bodyPr>
          <a:lstStyle/>
          <a:p>
            <a:pPr>
              <a:lnSpc>
                <a:spcPct val="110000"/>
              </a:lnSpc>
            </a:pPr>
            <a:r>
              <a:rPr kumimoji="1" lang="en-US" altLang="zh-CHT" sz="4400" b="1" dirty="0" smtClean="0">
                <a:solidFill>
                  <a:srgbClr val="FFFFFF"/>
                </a:solidFill>
                <a:latin typeface="Helvetica Neue"/>
                <a:cs typeface="Helvetica Neue"/>
              </a:rPr>
              <a:t>healing </a:t>
            </a:r>
            <a:r>
              <a:rPr kumimoji="1" lang="en-US" altLang="zh-CHT" sz="4400" b="1" dirty="0">
                <a:solidFill>
                  <a:srgbClr val="FFFFFF"/>
                </a:solidFill>
                <a:latin typeface="Helvetica Neue"/>
                <a:cs typeface="Helvetica Neue"/>
              </a:rPr>
              <a:t>by that one Spirit, </a:t>
            </a:r>
          </a:p>
          <a:p>
            <a:pPr>
              <a:lnSpc>
                <a:spcPct val="110000"/>
              </a:lnSpc>
            </a:pPr>
            <a:r>
              <a:rPr kumimoji="1" lang="en-US" altLang="zh-CHT" sz="4400" b="1" dirty="0" smtClean="0">
                <a:solidFill>
                  <a:srgbClr val="F8BA00"/>
                </a:solidFill>
                <a:latin typeface="Helvetica Neue"/>
                <a:cs typeface="Helvetica Neue"/>
              </a:rPr>
              <a:t>10</a:t>
            </a:r>
            <a:r>
              <a:rPr kumimoji="1" lang="en-US" altLang="zh-CHT" sz="4400" b="1" dirty="0" smtClean="0">
                <a:solidFill>
                  <a:srgbClr val="FFFFFF"/>
                </a:solidFill>
                <a:latin typeface="Helvetica Neue"/>
                <a:cs typeface="Helvetica Neue"/>
              </a:rPr>
              <a:t> </a:t>
            </a:r>
            <a:r>
              <a:rPr kumimoji="1" lang="en-US" altLang="zh-CHT" sz="4400" b="1" dirty="0">
                <a:solidFill>
                  <a:srgbClr val="FFFFFF"/>
                </a:solidFill>
                <a:latin typeface="Helvetica Neue"/>
                <a:cs typeface="Helvetica Neue"/>
              </a:rPr>
              <a:t>to another miraculous powers, to another prophecy, to another distinguishing between spirits, to another speaking in different kinds of tongues</a:t>
            </a:r>
            <a:r>
              <a:rPr kumimoji="1" lang="en-US" altLang="zh-CHT" sz="4400" b="1" dirty="0" smtClean="0">
                <a:solidFill>
                  <a:srgbClr val="FFFFFF"/>
                </a:solidFill>
                <a:latin typeface="Helvetica Neue"/>
                <a:cs typeface="Helvetica Neue"/>
              </a:rPr>
              <a:t>, and </a:t>
            </a:r>
            <a:r>
              <a:rPr kumimoji="1" lang="en-US" altLang="zh-CHT" sz="4400" b="1" dirty="0">
                <a:solidFill>
                  <a:srgbClr val="FFFFFF"/>
                </a:solidFill>
                <a:latin typeface="Helvetica Neue"/>
                <a:cs typeface="Helvetica Neue"/>
              </a:rPr>
              <a:t>to still </a:t>
            </a:r>
            <a:r>
              <a:rPr kumimoji="1" lang="en-US" altLang="zh-CHT" sz="4400" b="1" dirty="0" smtClean="0">
                <a:solidFill>
                  <a:srgbClr val="FFFFFF"/>
                </a:solidFill>
                <a:latin typeface="Helvetica Neue"/>
                <a:cs typeface="Helvetica Neue"/>
              </a:rPr>
              <a:t>another</a:t>
            </a:r>
            <a:endParaRPr kumimoji="1" lang="en-US" altLang="zh-CHT" sz="4400" b="1" dirty="0">
              <a:solidFill>
                <a:srgbClr val="FFFFFF"/>
              </a:solidFill>
              <a:latin typeface="Helvetica Neue"/>
              <a:cs typeface="Helvetica Neue"/>
            </a:endParaRPr>
          </a:p>
        </p:txBody>
      </p:sp>
      <p:sp>
        <p:nvSpPr>
          <p:cNvPr id="4" name="TextBox 3"/>
          <p:cNvSpPr txBox="1"/>
          <p:nvPr/>
        </p:nvSpPr>
        <p:spPr>
          <a:xfrm>
            <a:off x="2686823" y="296255"/>
            <a:ext cx="4836353" cy="646331"/>
          </a:xfrm>
          <a:prstGeom prst="rect">
            <a:avLst/>
          </a:prstGeom>
          <a:noFill/>
        </p:spPr>
        <p:txBody>
          <a:bodyPr wrap="none" rtlCol="0">
            <a:spAutoFit/>
          </a:bodyPr>
          <a:lstStyle/>
          <a:p>
            <a:r>
              <a:rPr kumimoji="1" lang="en-US" altLang="zh-TW" sz="3600" b="1" dirty="0">
                <a:solidFill>
                  <a:srgbClr val="F8BA00"/>
                </a:solidFill>
                <a:latin typeface="Helvetica Neue"/>
                <a:ea typeface="华文细黑"/>
                <a:cs typeface="Helvetica Neue"/>
              </a:rPr>
              <a:t>1 Corinthians </a:t>
            </a:r>
            <a:r>
              <a:rPr kumimoji="1" lang="en-US" altLang="zh-TW" sz="3600" b="1" dirty="0" smtClean="0">
                <a:solidFill>
                  <a:srgbClr val="F8BA00"/>
                </a:solidFill>
                <a:latin typeface="Helvetica Neue"/>
                <a:ea typeface="华文细黑"/>
                <a:cs typeface="Helvetica Neue"/>
              </a:rPr>
              <a:t>12:8-11</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5844895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20677"/>
            <a:ext cx="8138959" cy="4459682"/>
          </a:xfrm>
          <a:prstGeom prst="rect">
            <a:avLst/>
          </a:prstGeom>
          <a:noFill/>
        </p:spPr>
        <p:txBody>
          <a:bodyPr wrap="square" rtlCol="0">
            <a:spAutoFit/>
          </a:bodyPr>
          <a:lstStyle/>
          <a:p>
            <a:pPr>
              <a:lnSpc>
                <a:spcPct val="130000"/>
              </a:lnSpc>
            </a:pPr>
            <a:r>
              <a:rPr kumimoji="1" lang="en-US" altLang="zh-CHT" sz="4400" b="1" dirty="0">
                <a:solidFill>
                  <a:srgbClr val="F8BA00"/>
                </a:solidFill>
                <a:effectLst>
                  <a:outerShdw blurRad="50800" dist="38100" dir="2700000" algn="tl" rotWithShape="0">
                    <a:srgbClr val="000000">
                      <a:alpha val="43000"/>
                    </a:srgbClr>
                  </a:outerShdw>
                </a:effectLst>
                <a:latin typeface="Helvetica Neue"/>
                <a:cs typeface="Helvetica Neue"/>
              </a:rPr>
              <a:t>16 </a:t>
            </a:r>
            <a:r>
              <a:rPr kumimoji="1" lang="zh-CHT" altLang="en-US" sz="4400" b="1" dirty="0">
                <a:effectLst>
                  <a:outerShdw blurRad="50800" dist="38100" dir="2700000" algn="tl" rotWithShape="0">
                    <a:srgbClr val="000000">
                      <a:alpha val="43000"/>
                    </a:srgbClr>
                  </a:outerShdw>
                </a:effectLst>
                <a:latin typeface="Helvetica Neue"/>
                <a:cs typeface="Helvetica Neue"/>
              </a:rPr>
              <a:t>所 以 ， 不 拘 在 飲 食 上 ， 或 節 期 、 月 朔 、 安 息 日 都 不 可 讓 人 論 斷 你 們 </a:t>
            </a:r>
            <a:r>
              <a:rPr kumimoji="1" lang="zh-CHT" altLang="en-US" sz="4400" b="1" dirty="0" smtClean="0">
                <a:effectLst>
                  <a:outerShdw blurRad="50800" dist="38100" dir="2700000" algn="tl" rotWithShape="0">
                    <a:srgbClr val="000000">
                      <a:alpha val="43000"/>
                    </a:srgbClr>
                  </a:outerShdw>
                </a:effectLst>
                <a:latin typeface="Helvetica Neue"/>
                <a:cs typeface="Helvetica Neue"/>
              </a:rPr>
              <a:t>。</a:t>
            </a:r>
            <a:endParaRPr kumimoji="1" lang="zh-CHT" altLang="en-US" sz="4400" b="1" dirty="0">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CHT" sz="4400" b="1" dirty="0">
                <a:solidFill>
                  <a:srgbClr val="F8BA00"/>
                </a:solidFill>
                <a:effectLst>
                  <a:outerShdw blurRad="50800" dist="38100" dir="2700000" algn="tl" rotWithShape="0">
                    <a:srgbClr val="000000">
                      <a:alpha val="43000"/>
                    </a:srgbClr>
                  </a:outerShdw>
                </a:effectLst>
                <a:latin typeface="Helvetica Neue"/>
                <a:cs typeface="Helvetica Neue"/>
              </a:rPr>
              <a:t>17 </a:t>
            </a:r>
            <a:r>
              <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rPr>
              <a:t>這 些 原 是 後 事 的 影 兒 ； 那 形 體 卻 是 基 督 </a:t>
            </a:r>
            <a:r>
              <a:rPr kumimoji="1" lang="zh-CHT" altLang="en-US" sz="4400" b="1" dirty="0" smtClean="0">
                <a:solidFill>
                  <a:srgbClr val="FFFFFF"/>
                </a:solidFill>
                <a:effectLst>
                  <a:outerShdw blurRad="50800" dist="38100" dir="2700000" algn="tl" rotWithShape="0">
                    <a:srgbClr val="000000">
                      <a:alpha val="43000"/>
                    </a:srgbClr>
                  </a:outerShdw>
                </a:effectLst>
                <a:latin typeface="Helvetica Neue"/>
                <a:cs typeface="Helvetica Neue"/>
              </a:rPr>
              <a:t>。</a:t>
            </a:r>
            <a:endPar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3106900" y="279501"/>
            <a:ext cx="3762568"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歌羅西書</a:t>
            </a:r>
            <a:r>
              <a:rPr kumimoji="1" lang="en-US" altLang="zh-TW" sz="3600" b="1" dirty="0" smtClean="0">
                <a:solidFill>
                  <a:srgbClr val="F8BA00"/>
                </a:solidFill>
                <a:latin typeface="Helvetica Neue"/>
                <a:ea typeface="华文细黑"/>
                <a:cs typeface="Helvetica Neue"/>
              </a:rPr>
              <a:t> 2:16-18</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8566304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1055" y="1116275"/>
            <a:ext cx="8404078" cy="3805144"/>
          </a:xfrm>
          <a:prstGeom prst="rect">
            <a:avLst/>
          </a:prstGeom>
          <a:noFill/>
        </p:spPr>
        <p:txBody>
          <a:bodyPr wrap="square" rtlCol="0">
            <a:spAutoFit/>
          </a:bodyPr>
          <a:lstStyle/>
          <a:p>
            <a:pPr>
              <a:lnSpc>
                <a:spcPct val="110000"/>
              </a:lnSpc>
            </a:pPr>
            <a:r>
              <a:rPr kumimoji="1" lang="en-US" altLang="zh-CHT" sz="4400" b="1" dirty="0" smtClean="0">
                <a:solidFill>
                  <a:srgbClr val="FFFFFF"/>
                </a:solidFill>
                <a:latin typeface="Helvetica Neue"/>
                <a:cs typeface="Helvetica Neue"/>
              </a:rPr>
              <a:t>the </a:t>
            </a:r>
            <a:r>
              <a:rPr kumimoji="1" lang="en-US" altLang="zh-CHT" sz="4400" b="1" dirty="0">
                <a:solidFill>
                  <a:srgbClr val="FFFFFF"/>
                </a:solidFill>
                <a:latin typeface="Helvetica Neue"/>
                <a:cs typeface="Helvetica Neue"/>
              </a:rPr>
              <a:t>interpretation of tongues</a:t>
            </a:r>
            <a:r>
              <a:rPr kumimoji="1" lang="en-US" altLang="zh-CHT" sz="4400" b="1" dirty="0" smtClean="0">
                <a:solidFill>
                  <a:srgbClr val="FFFFFF"/>
                </a:solidFill>
                <a:latin typeface="Helvetica Neue"/>
                <a:cs typeface="Helvetica Neue"/>
              </a:rPr>
              <a:t>. </a:t>
            </a:r>
            <a:r>
              <a:rPr kumimoji="1" lang="en-US" altLang="zh-CHT" sz="4400" b="1" dirty="0" smtClean="0">
                <a:solidFill>
                  <a:srgbClr val="F8BA00"/>
                </a:solidFill>
                <a:latin typeface="Helvetica Neue"/>
                <a:cs typeface="Helvetica Neue"/>
              </a:rPr>
              <a:t>11</a:t>
            </a:r>
            <a:r>
              <a:rPr kumimoji="1" lang="en-US" altLang="zh-CHT" sz="4400" b="1" dirty="0" smtClean="0">
                <a:solidFill>
                  <a:srgbClr val="FFFFFF"/>
                </a:solidFill>
                <a:latin typeface="Helvetica Neue"/>
                <a:cs typeface="Helvetica Neue"/>
              </a:rPr>
              <a:t> </a:t>
            </a:r>
            <a:r>
              <a:rPr kumimoji="1" lang="en-US" altLang="zh-CHT" sz="4400" b="1" dirty="0">
                <a:solidFill>
                  <a:srgbClr val="FFFFFF"/>
                </a:solidFill>
                <a:latin typeface="Helvetica Neue"/>
                <a:cs typeface="Helvetica Neue"/>
              </a:rPr>
              <a:t>All these are the work of one and the same Spirit, and he distributes them to each one, just as he determines.</a:t>
            </a:r>
          </a:p>
        </p:txBody>
      </p:sp>
      <p:sp>
        <p:nvSpPr>
          <p:cNvPr id="4" name="TextBox 3"/>
          <p:cNvSpPr txBox="1"/>
          <p:nvPr/>
        </p:nvSpPr>
        <p:spPr>
          <a:xfrm>
            <a:off x="2686823" y="296255"/>
            <a:ext cx="4836353" cy="646331"/>
          </a:xfrm>
          <a:prstGeom prst="rect">
            <a:avLst/>
          </a:prstGeom>
          <a:noFill/>
        </p:spPr>
        <p:txBody>
          <a:bodyPr wrap="none" rtlCol="0">
            <a:spAutoFit/>
          </a:bodyPr>
          <a:lstStyle/>
          <a:p>
            <a:r>
              <a:rPr kumimoji="1" lang="en-US" altLang="zh-TW" sz="3600" b="1" dirty="0">
                <a:solidFill>
                  <a:srgbClr val="F8BA00"/>
                </a:solidFill>
                <a:latin typeface="Helvetica Neue"/>
                <a:ea typeface="华文细黑"/>
                <a:cs typeface="Helvetica Neue"/>
              </a:rPr>
              <a:t>1 Corinthians </a:t>
            </a:r>
            <a:r>
              <a:rPr kumimoji="1" lang="en-US" altLang="zh-TW" sz="3600" b="1" dirty="0" smtClean="0">
                <a:solidFill>
                  <a:srgbClr val="F8BA00"/>
                </a:solidFill>
                <a:latin typeface="Helvetica Neue"/>
                <a:ea typeface="华文细黑"/>
                <a:cs typeface="Helvetica Neue"/>
              </a:rPr>
              <a:t>12:8-11</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38580568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320226" y="1994464"/>
            <a:ext cx="6514982" cy="1600438"/>
          </a:xfrm>
          <a:prstGeom prst="rect">
            <a:avLst/>
          </a:prstGeom>
          <a:noFill/>
        </p:spPr>
        <p:txBody>
          <a:bodyPr wrap="none" rtlCol="0">
            <a:spAutoFit/>
          </a:bodyPr>
          <a:lstStyle/>
          <a:p>
            <a:pPr algn="ctr"/>
            <a:r>
              <a:rPr kumimoji="1" lang="zh-TW" altLang="en-US"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rPr>
              <a:t>誤區：現代律法主義</a:t>
            </a:r>
            <a:endParaRPr kumimoji="1" lang="en-US" altLang="zh-TW"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400" b="1" dirty="0">
                <a:effectLst>
                  <a:outerShdw blurRad="50800" dist="38100" dir="2700000" algn="tl" rotWithShape="0">
                    <a:srgbClr val="000000">
                      <a:alpha val="43000"/>
                    </a:srgbClr>
                  </a:outerShdw>
                </a:effectLst>
                <a:latin typeface="Helvetica Neue"/>
                <a:ea typeface="Yu Gothic UI Semibold" pitchFamily="34" charset="-128"/>
                <a:cs typeface="Helvetica Neue"/>
              </a:rPr>
              <a:t>Myth: Modern Legalism</a:t>
            </a:r>
            <a:endParaRPr kumimoji="1" lang="zh-CN" altLang="en-US" sz="4400" b="1" dirty="0">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3862217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20677"/>
            <a:ext cx="8138959" cy="4459682"/>
          </a:xfrm>
          <a:prstGeom prst="rect">
            <a:avLst/>
          </a:prstGeom>
          <a:noFill/>
        </p:spPr>
        <p:txBody>
          <a:bodyPr wrap="square" rtlCol="0">
            <a:spAutoFit/>
          </a:bodyPr>
          <a:lstStyle/>
          <a:p>
            <a:pPr>
              <a:lnSpc>
                <a:spcPct val="130000"/>
              </a:lnSpc>
            </a:pPr>
            <a:r>
              <a:rPr kumimoji="1" lang="zh-TW" altLang="en-US" sz="4400" b="1" dirty="0">
                <a:solidFill>
                  <a:srgbClr val="FFFFFF"/>
                </a:solidFill>
                <a:effectLst>
                  <a:outerShdw blurRad="50800" dist="38100" dir="2700000" algn="tl" rotWithShape="0">
                    <a:srgbClr val="000000">
                      <a:alpha val="43000"/>
                    </a:srgbClr>
                  </a:outerShdw>
                </a:effectLst>
                <a:cs typeface="Calibri"/>
              </a:rPr>
              <a:t>耶 穌 回 答 說 ： 我 的 國 不 屬 這 世 界 ； 我 的 國 若 屬 這 世 界 ， 我 的 臣 僕 必 要 爭 戰 ， 使 我 不 至 於 被 交 給 猶 太 人 。 只 是 我 的 國 不 屬 這 世 界 。</a:t>
            </a:r>
            <a:endParaRPr kumimoji="1" lang="zh-CHT" altLang="en-US" sz="4400" b="1" dirty="0">
              <a:solidFill>
                <a:srgbClr val="FFFFFF"/>
              </a:solidFill>
              <a:effectLst>
                <a:outerShdw blurRad="50800" dist="38100" dir="2700000" algn="tl" rotWithShape="0">
                  <a:srgbClr val="000000">
                    <a:alpha val="43000"/>
                  </a:srgbClr>
                </a:outerShdw>
              </a:effectLst>
              <a:latin typeface="Calibri"/>
              <a:cs typeface="Calibri"/>
            </a:endParaRPr>
          </a:p>
        </p:txBody>
      </p:sp>
      <p:sp>
        <p:nvSpPr>
          <p:cNvPr id="4" name="TextBox 3"/>
          <p:cNvSpPr txBox="1"/>
          <p:nvPr/>
        </p:nvSpPr>
        <p:spPr>
          <a:xfrm>
            <a:off x="3106900" y="279501"/>
            <a:ext cx="3648075" cy="646331"/>
          </a:xfrm>
          <a:prstGeom prst="rect">
            <a:avLst/>
          </a:prstGeom>
          <a:noFill/>
        </p:spPr>
        <p:txBody>
          <a:bodyPr wrap="none" rtlCol="0">
            <a:spAutoFit/>
          </a:bodyPr>
          <a:lstStyle/>
          <a:p>
            <a:r>
              <a:rPr kumimoji="1" lang="zh-TW" altLang="fi-FI" sz="3600" b="1" dirty="0">
                <a:solidFill>
                  <a:srgbClr val="F8BA00"/>
                </a:solidFill>
                <a:latin typeface="Helvetica Neue"/>
                <a:ea typeface="华文细黑"/>
                <a:cs typeface="Helvetica Neue"/>
              </a:rPr>
              <a:t>約 翰 福 音 </a:t>
            </a:r>
            <a:r>
              <a:rPr kumimoji="1" lang="fi-FI" altLang="zh-TW" sz="3600" b="1" dirty="0" smtClean="0">
                <a:solidFill>
                  <a:srgbClr val="F8BA00"/>
                </a:solidFill>
                <a:latin typeface="Helvetica Neue"/>
                <a:ea typeface="华文细黑"/>
                <a:cs typeface="Helvetica Neue"/>
              </a:rPr>
              <a:t>18:36</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3487025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5294782"/>
          </a:xfrm>
          <a:prstGeom prst="rect">
            <a:avLst/>
          </a:prstGeom>
          <a:noFill/>
        </p:spPr>
        <p:txBody>
          <a:bodyPr wrap="square" rtlCol="0">
            <a:spAutoFit/>
          </a:bodyPr>
          <a:lstStyle/>
          <a:p>
            <a:pPr>
              <a:lnSpc>
                <a:spcPct val="110000"/>
              </a:lnSpc>
            </a:pPr>
            <a:r>
              <a:rPr kumimoji="1" lang="en-US" altLang="zh-CHT" sz="4400" b="1" dirty="0">
                <a:solidFill>
                  <a:srgbClr val="F8BA00"/>
                </a:solidFill>
                <a:latin typeface="Helvetica Neue"/>
                <a:cs typeface="Helvetica Neue"/>
              </a:rPr>
              <a:t>36 </a:t>
            </a:r>
            <a:r>
              <a:rPr kumimoji="1" lang="en-US" altLang="zh-CHT" sz="4400" b="1" dirty="0">
                <a:latin typeface="Helvetica Neue"/>
                <a:cs typeface="Helvetica Neue"/>
              </a:rPr>
              <a:t>Jesus said, “My kingdom is not of this world. If it were, my servants would fight to prevent my arrest by the Jewish leaders. But now my kingdom is from another place.”</a:t>
            </a:r>
          </a:p>
        </p:txBody>
      </p:sp>
      <p:sp>
        <p:nvSpPr>
          <p:cNvPr id="4" name="TextBox 3"/>
          <p:cNvSpPr txBox="1"/>
          <p:nvPr/>
        </p:nvSpPr>
        <p:spPr>
          <a:xfrm>
            <a:off x="3400501" y="296255"/>
            <a:ext cx="2554376" cy="646331"/>
          </a:xfrm>
          <a:prstGeom prst="rect">
            <a:avLst/>
          </a:prstGeom>
          <a:noFill/>
        </p:spPr>
        <p:txBody>
          <a:bodyPr wrap="none" rtlCol="0">
            <a:spAutoFit/>
          </a:bodyPr>
          <a:lstStyle/>
          <a:p>
            <a:r>
              <a:rPr kumimoji="1" lang="en-US" altLang="zh-TW" sz="3600" b="1" dirty="0">
                <a:solidFill>
                  <a:srgbClr val="F8BA00"/>
                </a:solidFill>
                <a:latin typeface="Helvetica Neue"/>
                <a:ea typeface="华文细黑"/>
                <a:cs typeface="Helvetica Neue"/>
              </a:rPr>
              <a:t>John </a:t>
            </a:r>
            <a:r>
              <a:rPr kumimoji="1" lang="en-US" altLang="zh-TW" sz="3600" b="1" dirty="0" smtClean="0">
                <a:solidFill>
                  <a:srgbClr val="F8BA00"/>
                </a:solidFill>
                <a:latin typeface="Helvetica Neue"/>
                <a:ea typeface="华文细黑"/>
                <a:cs typeface="Helvetica Neue"/>
              </a:rPr>
              <a:t>18:36</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7955586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37694" y="1994464"/>
            <a:ext cx="6880049" cy="1600438"/>
          </a:xfrm>
          <a:prstGeom prst="rect">
            <a:avLst/>
          </a:prstGeom>
          <a:noFill/>
        </p:spPr>
        <p:txBody>
          <a:bodyPr wrap="none" rtlCol="0">
            <a:spAutoFit/>
          </a:bodyPr>
          <a:lstStyle/>
          <a:p>
            <a:pPr algn="ctr"/>
            <a:r>
              <a:rPr kumimoji="1" lang="zh-TW" altLang="en-US"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rPr>
              <a:t>誤區：現代自由主義</a:t>
            </a:r>
            <a:endParaRPr kumimoji="1" lang="en-US" altLang="zh-TW"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400" b="1" dirty="0">
                <a:effectLst>
                  <a:outerShdw blurRad="50800" dist="38100" dir="2700000" algn="tl" rotWithShape="0">
                    <a:srgbClr val="000000">
                      <a:alpha val="43000"/>
                    </a:srgbClr>
                  </a:outerShdw>
                </a:effectLst>
                <a:latin typeface="Helvetica Neue"/>
                <a:ea typeface="Yu Gothic UI Semibold" pitchFamily="34" charset="-128"/>
                <a:cs typeface="Helvetica Neue"/>
              </a:rPr>
              <a:t>Myth: Modern Liberalism</a:t>
            </a:r>
            <a:endParaRPr kumimoji="1" lang="zh-CN" altLang="en-US" sz="4400" b="1" dirty="0">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3175553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20677"/>
            <a:ext cx="8138959" cy="5339923"/>
          </a:xfrm>
          <a:prstGeom prst="rect">
            <a:avLst/>
          </a:prstGeom>
          <a:noFill/>
        </p:spPr>
        <p:txBody>
          <a:bodyPr wrap="square" rtlCol="0">
            <a:spAutoFit/>
          </a:bodyPr>
          <a:lstStyle/>
          <a:p>
            <a:pPr>
              <a:lnSpc>
                <a:spcPct val="130000"/>
              </a:lnSpc>
            </a:pPr>
            <a:r>
              <a:rPr kumimoji="1" lang="en-US" altLang="zh-CHT" sz="4400" b="1" dirty="0" smtClean="0">
                <a:solidFill>
                  <a:srgbClr val="FFFFFF"/>
                </a:solidFill>
                <a:effectLst>
                  <a:outerShdw blurRad="50800" dist="38100" dir="2700000" algn="tl" rotWithShape="0">
                    <a:srgbClr val="000000">
                      <a:alpha val="43000"/>
                    </a:srgbClr>
                  </a:outerShdw>
                </a:effectLst>
                <a:cs typeface="Calibri"/>
              </a:rPr>
              <a:t>1 </a:t>
            </a:r>
            <a:r>
              <a:rPr kumimoji="1" lang="zh-CHT" altLang="en-US" sz="4400" b="1" dirty="0">
                <a:solidFill>
                  <a:srgbClr val="FFFFFF"/>
                </a:solidFill>
                <a:effectLst>
                  <a:outerShdw blurRad="50800" dist="38100" dir="2700000" algn="tl" rotWithShape="0">
                    <a:srgbClr val="000000">
                      <a:alpha val="43000"/>
                    </a:srgbClr>
                  </a:outerShdw>
                </a:effectLst>
                <a:cs typeface="Calibri"/>
              </a:rPr>
              <a:t>這 樣 ， 怎 麼 說 呢 ？ 我 們 可 以 仍 在 罪 中 、 叫 恩 典 顯 多 麼 </a:t>
            </a:r>
            <a:r>
              <a:rPr kumimoji="1" lang="zh-CHT" altLang="en-US" sz="4400" b="1" dirty="0" smtClean="0">
                <a:solidFill>
                  <a:srgbClr val="FFFFFF"/>
                </a:solidFill>
                <a:effectLst>
                  <a:outerShdw blurRad="50800" dist="38100" dir="2700000" algn="tl" rotWithShape="0">
                    <a:srgbClr val="000000">
                      <a:alpha val="43000"/>
                    </a:srgbClr>
                  </a:outerShdw>
                </a:effectLst>
                <a:cs typeface="Calibri"/>
              </a:rPr>
              <a:t>？</a:t>
            </a:r>
            <a:endParaRPr kumimoji="1" lang="zh-CHT" altLang="en-US" sz="4400" b="1" dirty="0">
              <a:solidFill>
                <a:srgbClr val="FFFFFF"/>
              </a:solidFill>
              <a:effectLst>
                <a:outerShdw blurRad="50800" dist="38100" dir="2700000" algn="tl" rotWithShape="0">
                  <a:srgbClr val="000000">
                    <a:alpha val="43000"/>
                  </a:srgbClr>
                </a:outerShdw>
              </a:effectLst>
              <a:cs typeface="Calibri"/>
            </a:endParaRPr>
          </a:p>
          <a:p>
            <a:pPr>
              <a:lnSpc>
                <a:spcPct val="130000"/>
              </a:lnSpc>
            </a:pPr>
            <a:r>
              <a:rPr kumimoji="1" lang="en-US" altLang="zh-CHT" sz="4400" b="1" dirty="0">
                <a:solidFill>
                  <a:srgbClr val="FFFFFF"/>
                </a:solidFill>
                <a:effectLst>
                  <a:outerShdw blurRad="50800" dist="38100" dir="2700000" algn="tl" rotWithShape="0">
                    <a:srgbClr val="000000">
                      <a:alpha val="43000"/>
                    </a:srgbClr>
                  </a:outerShdw>
                </a:effectLst>
                <a:cs typeface="Calibri"/>
              </a:rPr>
              <a:t>2 </a:t>
            </a:r>
            <a:r>
              <a:rPr kumimoji="1" lang="zh-CHT" altLang="en-US" sz="4400" b="1" dirty="0">
                <a:solidFill>
                  <a:srgbClr val="FFFFFF"/>
                </a:solidFill>
                <a:effectLst>
                  <a:outerShdw blurRad="50800" dist="38100" dir="2700000" algn="tl" rotWithShape="0">
                    <a:srgbClr val="000000">
                      <a:alpha val="43000"/>
                    </a:srgbClr>
                  </a:outerShdw>
                </a:effectLst>
                <a:cs typeface="Calibri"/>
              </a:rPr>
              <a:t>斷 乎 不 可 ！ 我 們 在 罪 上 死 了 的 人 豈 可 仍 在 罪 中 活 著 呢 ？</a:t>
            </a:r>
            <a:endParaRPr kumimoji="1" lang="zh-CHT" altLang="en-US" sz="4400" b="1" dirty="0">
              <a:solidFill>
                <a:srgbClr val="FFFFFF"/>
              </a:solidFill>
              <a:effectLst>
                <a:outerShdw blurRad="50800" dist="38100" dir="2700000" algn="tl" rotWithShape="0">
                  <a:srgbClr val="000000">
                    <a:alpha val="43000"/>
                  </a:srgbClr>
                </a:outerShdw>
              </a:effectLst>
              <a:latin typeface="Calibri"/>
              <a:cs typeface="Calibri"/>
            </a:endParaRPr>
          </a:p>
        </p:txBody>
      </p:sp>
      <p:sp>
        <p:nvSpPr>
          <p:cNvPr id="4" name="TextBox 3"/>
          <p:cNvSpPr txBox="1"/>
          <p:nvPr/>
        </p:nvSpPr>
        <p:spPr>
          <a:xfrm>
            <a:off x="3106900" y="279501"/>
            <a:ext cx="2787943"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羅馬書</a:t>
            </a:r>
            <a:r>
              <a:rPr kumimoji="1" lang="en-US" altLang="zh-TW" sz="3600" b="1" dirty="0" smtClean="0">
                <a:solidFill>
                  <a:srgbClr val="F8BA00"/>
                </a:solidFill>
                <a:latin typeface="Helvetica Neue"/>
                <a:ea typeface="华文细黑"/>
                <a:cs typeface="Helvetica Neue"/>
              </a:rPr>
              <a:t> 6:1-2</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26144468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92989"/>
            <a:ext cx="8138959" cy="4549963"/>
          </a:xfrm>
          <a:prstGeom prst="rect">
            <a:avLst/>
          </a:prstGeom>
          <a:noFill/>
        </p:spPr>
        <p:txBody>
          <a:bodyPr wrap="square" rtlCol="0">
            <a:spAutoFit/>
          </a:bodyPr>
          <a:lstStyle/>
          <a:p>
            <a:pPr>
              <a:lnSpc>
                <a:spcPct val="110000"/>
              </a:lnSpc>
            </a:pPr>
            <a:r>
              <a:rPr kumimoji="1" lang="en-US" altLang="zh-CHT" sz="4400" b="1" dirty="0" smtClean="0">
                <a:solidFill>
                  <a:srgbClr val="F8BA00"/>
                </a:solidFill>
                <a:latin typeface="Helvetica Neue"/>
                <a:cs typeface="Helvetica Neue"/>
              </a:rPr>
              <a:t>1 </a:t>
            </a:r>
            <a:r>
              <a:rPr kumimoji="1" lang="en-US" altLang="zh-CHT" sz="4400" b="1" dirty="0">
                <a:solidFill>
                  <a:srgbClr val="FFFFFF"/>
                </a:solidFill>
                <a:latin typeface="Helvetica Neue"/>
                <a:cs typeface="Helvetica Neue"/>
              </a:rPr>
              <a:t>What shall we say, then? Shall we go on sinning so that grace may increase? </a:t>
            </a:r>
            <a:endParaRPr kumimoji="1" lang="en-US" altLang="zh-CHT" sz="4400" b="1" dirty="0" smtClean="0">
              <a:solidFill>
                <a:srgbClr val="FFFFFF"/>
              </a:solidFill>
              <a:latin typeface="Helvetica Neue"/>
              <a:cs typeface="Helvetica Neue"/>
            </a:endParaRPr>
          </a:p>
          <a:p>
            <a:pPr>
              <a:lnSpc>
                <a:spcPct val="110000"/>
              </a:lnSpc>
            </a:pPr>
            <a:r>
              <a:rPr kumimoji="1" lang="en-US" altLang="zh-CHT" sz="4400" b="1" dirty="0" smtClean="0">
                <a:solidFill>
                  <a:srgbClr val="F8BA00"/>
                </a:solidFill>
                <a:latin typeface="Helvetica Neue"/>
                <a:cs typeface="Helvetica Neue"/>
              </a:rPr>
              <a:t>2 </a:t>
            </a:r>
            <a:r>
              <a:rPr kumimoji="1" lang="en-US" altLang="zh-CHT" sz="4400" b="1" dirty="0">
                <a:solidFill>
                  <a:srgbClr val="FFFFFF"/>
                </a:solidFill>
                <a:latin typeface="Helvetica Neue"/>
                <a:cs typeface="Helvetica Neue"/>
              </a:rPr>
              <a:t>By no means! We are those who have died to sin; how can we live in it any longer?</a:t>
            </a:r>
          </a:p>
        </p:txBody>
      </p:sp>
      <p:sp>
        <p:nvSpPr>
          <p:cNvPr id="4" name="TextBox 3"/>
          <p:cNvSpPr txBox="1"/>
          <p:nvPr/>
        </p:nvSpPr>
        <p:spPr>
          <a:xfrm>
            <a:off x="3400501" y="296255"/>
            <a:ext cx="2554376" cy="646331"/>
          </a:xfrm>
          <a:prstGeom prst="rect">
            <a:avLst/>
          </a:prstGeom>
          <a:noFill/>
        </p:spPr>
        <p:txBody>
          <a:bodyPr wrap="none" rtlCol="0">
            <a:spAutoFit/>
          </a:bodyPr>
          <a:lstStyle/>
          <a:p>
            <a:r>
              <a:rPr kumimoji="1" lang="en-US" altLang="zh-TW" sz="3600" b="1" dirty="0">
                <a:solidFill>
                  <a:srgbClr val="F8BA00"/>
                </a:solidFill>
                <a:latin typeface="Helvetica Neue"/>
                <a:ea typeface="华文细黑"/>
                <a:cs typeface="Helvetica Neue"/>
              </a:rPr>
              <a:t>John </a:t>
            </a:r>
            <a:r>
              <a:rPr kumimoji="1" lang="en-US" altLang="zh-TW" sz="3600" b="1" dirty="0" smtClean="0">
                <a:solidFill>
                  <a:srgbClr val="F8BA00"/>
                </a:solidFill>
                <a:latin typeface="Helvetica Neue"/>
                <a:ea typeface="华文细黑"/>
                <a:cs typeface="Helvetica Neue"/>
              </a:rPr>
              <a:t>18:36</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25772603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93280" y="1994464"/>
            <a:ext cx="5768883" cy="1661993"/>
          </a:xfrm>
          <a:prstGeom prst="rect">
            <a:avLst/>
          </a:prstGeom>
          <a:noFill/>
        </p:spPr>
        <p:txBody>
          <a:bodyPr wrap="none" rtlCol="0">
            <a:spAutoFit/>
          </a:bodyPr>
          <a:lstStyle/>
          <a:p>
            <a:pPr algn="ctr"/>
            <a:r>
              <a:rPr kumimoji="1" lang="zh-TW" altLang="en-US"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rPr>
              <a:t>誤區：普世得救論</a:t>
            </a:r>
            <a:endParaRPr kumimoji="1" lang="en-US" altLang="zh-TW"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400" b="1" dirty="0">
                <a:effectLst>
                  <a:outerShdw blurRad="50800" dist="38100" dir="2700000" algn="tl" rotWithShape="0">
                    <a:srgbClr val="000000">
                      <a:alpha val="43000"/>
                    </a:srgbClr>
                  </a:outerShdw>
                </a:effectLst>
                <a:latin typeface="Helvetica Neue"/>
                <a:ea typeface="Yu Gothic UI Semibold" pitchFamily="34" charset="-128"/>
                <a:cs typeface="Helvetica Neue"/>
              </a:rPr>
              <a:t>Myth: Universalism</a:t>
            </a:r>
            <a:endParaRPr kumimoji="1" lang="zh-CN" altLang="en-US" sz="4400" b="1" dirty="0">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36207449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76655" y="1994464"/>
            <a:ext cx="7802136" cy="2277547"/>
          </a:xfrm>
          <a:prstGeom prst="rect">
            <a:avLst/>
          </a:prstGeom>
          <a:noFill/>
        </p:spPr>
        <p:txBody>
          <a:bodyPr wrap="none" rtlCol="0">
            <a:spAutoFit/>
          </a:bodyPr>
          <a:lstStyle/>
          <a:p>
            <a:pPr algn="ctr"/>
            <a:r>
              <a:rPr kumimoji="1" lang="zh-TW" altLang="en-US"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rPr>
              <a:t>誤區：不信主耶穌的神蹟</a:t>
            </a:r>
            <a:endParaRPr kumimoji="1" lang="en-US" altLang="zh-TW"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400" b="1" dirty="0">
                <a:effectLst>
                  <a:outerShdw blurRad="50800" dist="38100" dir="2700000" algn="tl" rotWithShape="0">
                    <a:srgbClr val="000000">
                      <a:alpha val="43000"/>
                    </a:srgbClr>
                  </a:outerShdw>
                </a:effectLst>
                <a:latin typeface="Helvetica Neue"/>
                <a:ea typeface="Yu Gothic UI Semibold" pitchFamily="34" charset="-128"/>
                <a:cs typeface="Helvetica Neue"/>
              </a:rPr>
              <a:t>Myth: No believe in </a:t>
            </a:r>
            <a:endParaRPr kumimoji="1" lang="en-US" altLang="zh-CN" sz="4400" b="1" dirty="0" smtClean="0">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400" b="1" dirty="0" smtClean="0">
                <a:effectLst>
                  <a:outerShdw blurRad="50800" dist="38100" dir="2700000" algn="tl" rotWithShape="0">
                    <a:srgbClr val="000000">
                      <a:alpha val="43000"/>
                    </a:srgbClr>
                  </a:outerShdw>
                </a:effectLst>
                <a:latin typeface="Helvetica Neue"/>
                <a:ea typeface="Yu Gothic UI Semibold" pitchFamily="34" charset="-128"/>
                <a:cs typeface="Helvetica Neue"/>
              </a:rPr>
              <a:t>the </a:t>
            </a:r>
            <a:r>
              <a:rPr kumimoji="1" lang="en-US" altLang="zh-CN" sz="4400" b="1" dirty="0">
                <a:effectLst>
                  <a:outerShdw blurRad="50800" dist="38100" dir="2700000" algn="tl" rotWithShape="0">
                    <a:srgbClr val="000000">
                      <a:alpha val="43000"/>
                    </a:srgbClr>
                  </a:outerShdw>
                </a:effectLst>
                <a:latin typeface="Helvetica Neue"/>
                <a:ea typeface="Yu Gothic UI Semibold" pitchFamily="34" charset="-128"/>
                <a:cs typeface="Helvetica Neue"/>
              </a:rPr>
              <a:t>miracles of Jesus Christ</a:t>
            </a:r>
            <a:endParaRPr kumimoji="1" lang="zh-CN" altLang="en-US" sz="4400" b="1" dirty="0">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27219673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571114" y="2446463"/>
            <a:ext cx="6314549" cy="1600438"/>
          </a:xfrm>
          <a:prstGeom prst="rect">
            <a:avLst/>
          </a:prstGeom>
          <a:noFill/>
        </p:spPr>
        <p:txBody>
          <a:bodyPr wrap="none" rtlCol="0">
            <a:spAutoFit/>
          </a:bodyPr>
          <a:lstStyle/>
          <a:p>
            <a:pPr algn="ctr"/>
            <a:r>
              <a:rPr kumimoji="1" lang="zh-TW" altLang="en-US"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rPr>
              <a:t>新派就是不信派</a:t>
            </a:r>
            <a:endParaRPr kumimoji="1" lang="en-US" altLang="zh-TW" sz="5400" b="1" dirty="0" smtClean="0">
              <a:solidFill>
                <a:srgbClr val="F8BA00"/>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400" b="1" dirty="0">
                <a:effectLst>
                  <a:outerShdw blurRad="50800" dist="38100" dir="2700000" algn="tl" rotWithShape="0">
                    <a:srgbClr val="000000">
                      <a:alpha val="43000"/>
                    </a:srgbClr>
                  </a:outerShdw>
                </a:effectLst>
                <a:latin typeface="Helvetica Neue"/>
                <a:ea typeface="Yu Gothic UI Semibold" pitchFamily="34" charset="-128"/>
                <a:cs typeface="Helvetica Neue"/>
              </a:rPr>
              <a:t>New faction is unbelief</a:t>
            </a:r>
            <a:endParaRPr kumimoji="1" lang="zh-CN" altLang="en-US" sz="4400" b="1" dirty="0">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31840675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20677"/>
            <a:ext cx="8138959" cy="4459682"/>
          </a:xfrm>
          <a:prstGeom prst="rect">
            <a:avLst/>
          </a:prstGeom>
          <a:noFill/>
        </p:spPr>
        <p:txBody>
          <a:bodyPr wrap="square" rtlCol="0">
            <a:spAutoFit/>
          </a:bodyPr>
          <a:lstStyle/>
          <a:p>
            <a:pPr>
              <a:lnSpc>
                <a:spcPct val="130000"/>
              </a:lnSpc>
            </a:pPr>
            <a:r>
              <a:rPr kumimoji="1" lang="en-US" altLang="zh-CHT" sz="4400" b="1" dirty="0" smtClean="0">
                <a:solidFill>
                  <a:srgbClr val="F8BA00"/>
                </a:solidFill>
                <a:effectLst>
                  <a:outerShdw blurRad="50800" dist="38100" dir="2700000" algn="tl" rotWithShape="0">
                    <a:srgbClr val="000000">
                      <a:alpha val="43000"/>
                    </a:srgbClr>
                  </a:outerShdw>
                </a:effectLst>
                <a:latin typeface="Helvetica Neue"/>
                <a:cs typeface="Helvetica Neue"/>
              </a:rPr>
              <a:t>18 </a:t>
            </a:r>
            <a:r>
              <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rPr>
              <a:t>不 可 讓 人 因 著 故 意 謙 虛 和 敬 拜 天 使 ， 就 奪 去 你 們 的 獎 賞 。 這 等 人 拘 泥 在 所 見 過 的 </a:t>
            </a:r>
            <a:r>
              <a:rPr kumimoji="1" lang="zh-CHT" altLang="en-US" sz="4400" b="1" dirty="0" smtClean="0">
                <a:solidFill>
                  <a:srgbClr val="FFFFFF"/>
                </a:solidFill>
                <a:effectLst>
                  <a:outerShdw blurRad="50800" dist="38100" dir="2700000" algn="tl" rotWithShape="0">
                    <a:srgbClr val="000000">
                      <a:alpha val="43000"/>
                    </a:srgbClr>
                  </a:outerShdw>
                </a:effectLst>
                <a:latin typeface="Helvetica Neue"/>
                <a:cs typeface="Helvetica Neue"/>
              </a:rPr>
              <a:t>， </a:t>
            </a:r>
            <a:r>
              <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rPr>
              <a:t>隨 著 自 己 的 慾 心 ， 無 故 的 自 高 自 大 ，</a:t>
            </a:r>
          </a:p>
        </p:txBody>
      </p:sp>
      <p:sp>
        <p:nvSpPr>
          <p:cNvPr id="4" name="TextBox 3"/>
          <p:cNvSpPr txBox="1"/>
          <p:nvPr/>
        </p:nvSpPr>
        <p:spPr>
          <a:xfrm>
            <a:off x="3106900" y="279501"/>
            <a:ext cx="3762568"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歌羅西書</a:t>
            </a:r>
            <a:r>
              <a:rPr kumimoji="1" lang="en-US" altLang="zh-TW" sz="3600" b="1" dirty="0" smtClean="0">
                <a:solidFill>
                  <a:srgbClr val="F8BA00"/>
                </a:solidFill>
                <a:latin typeface="Helvetica Neue"/>
                <a:ea typeface="华文细黑"/>
                <a:cs typeface="Helvetica Neue"/>
              </a:rPr>
              <a:t> 2:16-18</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0646099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479830"/>
            <a:ext cx="8138959" cy="4976747"/>
          </a:xfrm>
          <a:prstGeom prst="rect">
            <a:avLst/>
          </a:prstGeom>
          <a:noFill/>
        </p:spPr>
        <p:txBody>
          <a:bodyPr wrap="square" rtlCol="0">
            <a:spAutoFit/>
          </a:bodyPr>
          <a:lstStyle/>
          <a:p>
            <a:pPr>
              <a:lnSpc>
                <a:spcPct val="130000"/>
              </a:lnSpc>
            </a:pPr>
            <a:r>
              <a:rPr kumimoji="1" lang="en-US" altLang="zh-TW" sz="5400" b="1" dirty="0">
                <a:solidFill>
                  <a:srgbClr val="F8BA00"/>
                </a:solidFill>
                <a:effectLst>
                  <a:outerShdw blurRad="50800" dist="38100" dir="2700000" algn="tl" rotWithShape="0">
                    <a:srgbClr val="000000">
                      <a:alpha val="43000"/>
                    </a:srgbClr>
                  </a:outerShdw>
                </a:effectLst>
                <a:cs typeface="Helvetica Neue"/>
              </a:rPr>
              <a:t>1</a:t>
            </a:r>
            <a:r>
              <a:rPr kumimoji="1" lang="zh-TW" altLang="en-US" sz="5400" b="1" dirty="0">
                <a:solidFill>
                  <a:srgbClr val="F8BA00"/>
                </a:solidFill>
                <a:effectLst>
                  <a:outerShdw blurRad="50800" dist="38100" dir="2700000" algn="tl" rotWithShape="0">
                    <a:srgbClr val="000000">
                      <a:alpha val="43000"/>
                    </a:srgbClr>
                  </a:outerShdw>
                </a:effectLst>
                <a:cs typeface="Helvetica Neue"/>
              </a:rPr>
              <a:t>：</a:t>
            </a:r>
            <a:r>
              <a:rPr kumimoji="1" lang="zh-TW" altLang="en-US" sz="4800" b="1" dirty="0" smtClean="0">
                <a:solidFill>
                  <a:srgbClr val="FFFE0B"/>
                </a:solidFill>
                <a:effectLst>
                  <a:outerShdw blurRad="50800" dist="38100" dir="2700000" algn="tl" rotWithShape="0">
                    <a:srgbClr val="000000">
                      <a:alpha val="43000"/>
                    </a:srgbClr>
                  </a:outerShdw>
                </a:effectLst>
                <a:cs typeface="Helvetica Neue"/>
              </a:rPr>
              <a:t>要警醒祷告</a:t>
            </a:r>
            <a:endParaRPr kumimoji="1" lang="en-US" altLang="zh-TW" sz="4800" b="1" dirty="0" smtClean="0">
              <a:solidFill>
                <a:srgbClr val="FFFE0B"/>
              </a:solidFill>
              <a:effectLst>
                <a:outerShdw blurRad="50800" dist="38100" dir="2700000" algn="tl" rotWithShape="0">
                  <a:srgbClr val="000000">
                    <a:alpha val="43000"/>
                  </a:srgbClr>
                </a:outerShdw>
              </a:effectLst>
              <a:cs typeface="Helvetica Neue"/>
            </a:endParaRPr>
          </a:p>
          <a:p>
            <a:pPr lvl="2">
              <a:lnSpc>
                <a:spcPct val="130000"/>
              </a:lnSpc>
            </a:pPr>
            <a:r>
              <a:rPr kumimoji="1" lang="en-US" altLang="zh-TW" sz="4800" b="1" dirty="0">
                <a:effectLst>
                  <a:outerShdw blurRad="50800" dist="38100" dir="2700000" algn="tl" rotWithShape="0">
                    <a:srgbClr val="000000">
                      <a:alpha val="43000"/>
                    </a:srgbClr>
                  </a:outerShdw>
                </a:effectLst>
                <a:cs typeface="Helvetica Neue"/>
              </a:rPr>
              <a:t>Watch and pray</a:t>
            </a:r>
            <a:endParaRPr kumimoji="1" lang="en-US" altLang="zh-TW" sz="4800" b="1" dirty="0" smtClean="0">
              <a:effectLst>
                <a:outerShdw blurRad="50800" dist="38100" dir="2700000" algn="tl" rotWithShape="0">
                  <a:srgbClr val="000000">
                    <a:alpha val="43000"/>
                  </a:srgbClr>
                </a:outerShdw>
              </a:effectLst>
              <a:cs typeface="Helvetica Neue"/>
            </a:endParaRPr>
          </a:p>
          <a:p>
            <a:pPr>
              <a:lnSpc>
                <a:spcPct val="130000"/>
              </a:lnSpc>
            </a:pPr>
            <a:r>
              <a:rPr kumimoji="1" lang="en-US" altLang="zh-TW" sz="4800" b="1" dirty="0" smtClean="0">
                <a:solidFill>
                  <a:srgbClr val="F8BA00"/>
                </a:solidFill>
                <a:effectLst>
                  <a:outerShdw blurRad="50800" dist="38100" dir="2700000" algn="tl" rotWithShape="0">
                    <a:srgbClr val="000000">
                      <a:alpha val="43000"/>
                    </a:srgbClr>
                  </a:outerShdw>
                </a:effectLst>
                <a:cs typeface="Helvetica Neue"/>
              </a:rPr>
              <a:t>2</a:t>
            </a:r>
            <a:r>
              <a:rPr kumimoji="1" lang="zh-TW" altLang="en-US" sz="4800" b="1" dirty="0">
                <a:solidFill>
                  <a:srgbClr val="F8BA00"/>
                </a:solidFill>
                <a:effectLst>
                  <a:outerShdw blurRad="50800" dist="38100" dir="2700000" algn="tl" rotWithShape="0">
                    <a:srgbClr val="000000">
                      <a:alpha val="43000"/>
                    </a:srgbClr>
                  </a:outerShdw>
                </a:effectLst>
                <a:cs typeface="Helvetica Neue"/>
              </a:rPr>
              <a:t>：</a:t>
            </a:r>
            <a:r>
              <a:rPr kumimoji="1" lang="zh-TW" altLang="en-US" sz="4800" b="1" dirty="0">
                <a:solidFill>
                  <a:srgbClr val="FFFE0B"/>
                </a:solidFill>
                <a:effectLst>
                  <a:outerShdw blurRad="50800" dist="38100" dir="2700000" algn="tl" rotWithShape="0">
                    <a:srgbClr val="000000">
                      <a:alpha val="43000"/>
                    </a:srgbClr>
                  </a:outerShdw>
                </a:effectLst>
                <a:cs typeface="Helvetica Neue"/>
              </a:rPr>
              <a:t>要在神的话语上下</a:t>
            </a:r>
            <a:r>
              <a:rPr kumimoji="1" lang="zh-TW" altLang="en-US" sz="4800" b="1" dirty="0" smtClean="0">
                <a:solidFill>
                  <a:srgbClr val="FFFE0B"/>
                </a:solidFill>
                <a:effectLst>
                  <a:outerShdw blurRad="50800" dist="38100" dir="2700000" algn="tl" rotWithShape="0">
                    <a:srgbClr val="000000">
                      <a:alpha val="43000"/>
                    </a:srgbClr>
                  </a:outerShdw>
                </a:effectLst>
                <a:cs typeface="Helvetica Neue"/>
              </a:rPr>
              <a:t>功夫</a:t>
            </a:r>
            <a:endParaRPr kumimoji="1" lang="en-US" altLang="zh-TW" sz="4800" b="1" dirty="0" smtClean="0">
              <a:solidFill>
                <a:srgbClr val="FFFE0B"/>
              </a:solidFill>
              <a:effectLst>
                <a:outerShdw blurRad="50800" dist="38100" dir="2700000" algn="tl" rotWithShape="0">
                  <a:srgbClr val="000000">
                    <a:alpha val="43000"/>
                  </a:srgbClr>
                </a:outerShdw>
              </a:effectLst>
              <a:cs typeface="Helvetica Neue"/>
            </a:endParaRPr>
          </a:p>
          <a:p>
            <a:pPr lvl="2">
              <a:lnSpc>
                <a:spcPct val="130000"/>
              </a:lnSpc>
            </a:pPr>
            <a:r>
              <a:rPr kumimoji="1" lang="en-US" altLang="zh-TW" sz="4800" b="1" dirty="0">
                <a:solidFill>
                  <a:srgbClr val="FFFFFF"/>
                </a:solidFill>
                <a:effectLst>
                  <a:outerShdw blurRad="50800" dist="38100" dir="2700000" algn="tl" rotWithShape="0">
                    <a:srgbClr val="000000">
                      <a:alpha val="43000"/>
                    </a:srgbClr>
                  </a:outerShdw>
                </a:effectLst>
                <a:cs typeface="Helvetica Neue"/>
              </a:rPr>
              <a:t>Study God’s words diligently</a:t>
            </a:r>
            <a:r>
              <a:rPr kumimoji="1" lang="zh-TW" altLang="en-US" sz="4800" b="1" dirty="0" smtClean="0">
                <a:solidFill>
                  <a:srgbClr val="FFFFFF"/>
                </a:solidFill>
                <a:effectLst>
                  <a:outerShdw blurRad="50800" dist="38100" dir="2700000" algn="tl" rotWithShape="0">
                    <a:srgbClr val="000000">
                      <a:alpha val="43000"/>
                    </a:srgbClr>
                  </a:outerShdw>
                </a:effectLst>
                <a:cs typeface="Helvetica Neue"/>
              </a:rPr>
              <a:t> </a:t>
            </a:r>
            <a:endParaRPr kumimoji="1" lang="en-US" altLang="zh-TW" sz="4800" b="1" dirty="0" smtClean="0">
              <a:solidFill>
                <a:srgbClr val="FFFFFF"/>
              </a:solidFill>
              <a:effectLst>
                <a:outerShdw blurRad="50800" dist="38100" dir="2700000" algn="tl" rotWithShape="0">
                  <a:srgbClr val="000000">
                    <a:alpha val="43000"/>
                  </a:srgbClr>
                </a:outerShdw>
              </a:effectLst>
              <a:cs typeface="Helvetica Neue"/>
            </a:endParaRPr>
          </a:p>
        </p:txBody>
      </p:sp>
      <p:sp>
        <p:nvSpPr>
          <p:cNvPr id="4" name="TextBox 3"/>
          <p:cNvSpPr txBox="1"/>
          <p:nvPr/>
        </p:nvSpPr>
        <p:spPr>
          <a:xfrm>
            <a:off x="1866409" y="279501"/>
            <a:ext cx="5373703" cy="1200329"/>
          </a:xfrm>
          <a:prstGeom prst="rect">
            <a:avLst/>
          </a:prstGeom>
          <a:noFill/>
        </p:spPr>
        <p:txBody>
          <a:bodyPr wrap="none" rtlCol="0">
            <a:spAutoFit/>
          </a:bodyPr>
          <a:lstStyle/>
          <a:p>
            <a:pPr algn="ctr"/>
            <a:r>
              <a:rPr kumimoji="1" lang="zh-TW" altLang="en-US" sz="3600" b="1" dirty="0" smtClean="0">
                <a:solidFill>
                  <a:srgbClr val="F8BA00"/>
                </a:solidFill>
                <a:latin typeface="Helvetica Neue"/>
                <a:ea typeface="华文细黑"/>
                <a:cs typeface="Helvetica Neue"/>
              </a:rPr>
              <a:t>我們當如何面對危機</a:t>
            </a:r>
            <a:endParaRPr kumimoji="1" lang="en-US" altLang="zh-TW" sz="3600" b="1" dirty="0" smtClean="0">
              <a:solidFill>
                <a:srgbClr val="F8BA00"/>
              </a:solidFill>
              <a:latin typeface="Helvetica Neue"/>
              <a:ea typeface="华文细黑"/>
              <a:cs typeface="Helvetica Neue"/>
            </a:endParaRPr>
          </a:p>
          <a:p>
            <a:pPr algn="ctr"/>
            <a:r>
              <a:rPr kumimoji="1" lang="en-US" altLang="zh-CN" sz="3600" b="1" dirty="0">
                <a:latin typeface="Helvetica Neue"/>
                <a:ea typeface="华文细黑"/>
                <a:cs typeface="Helvetica Neue"/>
              </a:rPr>
              <a:t>How to face the crises? </a:t>
            </a:r>
            <a:endParaRPr kumimoji="1" lang="zh-CN" altLang="en-US" sz="3600" b="1" dirty="0">
              <a:latin typeface="Helvetica Neue"/>
              <a:ea typeface="华文细黑"/>
              <a:cs typeface="Helvetica Neue"/>
            </a:endParaRPr>
          </a:p>
        </p:txBody>
      </p:sp>
    </p:spTree>
    <p:extLst>
      <p:ext uri="{BB962C8B-B14F-4D97-AF65-F5344CB8AC3E}">
        <p14:creationId xmlns:p14="http://schemas.microsoft.com/office/powerpoint/2010/main" val="216992911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989821"/>
            <a:ext cx="8138959" cy="2936188"/>
          </a:xfrm>
          <a:prstGeom prst="rect">
            <a:avLst/>
          </a:prstGeom>
          <a:noFill/>
        </p:spPr>
        <p:txBody>
          <a:bodyPr wrap="square" rtlCol="0">
            <a:spAutoFit/>
          </a:bodyPr>
          <a:lstStyle/>
          <a:p>
            <a:pPr>
              <a:lnSpc>
                <a:spcPct val="130000"/>
              </a:lnSpc>
            </a:pPr>
            <a:r>
              <a:rPr kumimoji="1" lang="en-US" altLang="zh-TW" sz="4800" b="1" dirty="0" smtClean="0">
                <a:solidFill>
                  <a:srgbClr val="F8BA00"/>
                </a:solidFill>
                <a:effectLst>
                  <a:outerShdw blurRad="50800" dist="38100" dir="2700000" algn="tl" rotWithShape="0">
                    <a:srgbClr val="000000">
                      <a:alpha val="43000"/>
                    </a:srgbClr>
                  </a:outerShdw>
                </a:effectLst>
                <a:cs typeface="Helvetica Neue"/>
              </a:rPr>
              <a:t>3</a:t>
            </a:r>
            <a:r>
              <a:rPr kumimoji="1" lang="zh-TW" altLang="en-US" sz="4800" b="1" dirty="0">
                <a:solidFill>
                  <a:srgbClr val="F8BA00"/>
                </a:solidFill>
                <a:effectLst>
                  <a:outerShdw blurRad="50800" dist="38100" dir="2700000" algn="tl" rotWithShape="0">
                    <a:srgbClr val="000000">
                      <a:alpha val="43000"/>
                    </a:srgbClr>
                  </a:outerShdw>
                </a:effectLst>
                <a:cs typeface="Helvetica Neue"/>
              </a:rPr>
              <a:t>：</a:t>
            </a:r>
            <a:r>
              <a:rPr kumimoji="1" lang="zh-TW" altLang="en-US" sz="4800" b="1" dirty="0">
                <a:solidFill>
                  <a:srgbClr val="FFFE0B"/>
                </a:solidFill>
                <a:effectLst>
                  <a:outerShdw blurRad="50800" dist="38100" dir="2700000" algn="tl" rotWithShape="0">
                    <a:srgbClr val="000000">
                      <a:alpha val="43000"/>
                    </a:srgbClr>
                  </a:outerShdw>
                </a:effectLst>
                <a:cs typeface="Helvetica Neue"/>
              </a:rPr>
              <a:t>要过敬神爱人的生活</a:t>
            </a:r>
            <a:r>
              <a:rPr kumimoji="1" lang="zh-TW" altLang="en-US" sz="4800" b="1" dirty="0" smtClean="0">
                <a:solidFill>
                  <a:srgbClr val="FFFE0B"/>
                </a:solidFill>
                <a:effectLst>
                  <a:outerShdw blurRad="50800" dist="38100" dir="2700000" algn="tl" rotWithShape="0">
                    <a:srgbClr val="000000">
                      <a:alpha val="43000"/>
                    </a:srgbClr>
                  </a:outerShdw>
                </a:effectLst>
                <a:cs typeface="Helvetica Neue"/>
              </a:rPr>
              <a:t>。</a:t>
            </a:r>
            <a:endParaRPr kumimoji="1" lang="en-US" altLang="zh-TW" sz="4800" b="1" dirty="0" smtClean="0">
              <a:solidFill>
                <a:srgbClr val="FFFE0B"/>
              </a:solidFill>
              <a:effectLst>
                <a:outerShdw blurRad="50800" dist="38100" dir="2700000" algn="tl" rotWithShape="0">
                  <a:srgbClr val="000000">
                    <a:alpha val="43000"/>
                  </a:srgbClr>
                </a:outerShdw>
              </a:effectLst>
              <a:cs typeface="Helvetica Neue"/>
            </a:endParaRPr>
          </a:p>
          <a:p>
            <a:pPr lvl="2">
              <a:lnSpc>
                <a:spcPct val="130000"/>
              </a:lnSpc>
            </a:pPr>
            <a:r>
              <a:rPr kumimoji="1" lang="en-US" altLang="zh-CHT" sz="4800" b="1" dirty="0">
                <a:solidFill>
                  <a:srgbClr val="FFFFFF"/>
                </a:solidFill>
                <a:effectLst>
                  <a:outerShdw blurRad="50800" dist="38100" dir="2700000" algn="tl" rotWithShape="0">
                    <a:srgbClr val="000000">
                      <a:alpha val="43000"/>
                    </a:srgbClr>
                  </a:outerShdw>
                </a:effectLst>
                <a:cs typeface="Helvetica Neue"/>
              </a:rPr>
              <a:t>Live a life of honoring God and loving people</a:t>
            </a:r>
            <a:endParaRPr kumimoji="1" lang="zh-CHT" altLang="en-US" sz="4800" b="1" dirty="0">
              <a:solidFill>
                <a:srgbClr val="FFFFFF"/>
              </a:solidFill>
              <a:effectLst>
                <a:outerShdw blurRad="50800" dist="38100" dir="2700000" algn="tl" rotWithShape="0">
                  <a:srgbClr val="000000">
                    <a:alpha val="43000"/>
                  </a:srgbClr>
                </a:outerShdw>
              </a:effectLst>
              <a:cs typeface="Helvetica Neue"/>
            </a:endParaRPr>
          </a:p>
        </p:txBody>
      </p:sp>
      <p:sp>
        <p:nvSpPr>
          <p:cNvPr id="4" name="TextBox 3"/>
          <p:cNvSpPr txBox="1"/>
          <p:nvPr/>
        </p:nvSpPr>
        <p:spPr>
          <a:xfrm>
            <a:off x="1866409" y="279501"/>
            <a:ext cx="5373703" cy="1200329"/>
          </a:xfrm>
          <a:prstGeom prst="rect">
            <a:avLst/>
          </a:prstGeom>
          <a:noFill/>
        </p:spPr>
        <p:txBody>
          <a:bodyPr wrap="none" rtlCol="0">
            <a:spAutoFit/>
          </a:bodyPr>
          <a:lstStyle/>
          <a:p>
            <a:pPr algn="ctr"/>
            <a:r>
              <a:rPr kumimoji="1" lang="zh-TW" altLang="en-US" sz="3600" b="1" dirty="0" smtClean="0">
                <a:solidFill>
                  <a:srgbClr val="F8BA00"/>
                </a:solidFill>
                <a:latin typeface="Helvetica Neue"/>
                <a:ea typeface="华文细黑"/>
                <a:cs typeface="Helvetica Neue"/>
              </a:rPr>
              <a:t>我們當如何面對危機</a:t>
            </a:r>
            <a:endParaRPr kumimoji="1" lang="en-US" altLang="zh-TW" sz="3600" b="1" dirty="0" smtClean="0">
              <a:solidFill>
                <a:srgbClr val="F8BA00"/>
              </a:solidFill>
              <a:latin typeface="Helvetica Neue"/>
              <a:ea typeface="华文细黑"/>
              <a:cs typeface="Helvetica Neue"/>
            </a:endParaRPr>
          </a:p>
          <a:p>
            <a:pPr algn="ctr"/>
            <a:r>
              <a:rPr kumimoji="1" lang="en-US" altLang="zh-CN" sz="3600" b="1" dirty="0">
                <a:latin typeface="Helvetica Neue"/>
                <a:ea typeface="华文细黑"/>
                <a:cs typeface="Helvetica Neue"/>
              </a:rPr>
              <a:t>How to face the crises? </a:t>
            </a:r>
            <a:endParaRPr kumimoji="1" lang="zh-CN" altLang="en-US" sz="3600" b="1" dirty="0">
              <a:latin typeface="Helvetica Neue"/>
              <a:ea typeface="华文细黑"/>
              <a:cs typeface="Helvetica Neue"/>
            </a:endParaRPr>
          </a:p>
        </p:txBody>
      </p:sp>
    </p:spTree>
    <p:extLst>
      <p:ext uri="{BB962C8B-B14F-4D97-AF65-F5344CB8AC3E}">
        <p14:creationId xmlns:p14="http://schemas.microsoft.com/office/powerpoint/2010/main" val="18335679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螢幕快照 2019-03-28 下午10.40.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158" y="834295"/>
            <a:ext cx="5524500" cy="5181600"/>
          </a:xfrm>
          <a:prstGeom prst="rect">
            <a:avLst/>
          </a:prstGeom>
          <a:ln>
            <a:noFill/>
          </a:ln>
          <a:effectLst>
            <a:softEdge rad="112500"/>
          </a:effectLst>
        </p:spPr>
      </p:pic>
      <p:sp>
        <p:nvSpPr>
          <p:cNvPr id="7" name="TextBox 6"/>
          <p:cNvSpPr txBox="1"/>
          <p:nvPr/>
        </p:nvSpPr>
        <p:spPr>
          <a:xfrm>
            <a:off x="2084165" y="4828572"/>
            <a:ext cx="4654039" cy="1015663"/>
          </a:xfrm>
          <a:prstGeom prst="rect">
            <a:avLst/>
          </a:prstGeom>
          <a:noFill/>
        </p:spPr>
        <p:txBody>
          <a:bodyPr wrap="none" rtlCol="0">
            <a:spAutoFit/>
          </a:bodyPr>
          <a:lstStyle/>
          <a:p>
            <a:r>
              <a:rPr kumimoji="1" lang="en-US" altLang="zh-CN" sz="6000" dirty="0" smtClean="0"/>
              <a:t>Liz Woodward</a:t>
            </a:r>
            <a:endParaRPr kumimoji="1" lang="zh-CN" altLang="en-US" sz="6000" dirty="0"/>
          </a:p>
        </p:txBody>
      </p:sp>
    </p:spTree>
    <p:extLst>
      <p:ext uri="{BB962C8B-B14F-4D97-AF65-F5344CB8AC3E}">
        <p14:creationId xmlns:p14="http://schemas.microsoft.com/office/powerpoint/2010/main" val="31604709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螢幕快照 2019-03-27 17.17.23.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470" y="814166"/>
            <a:ext cx="7495983" cy="5120633"/>
          </a:xfrm>
          <a:prstGeom prst="rect">
            <a:avLst/>
          </a:prstGeom>
          <a:ln>
            <a:noFill/>
          </a:ln>
          <a:effectLst>
            <a:softEdge rad="112500"/>
          </a:effectLst>
        </p:spPr>
      </p:pic>
    </p:spTree>
    <p:extLst>
      <p:ext uri="{BB962C8B-B14F-4D97-AF65-F5344CB8AC3E}">
        <p14:creationId xmlns:p14="http://schemas.microsoft.com/office/powerpoint/2010/main" val="194065067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螢幕快照 2019-03-27 17.17.40.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991" y="728779"/>
            <a:ext cx="4781632" cy="5423610"/>
          </a:xfrm>
          <a:prstGeom prst="rect">
            <a:avLst/>
          </a:prstGeom>
          <a:ln>
            <a:noFill/>
          </a:ln>
          <a:effectLst>
            <a:softEdge rad="112500"/>
          </a:effectLst>
        </p:spPr>
      </p:pic>
    </p:spTree>
    <p:extLst>
      <p:ext uri="{BB962C8B-B14F-4D97-AF65-F5344CB8AC3E}">
        <p14:creationId xmlns:p14="http://schemas.microsoft.com/office/powerpoint/2010/main" val="42699920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螢幕快照 2019-03-27 17.17.5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83" y="609044"/>
            <a:ext cx="5547556" cy="5651899"/>
          </a:xfrm>
          <a:prstGeom prst="rect">
            <a:avLst/>
          </a:prstGeom>
          <a:ln>
            <a:noFill/>
          </a:ln>
          <a:effectLst>
            <a:softEdge rad="112500"/>
          </a:effectLst>
        </p:spPr>
      </p:pic>
    </p:spTree>
    <p:extLst>
      <p:ext uri="{BB962C8B-B14F-4D97-AF65-F5344CB8AC3E}">
        <p14:creationId xmlns:p14="http://schemas.microsoft.com/office/powerpoint/2010/main" val="378549480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螢幕快照 2019-03-27 17.18.20.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093" y="684938"/>
            <a:ext cx="5677178" cy="5597716"/>
          </a:xfrm>
          <a:prstGeom prst="rect">
            <a:avLst/>
          </a:prstGeom>
          <a:ln>
            <a:noFill/>
          </a:ln>
          <a:effectLst>
            <a:softEdge rad="112500"/>
          </a:effectLst>
        </p:spPr>
      </p:pic>
    </p:spTree>
    <p:extLst>
      <p:ext uri="{BB962C8B-B14F-4D97-AF65-F5344CB8AC3E}">
        <p14:creationId xmlns:p14="http://schemas.microsoft.com/office/powerpoint/2010/main" val="26925045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螢幕快照 2019-03-27 17.18.48.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529" y="791176"/>
            <a:ext cx="5693988" cy="5328646"/>
          </a:xfrm>
          <a:prstGeom prst="rect">
            <a:avLst/>
          </a:prstGeom>
          <a:ln>
            <a:noFill/>
          </a:ln>
          <a:effectLst>
            <a:softEdge rad="112500"/>
          </a:effectLst>
        </p:spPr>
      </p:pic>
    </p:spTree>
    <p:extLst>
      <p:ext uri="{BB962C8B-B14F-4D97-AF65-F5344CB8AC3E}">
        <p14:creationId xmlns:p14="http://schemas.microsoft.com/office/powerpoint/2010/main" val="14986283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螢幕快照 2019-03-27 17.25.1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875" y="609493"/>
            <a:ext cx="5081204" cy="5792573"/>
          </a:xfrm>
          <a:prstGeom prst="rect">
            <a:avLst/>
          </a:prstGeom>
          <a:ln>
            <a:noFill/>
          </a:ln>
          <a:effectLst>
            <a:softEdge rad="112500"/>
          </a:effectLst>
        </p:spPr>
      </p:pic>
    </p:spTree>
    <p:extLst>
      <p:ext uri="{BB962C8B-B14F-4D97-AF65-F5344CB8AC3E}">
        <p14:creationId xmlns:p14="http://schemas.microsoft.com/office/powerpoint/2010/main" val="15501572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947836"/>
            <a:ext cx="8138959" cy="3527119"/>
          </a:xfrm>
          <a:prstGeom prst="rect">
            <a:avLst/>
          </a:prstGeom>
          <a:noFill/>
        </p:spPr>
        <p:txBody>
          <a:bodyPr wrap="square" rtlCol="0">
            <a:spAutoFit/>
          </a:bodyPr>
          <a:lstStyle/>
          <a:p>
            <a:pPr>
              <a:lnSpc>
                <a:spcPct val="130000"/>
              </a:lnSpc>
            </a:pPr>
            <a:r>
              <a:rPr kumimoji="1" lang="en-US" altLang="zh-TW" sz="6000" b="1" dirty="0">
                <a:solidFill>
                  <a:srgbClr val="F8BA00"/>
                </a:solidFill>
                <a:effectLst>
                  <a:outerShdw blurRad="50800" dist="38100" dir="2700000" algn="tl" rotWithShape="0">
                    <a:srgbClr val="000000">
                      <a:alpha val="43000"/>
                    </a:srgbClr>
                  </a:outerShdw>
                </a:effectLst>
                <a:cs typeface="Helvetica Neue"/>
              </a:rPr>
              <a:t>1</a:t>
            </a:r>
            <a:r>
              <a:rPr kumimoji="1" lang="zh-TW" altLang="en-US" sz="6000" b="1" dirty="0">
                <a:solidFill>
                  <a:srgbClr val="F8BA00"/>
                </a:solidFill>
                <a:effectLst>
                  <a:outerShdw blurRad="50800" dist="38100" dir="2700000" algn="tl" rotWithShape="0">
                    <a:srgbClr val="000000">
                      <a:alpha val="43000"/>
                    </a:srgbClr>
                  </a:outerShdw>
                </a:effectLst>
                <a:cs typeface="Helvetica Neue"/>
              </a:rPr>
              <a:t>：</a:t>
            </a:r>
            <a:r>
              <a:rPr kumimoji="1" lang="zh-TW" altLang="en-US" sz="5400" b="1" dirty="0" smtClean="0">
                <a:solidFill>
                  <a:srgbClr val="FFFE0B"/>
                </a:solidFill>
                <a:effectLst>
                  <a:outerShdw blurRad="50800" dist="38100" dir="2700000" algn="tl" rotWithShape="0">
                    <a:srgbClr val="000000">
                      <a:alpha val="43000"/>
                    </a:srgbClr>
                  </a:outerShdw>
                </a:effectLst>
                <a:cs typeface="Helvetica Neue"/>
              </a:rPr>
              <a:t>神的爱</a:t>
            </a:r>
            <a:r>
              <a:rPr kumimoji="1" lang="en-US" altLang="zh-TW" sz="5400" b="1" dirty="0" smtClean="0">
                <a:solidFill>
                  <a:srgbClr val="F8BA00"/>
                </a:solidFill>
                <a:effectLst>
                  <a:outerShdw blurRad="50800" dist="38100" dir="2700000" algn="tl" rotWithShape="0">
                    <a:srgbClr val="000000">
                      <a:alpha val="43000"/>
                    </a:srgbClr>
                  </a:outerShdw>
                </a:effectLst>
                <a:cs typeface="Helvetica Neue"/>
              </a:rPr>
              <a:t> </a:t>
            </a:r>
            <a:r>
              <a:rPr kumimoji="1" lang="en-US" altLang="zh-TW" sz="5400" b="1" dirty="0" smtClean="0">
                <a:solidFill>
                  <a:srgbClr val="FFFFFF"/>
                </a:solidFill>
                <a:effectLst>
                  <a:outerShdw blurRad="50800" dist="38100" dir="2700000" algn="tl" rotWithShape="0">
                    <a:srgbClr val="000000">
                      <a:alpha val="43000"/>
                    </a:srgbClr>
                  </a:outerShdw>
                </a:effectLst>
                <a:cs typeface="Helvetica Neue"/>
              </a:rPr>
              <a:t>Love </a:t>
            </a:r>
            <a:r>
              <a:rPr kumimoji="1" lang="en-US" altLang="zh-TW" sz="5400" b="1" dirty="0">
                <a:solidFill>
                  <a:srgbClr val="FFFFFF"/>
                </a:solidFill>
                <a:effectLst>
                  <a:outerShdw blurRad="50800" dist="38100" dir="2700000" algn="tl" rotWithShape="0">
                    <a:srgbClr val="000000">
                      <a:alpha val="43000"/>
                    </a:srgbClr>
                  </a:outerShdw>
                </a:effectLst>
                <a:cs typeface="Helvetica Neue"/>
              </a:rPr>
              <a:t>of God</a:t>
            </a:r>
            <a:endParaRPr kumimoji="1" lang="zh-TW" altLang="en-US" sz="5400" b="1" dirty="0">
              <a:solidFill>
                <a:srgbClr val="FFFFFF"/>
              </a:solidFill>
              <a:effectLst>
                <a:outerShdw blurRad="50800" dist="38100" dir="2700000" algn="tl" rotWithShape="0">
                  <a:srgbClr val="000000">
                    <a:alpha val="43000"/>
                  </a:srgbClr>
                </a:outerShdw>
              </a:effectLst>
              <a:cs typeface="Helvetica Neue"/>
            </a:endParaRPr>
          </a:p>
          <a:p>
            <a:pPr>
              <a:lnSpc>
                <a:spcPct val="130000"/>
              </a:lnSpc>
            </a:pPr>
            <a:r>
              <a:rPr kumimoji="1" lang="en-US" altLang="zh-TW" sz="5400" b="1" dirty="0" smtClean="0">
                <a:solidFill>
                  <a:srgbClr val="F8BA00"/>
                </a:solidFill>
                <a:effectLst>
                  <a:outerShdw blurRad="50800" dist="38100" dir="2700000" algn="tl" rotWithShape="0">
                    <a:srgbClr val="000000">
                      <a:alpha val="43000"/>
                    </a:srgbClr>
                  </a:outerShdw>
                </a:effectLst>
                <a:cs typeface="Helvetica Neue"/>
              </a:rPr>
              <a:t>2 </a:t>
            </a:r>
            <a:r>
              <a:rPr kumimoji="1" lang="zh-TW" altLang="en-US" sz="5400" b="1" dirty="0" smtClean="0">
                <a:solidFill>
                  <a:srgbClr val="F8BA00"/>
                </a:solidFill>
                <a:effectLst>
                  <a:outerShdw blurRad="50800" dist="38100" dir="2700000" algn="tl" rotWithShape="0">
                    <a:srgbClr val="000000">
                      <a:alpha val="43000"/>
                    </a:srgbClr>
                  </a:outerShdw>
                </a:effectLst>
                <a:cs typeface="Helvetica Neue"/>
              </a:rPr>
              <a:t>：</a:t>
            </a:r>
            <a:r>
              <a:rPr kumimoji="1" lang="zh-TW" altLang="en-US" sz="5400" b="1" dirty="0">
                <a:solidFill>
                  <a:srgbClr val="FFFE0B"/>
                </a:solidFill>
                <a:effectLst>
                  <a:outerShdw blurRad="50800" dist="38100" dir="2700000" algn="tl" rotWithShape="0">
                    <a:srgbClr val="000000">
                      <a:alpha val="43000"/>
                    </a:srgbClr>
                  </a:outerShdw>
                </a:effectLst>
                <a:cs typeface="Helvetica Neue"/>
              </a:rPr>
              <a:t>神的</a:t>
            </a:r>
            <a:r>
              <a:rPr kumimoji="1" lang="zh-TW" altLang="en-US" sz="5400" b="1" dirty="0" smtClean="0">
                <a:solidFill>
                  <a:srgbClr val="FFFE0B"/>
                </a:solidFill>
                <a:effectLst>
                  <a:outerShdw blurRad="50800" dist="38100" dir="2700000" algn="tl" rotWithShape="0">
                    <a:srgbClr val="000000">
                      <a:alpha val="43000"/>
                    </a:srgbClr>
                  </a:outerShdw>
                </a:effectLst>
                <a:cs typeface="Helvetica Neue"/>
              </a:rPr>
              <a:t>道</a:t>
            </a:r>
            <a:r>
              <a:rPr kumimoji="1" lang="en-US" altLang="zh-TW" sz="5400" b="1" dirty="0">
                <a:solidFill>
                  <a:srgbClr val="F8BA00"/>
                </a:solidFill>
                <a:effectLst>
                  <a:outerShdw blurRad="50800" dist="38100" dir="2700000" algn="tl" rotWithShape="0">
                    <a:srgbClr val="000000">
                      <a:alpha val="43000"/>
                    </a:srgbClr>
                  </a:outerShdw>
                </a:effectLst>
                <a:cs typeface="Helvetica Neue"/>
              </a:rPr>
              <a:t> </a:t>
            </a:r>
            <a:r>
              <a:rPr kumimoji="1" lang="en-US" altLang="zh-TW" sz="5400" b="1" dirty="0">
                <a:solidFill>
                  <a:srgbClr val="FFFFFF"/>
                </a:solidFill>
                <a:effectLst>
                  <a:outerShdw blurRad="50800" dist="38100" dir="2700000" algn="tl" rotWithShape="0">
                    <a:srgbClr val="000000">
                      <a:alpha val="43000"/>
                    </a:srgbClr>
                  </a:outerShdw>
                </a:effectLst>
                <a:cs typeface="Helvetica Neue"/>
              </a:rPr>
              <a:t>Words of God</a:t>
            </a:r>
            <a:endParaRPr kumimoji="1" lang="zh-TW" altLang="en-US" sz="5400" b="1" dirty="0">
              <a:solidFill>
                <a:srgbClr val="FFFFFF"/>
              </a:solidFill>
              <a:effectLst>
                <a:outerShdw blurRad="50800" dist="38100" dir="2700000" algn="tl" rotWithShape="0">
                  <a:srgbClr val="000000">
                    <a:alpha val="43000"/>
                  </a:srgbClr>
                </a:outerShdw>
              </a:effectLst>
              <a:cs typeface="Helvetica Neue"/>
            </a:endParaRPr>
          </a:p>
          <a:p>
            <a:pPr>
              <a:lnSpc>
                <a:spcPct val="130000"/>
              </a:lnSpc>
            </a:pPr>
            <a:r>
              <a:rPr kumimoji="1" lang="en-US" altLang="zh-TW" sz="5400" b="1" dirty="0" smtClean="0">
                <a:solidFill>
                  <a:srgbClr val="F8BA00"/>
                </a:solidFill>
                <a:effectLst>
                  <a:outerShdw blurRad="50800" dist="38100" dir="2700000" algn="tl" rotWithShape="0">
                    <a:srgbClr val="000000">
                      <a:alpha val="43000"/>
                    </a:srgbClr>
                  </a:outerShdw>
                </a:effectLst>
                <a:cs typeface="Helvetica Neue"/>
              </a:rPr>
              <a:t>3 </a:t>
            </a:r>
            <a:r>
              <a:rPr kumimoji="1" lang="zh-TW" altLang="en-US" sz="5400" b="1" dirty="0" smtClean="0">
                <a:solidFill>
                  <a:srgbClr val="F8BA00"/>
                </a:solidFill>
                <a:effectLst>
                  <a:outerShdw blurRad="50800" dist="38100" dir="2700000" algn="tl" rotWithShape="0">
                    <a:srgbClr val="000000">
                      <a:alpha val="43000"/>
                    </a:srgbClr>
                  </a:outerShdw>
                </a:effectLst>
                <a:cs typeface="Helvetica Neue"/>
              </a:rPr>
              <a:t>：</a:t>
            </a:r>
            <a:r>
              <a:rPr kumimoji="1" lang="zh-TW" altLang="en-US" sz="5400" b="1" dirty="0" smtClean="0">
                <a:solidFill>
                  <a:srgbClr val="FFFE0B"/>
                </a:solidFill>
                <a:effectLst>
                  <a:outerShdw blurRad="50800" dist="38100" dir="2700000" algn="tl" rotWithShape="0">
                    <a:srgbClr val="000000">
                      <a:alpha val="43000"/>
                    </a:srgbClr>
                  </a:outerShdw>
                </a:effectLst>
                <a:cs typeface="Helvetica Neue"/>
              </a:rPr>
              <a:t>神的灵</a:t>
            </a:r>
            <a:r>
              <a:rPr kumimoji="1" lang="en-US" altLang="zh-TW" sz="5400" b="1" dirty="0">
                <a:solidFill>
                  <a:srgbClr val="F8BA00"/>
                </a:solidFill>
                <a:effectLst>
                  <a:outerShdw blurRad="50800" dist="38100" dir="2700000" algn="tl" rotWithShape="0">
                    <a:srgbClr val="000000">
                      <a:alpha val="43000"/>
                    </a:srgbClr>
                  </a:outerShdw>
                </a:effectLst>
                <a:cs typeface="Helvetica Neue"/>
              </a:rPr>
              <a:t> </a:t>
            </a:r>
            <a:r>
              <a:rPr kumimoji="1" lang="en-US" altLang="zh-TW" sz="5400" b="1" dirty="0">
                <a:solidFill>
                  <a:srgbClr val="FFFFFF"/>
                </a:solidFill>
                <a:effectLst>
                  <a:outerShdw blurRad="50800" dist="38100" dir="2700000" algn="tl" rotWithShape="0">
                    <a:srgbClr val="000000">
                      <a:alpha val="43000"/>
                    </a:srgbClr>
                  </a:outerShdw>
                </a:effectLst>
                <a:cs typeface="Helvetica Neue"/>
              </a:rPr>
              <a:t>Spirit of God </a:t>
            </a:r>
            <a:endParaRPr kumimoji="1" lang="zh-TW" altLang="en-US" sz="5400" b="1" dirty="0">
              <a:solidFill>
                <a:srgbClr val="FFFFFF"/>
              </a:solidFill>
              <a:effectLst>
                <a:outerShdw blurRad="50800" dist="38100" dir="2700000" algn="tl" rotWithShape="0">
                  <a:srgbClr val="000000">
                    <a:alpha val="43000"/>
                  </a:srgbClr>
                </a:outerShdw>
              </a:effectLst>
              <a:cs typeface="Helvetica Neue"/>
            </a:endParaRPr>
          </a:p>
        </p:txBody>
      </p:sp>
      <p:sp>
        <p:nvSpPr>
          <p:cNvPr id="4" name="TextBox 3"/>
          <p:cNvSpPr txBox="1"/>
          <p:nvPr/>
        </p:nvSpPr>
        <p:spPr>
          <a:xfrm>
            <a:off x="1912284" y="223122"/>
            <a:ext cx="5248110" cy="1200329"/>
          </a:xfrm>
          <a:prstGeom prst="rect">
            <a:avLst/>
          </a:prstGeom>
          <a:noFill/>
        </p:spPr>
        <p:txBody>
          <a:bodyPr wrap="none" rtlCol="0">
            <a:spAutoFit/>
          </a:bodyPr>
          <a:lstStyle/>
          <a:p>
            <a:pPr algn="ctr"/>
            <a:r>
              <a:rPr kumimoji="1" lang="zh-TW" altLang="en-US" sz="3600" b="1" dirty="0" smtClean="0">
                <a:solidFill>
                  <a:srgbClr val="F8BA00"/>
                </a:solidFill>
                <a:latin typeface="Helvetica Neue"/>
                <a:ea typeface="华文细黑"/>
                <a:cs typeface="Helvetica Neue"/>
              </a:rPr>
              <a:t>教</a:t>
            </a:r>
            <a:r>
              <a:rPr kumimoji="1" lang="en-US" altLang="zh-TW" sz="3600" b="1" dirty="0" smtClean="0">
                <a:solidFill>
                  <a:srgbClr val="F8BA00"/>
                </a:solidFill>
                <a:latin typeface="Helvetica Neue"/>
                <a:ea typeface="华文细黑"/>
                <a:cs typeface="Helvetica Neue"/>
              </a:rPr>
              <a:t> </a:t>
            </a:r>
            <a:r>
              <a:rPr kumimoji="1" lang="zh-TW" altLang="en-US" sz="3600" b="1" dirty="0" smtClean="0">
                <a:solidFill>
                  <a:srgbClr val="F8BA00"/>
                </a:solidFill>
                <a:latin typeface="Helvetica Neue"/>
                <a:ea typeface="华文细黑"/>
                <a:cs typeface="Helvetica Neue"/>
              </a:rPr>
              <a:t>會</a:t>
            </a:r>
            <a:r>
              <a:rPr kumimoji="1" lang="en-US" altLang="zh-TW" sz="3600" b="1" dirty="0" smtClean="0">
                <a:solidFill>
                  <a:srgbClr val="F8BA00"/>
                </a:solidFill>
                <a:latin typeface="Helvetica Neue"/>
                <a:ea typeface="华文细黑"/>
                <a:cs typeface="Helvetica Neue"/>
              </a:rPr>
              <a:t> </a:t>
            </a:r>
            <a:r>
              <a:rPr kumimoji="1" lang="zh-TW" altLang="en-US" sz="3600" b="1" dirty="0" smtClean="0">
                <a:solidFill>
                  <a:srgbClr val="F8BA00"/>
                </a:solidFill>
                <a:latin typeface="Helvetica Neue"/>
                <a:ea typeface="华文细黑"/>
                <a:cs typeface="Helvetica Neue"/>
              </a:rPr>
              <a:t>三</a:t>
            </a:r>
            <a:r>
              <a:rPr kumimoji="1" lang="en-US" altLang="zh-TW" sz="3600" b="1" dirty="0" smtClean="0">
                <a:solidFill>
                  <a:srgbClr val="F8BA00"/>
                </a:solidFill>
                <a:latin typeface="Helvetica Neue"/>
                <a:ea typeface="华文细黑"/>
                <a:cs typeface="Helvetica Neue"/>
              </a:rPr>
              <a:t> </a:t>
            </a:r>
            <a:r>
              <a:rPr kumimoji="1" lang="zh-TW" altLang="en-US" sz="3600" b="1" dirty="0" smtClean="0">
                <a:solidFill>
                  <a:srgbClr val="F8BA00"/>
                </a:solidFill>
                <a:latin typeface="Helvetica Neue"/>
                <a:ea typeface="华文细黑"/>
                <a:cs typeface="Helvetica Neue"/>
              </a:rPr>
              <a:t>寶</a:t>
            </a:r>
            <a:endParaRPr kumimoji="1" lang="en-US" altLang="zh-TW" sz="3600" b="1" dirty="0" smtClean="0">
              <a:solidFill>
                <a:srgbClr val="F8BA00"/>
              </a:solidFill>
              <a:latin typeface="Helvetica Neue"/>
              <a:ea typeface="华文细黑"/>
              <a:cs typeface="Helvetica Neue"/>
            </a:endParaRPr>
          </a:p>
          <a:p>
            <a:pPr algn="ctr"/>
            <a:r>
              <a:rPr kumimoji="1" lang="en-US" altLang="zh-CN" sz="3600" b="1" dirty="0">
                <a:latin typeface="Helvetica Neue"/>
                <a:ea typeface="华文细黑"/>
                <a:cs typeface="Helvetica Neue"/>
              </a:rPr>
              <a:t>Church three treasures</a:t>
            </a:r>
            <a:endParaRPr kumimoji="1" lang="zh-CN" altLang="en-US" sz="3600" b="1" dirty="0">
              <a:latin typeface="Helvetica Neue"/>
              <a:ea typeface="华文细黑"/>
              <a:cs typeface="Helvetica Neue"/>
            </a:endParaRPr>
          </a:p>
        </p:txBody>
      </p:sp>
    </p:spTree>
    <p:extLst>
      <p:ext uri="{BB962C8B-B14F-4D97-AF65-F5344CB8AC3E}">
        <p14:creationId xmlns:p14="http://schemas.microsoft.com/office/powerpoint/2010/main" val="19054616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5294782"/>
          </a:xfrm>
          <a:prstGeom prst="rect">
            <a:avLst/>
          </a:prstGeom>
          <a:noFill/>
        </p:spPr>
        <p:txBody>
          <a:bodyPr wrap="square" rtlCol="0">
            <a:spAutoFit/>
          </a:bodyPr>
          <a:lstStyle/>
          <a:p>
            <a:pPr>
              <a:lnSpc>
                <a:spcPct val="110000"/>
              </a:lnSpc>
            </a:pPr>
            <a:r>
              <a:rPr kumimoji="1" lang="en-US" altLang="zh-CHT" sz="4400" b="1" dirty="0">
                <a:solidFill>
                  <a:srgbClr val="F8BA00"/>
                </a:solidFill>
                <a:latin typeface="Helvetica Neue"/>
                <a:cs typeface="Helvetica Neue"/>
              </a:rPr>
              <a:t>16 </a:t>
            </a:r>
            <a:r>
              <a:rPr kumimoji="1" lang="en-US" altLang="zh-CHT" sz="4400" b="1" dirty="0">
                <a:solidFill>
                  <a:srgbClr val="FFFFFF"/>
                </a:solidFill>
                <a:latin typeface="Helvetica Neue"/>
                <a:cs typeface="Helvetica Neue"/>
              </a:rPr>
              <a:t>Therefore do not let anyone judge you by what you eat or drink, or with regard to a religious festival, a New Moon celebration or a Sabbath day. </a:t>
            </a:r>
            <a:endParaRPr kumimoji="1" lang="en-US" altLang="zh-CHT" sz="4400" b="1" dirty="0" smtClean="0">
              <a:solidFill>
                <a:srgbClr val="FFFFFF"/>
              </a:solidFill>
              <a:latin typeface="Helvetica Neue"/>
              <a:cs typeface="Helvetica Neue"/>
            </a:endParaRPr>
          </a:p>
          <a:p>
            <a:pPr>
              <a:lnSpc>
                <a:spcPct val="110000"/>
              </a:lnSpc>
            </a:pPr>
            <a:r>
              <a:rPr kumimoji="1" lang="en-US" altLang="zh-CHT" sz="4400" b="1" dirty="0" smtClean="0">
                <a:solidFill>
                  <a:srgbClr val="F8BA00"/>
                </a:solidFill>
                <a:latin typeface="Helvetica Neue"/>
                <a:cs typeface="Helvetica Neue"/>
              </a:rPr>
              <a:t>17 </a:t>
            </a:r>
            <a:r>
              <a:rPr kumimoji="1" lang="en-US" altLang="zh-CHT" sz="4400" b="1" dirty="0" smtClean="0">
                <a:solidFill>
                  <a:srgbClr val="FFFFFF"/>
                </a:solidFill>
                <a:latin typeface="Helvetica Neue"/>
                <a:cs typeface="Helvetica Neue"/>
              </a:rPr>
              <a:t>These are a shadow of the</a:t>
            </a:r>
            <a:endParaRPr kumimoji="1" lang="en-US" altLang="zh-CHT" sz="4400" b="1" dirty="0">
              <a:solidFill>
                <a:srgbClr val="FFFFFF"/>
              </a:solidFill>
              <a:latin typeface="Helvetica Neue"/>
              <a:cs typeface="Helvetica Neue"/>
            </a:endParaRPr>
          </a:p>
        </p:txBody>
      </p:sp>
      <p:sp>
        <p:nvSpPr>
          <p:cNvPr id="4" name="TextBox 3"/>
          <p:cNvSpPr txBox="1"/>
          <p:nvPr/>
        </p:nvSpPr>
        <p:spPr>
          <a:xfrm>
            <a:off x="2686823" y="296255"/>
            <a:ext cx="4339650" cy="646331"/>
          </a:xfrm>
          <a:prstGeom prst="rect">
            <a:avLst/>
          </a:prstGeom>
          <a:noFill/>
        </p:spPr>
        <p:txBody>
          <a:bodyPr wrap="none" rtlCol="0">
            <a:spAutoFit/>
          </a:bodyPr>
          <a:lstStyle/>
          <a:p>
            <a:r>
              <a:rPr kumimoji="1" lang="en-US" altLang="zh-TW" sz="3600" b="1" dirty="0" smtClean="0">
                <a:solidFill>
                  <a:srgbClr val="F8BA00"/>
                </a:solidFill>
                <a:latin typeface="Helvetica Neue"/>
                <a:ea typeface="华文细黑"/>
                <a:cs typeface="Helvetica Neue"/>
              </a:rPr>
              <a:t>Colossians 2:16-18</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259208006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1575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4549963"/>
          </a:xfrm>
          <a:prstGeom prst="rect">
            <a:avLst/>
          </a:prstGeom>
          <a:noFill/>
        </p:spPr>
        <p:txBody>
          <a:bodyPr wrap="square" rtlCol="0">
            <a:spAutoFit/>
          </a:bodyPr>
          <a:lstStyle/>
          <a:p>
            <a:pPr>
              <a:lnSpc>
                <a:spcPct val="110000"/>
              </a:lnSpc>
            </a:pPr>
            <a:r>
              <a:rPr kumimoji="1" lang="en-US" altLang="zh-CHT" sz="4400" b="1" dirty="0" smtClean="0">
                <a:solidFill>
                  <a:srgbClr val="FFFFFF"/>
                </a:solidFill>
                <a:latin typeface="Helvetica Neue"/>
                <a:cs typeface="Helvetica Neue"/>
              </a:rPr>
              <a:t>things that were to come; the reality, however, is found in Christ. </a:t>
            </a:r>
          </a:p>
          <a:p>
            <a:pPr>
              <a:lnSpc>
                <a:spcPct val="110000"/>
              </a:lnSpc>
            </a:pPr>
            <a:r>
              <a:rPr kumimoji="1" lang="en-US" altLang="zh-CHT" sz="4400" b="1" dirty="0" smtClean="0">
                <a:solidFill>
                  <a:srgbClr val="F8BA00"/>
                </a:solidFill>
                <a:latin typeface="Helvetica Neue"/>
                <a:cs typeface="Helvetica Neue"/>
              </a:rPr>
              <a:t>18 </a:t>
            </a:r>
            <a:r>
              <a:rPr kumimoji="1" lang="en-US" altLang="zh-CHT" sz="4400" b="1" dirty="0" smtClean="0">
                <a:solidFill>
                  <a:srgbClr val="FFFFFF"/>
                </a:solidFill>
                <a:latin typeface="Helvetica Neue"/>
                <a:cs typeface="Helvetica Neue"/>
              </a:rPr>
              <a:t>Do not let anyone who delights in false humility and the worship of angels mind.</a:t>
            </a:r>
            <a:endParaRPr kumimoji="1" lang="en-US" altLang="zh-CHT" sz="4400" b="1" dirty="0">
              <a:solidFill>
                <a:srgbClr val="FFFFFF"/>
              </a:solidFill>
              <a:latin typeface="Helvetica Neue"/>
              <a:cs typeface="Helvetica Neue"/>
            </a:endParaRPr>
          </a:p>
        </p:txBody>
      </p:sp>
      <p:sp>
        <p:nvSpPr>
          <p:cNvPr id="4" name="TextBox 3"/>
          <p:cNvSpPr txBox="1"/>
          <p:nvPr/>
        </p:nvSpPr>
        <p:spPr>
          <a:xfrm>
            <a:off x="2686823" y="296255"/>
            <a:ext cx="4339650" cy="646331"/>
          </a:xfrm>
          <a:prstGeom prst="rect">
            <a:avLst/>
          </a:prstGeom>
          <a:noFill/>
        </p:spPr>
        <p:txBody>
          <a:bodyPr wrap="none" rtlCol="0">
            <a:spAutoFit/>
          </a:bodyPr>
          <a:lstStyle/>
          <a:p>
            <a:r>
              <a:rPr kumimoji="1" lang="en-US" altLang="zh-TW" sz="3600" b="1" dirty="0" smtClean="0">
                <a:solidFill>
                  <a:srgbClr val="F8BA00"/>
                </a:solidFill>
                <a:latin typeface="Helvetica Neue"/>
                <a:ea typeface="华文细黑"/>
                <a:cs typeface="Helvetica Neue"/>
              </a:rPr>
              <a:t>Colossians 2:16-18</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1701331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4549963"/>
          </a:xfrm>
          <a:prstGeom prst="rect">
            <a:avLst/>
          </a:prstGeom>
          <a:noFill/>
        </p:spPr>
        <p:txBody>
          <a:bodyPr wrap="square" rtlCol="0">
            <a:spAutoFit/>
          </a:bodyPr>
          <a:lstStyle/>
          <a:p>
            <a:pPr>
              <a:lnSpc>
                <a:spcPct val="110000"/>
              </a:lnSpc>
            </a:pPr>
            <a:r>
              <a:rPr kumimoji="1" lang="en-US" altLang="zh-CHT" sz="4400" b="1" dirty="0" smtClean="0">
                <a:solidFill>
                  <a:srgbClr val="FFFFFF"/>
                </a:solidFill>
                <a:latin typeface="Helvetica Neue"/>
                <a:cs typeface="Helvetica Neue"/>
              </a:rPr>
              <a:t>disqualify you. Such a person also goes into great detail about what they have seen; they are puffed up with idle notions by their unspiritual mind.</a:t>
            </a:r>
            <a:endParaRPr kumimoji="1" lang="en-US" altLang="zh-CHT" sz="4400" b="1" dirty="0">
              <a:solidFill>
                <a:srgbClr val="FFFFFF"/>
              </a:solidFill>
              <a:latin typeface="Helvetica Neue"/>
              <a:cs typeface="Helvetica Neue"/>
            </a:endParaRPr>
          </a:p>
        </p:txBody>
      </p:sp>
      <p:sp>
        <p:nvSpPr>
          <p:cNvPr id="4" name="TextBox 3"/>
          <p:cNvSpPr txBox="1"/>
          <p:nvPr/>
        </p:nvSpPr>
        <p:spPr>
          <a:xfrm>
            <a:off x="2686823" y="296255"/>
            <a:ext cx="4339650" cy="646331"/>
          </a:xfrm>
          <a:prstGeom prst="rect">
            <a:avLst/>
          </a:prstGeom>
          <a:noFill/>
        </p:spPr>
        <p:txBody>
          <a:bodyPr wrap="none" rtlCol="0">
            <a:spAutoFit/>
          </a:bodyPr>
          <a:lstStyle/>
          <a:p>
            <a:r>
              <a:rPr kumimoji="1" lang="en-US" altLang="zh-TW" sz="3600" b="1" dirty="0" smtClean="0">
                <a:solidFill>
                  <a:srgbClr val="F8BA00"/>
                </a:solidFill>
                <a:latin typeface="Helvetica Neue"/>
                <a:ea typeface="华文细黑"/>
                <a:cs typeface="Helvetica Neue"/>
              </a:rPr>
              <a:t>Colossians 2:16-18</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943580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20677"/>
            <a:ext cx="8138959" cy="5339923"/>
          </a:xfrm>
          <a:prstGeom prst="rect">
            <a:avLst/>
          </a:prstGeom>
          <a:noFill/>
        </p:spPr>
        <p:txBody>
          <a:bodyPr wrap="square" rtlCol="0">
            <a:spAutoFit/>
          </a:bodyPr>
          <a:lstStyle/>
          <a:p>
            <a:pPr>
              <a:lnSpc>
                <a:spcPct val="130000"/>
              </a:lnSpc>
            </a:pPr>
            <a:r>
              <a:rPr kumimoji="1" lang="en-US" altLang="zh-CHT" sz="4400" b="1" dirty="0">
                <a:solidFill>
                  <a:srgbClr val="F8BA00"/>
                </a:solidFill>
                <a:effectLst>
                  <a:outerShdw blurRad="50800" dist="38100" dir="2700000" algn="tl" rotWithShape="0">
                    <a:srgbClr val="000000">
                      <a:alpha val="43000"/>
                    </a:srgbClr>
                  </a:outerShdw>
                </a:effectLst>
                <a:latin typeface="Helvetica Neue"/>
                <a:cs typeface="Helvetica Neue"/>
              </a:rPr>
              <a:t>20 </a:t>
            </a:r>
            <a:r>
              <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rPr>
              <a:t>你 們 若 是 與 基 督 同 死 ， 脫 離 了 世 上 的 小 學 ， 為 甚 麼 仍 像 在 世 俗 中 活 著 、 服 從 那 不 可 拿 、 不 可 嘗 、 不 可 摸 等 類 的 規 條 呢 </a:t>
            </a:r>
            <a:r>
              <a:rPr kumimoji="1" lang="zh-CHT" altLang="en-US" sz="4400" b="1" dirty="0" smtClean="0">
                <a:solidFill>
                  <a:srgbClr val="FFFFFF"/>
                </a:solidFill>
                <a:effectLst>
                  <a:outerShdw blurRad="50800" dist="38100" dir="2700000" algn="tl" rotWithShape="0">
                    <a:srgbClr val="000000">
                      <a:alpha val="43000"/>
                    </a:srgbClr>
                  </a:outerShdw>
                </a:effectLst>
                <a:latin typeface="Helvetica Neue"/>
                <a:cs typeface="Helvetica Neue"/>
              </a:rPr>
              <a:t>？</a:t>
            </a:r>
            <a:endPar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CHT" sz="4400" b="1" dirty="0">
                <a:solidFill>
                  <a:srgbClr val="F8BA00"/>
                </a:solidFill>
                <a:effectLst>
                  <a:outerShdw blurRad="50800" dist="38100" dir="2700000" algn="tl" rotWithShape="0">
                    <a:srgbClr val="000000">
                      <a:alpha val="43000"/>
                    </a:srgbClr>
                  </a:outerShdw>
                </a:effectLst>
                <a:latin typeface="Helvetica Neue"/>
                <a:cs typeface="Helvetica Neue"/>
              </a:rPr>
              <a:t>21 </a:t>
            </a:r>
            <a:r>
              <a:rPr kumimoji="1" lang="en-US" altLang="zh-CHT" sz="4400" b="1" dirty="0" smtClean="0">
                <a:solidFill>
                  <a:srgbClr val="F8BA00"/>
                </a:solidFill>
                <a:effectLst>
                  <a:outerShdw blurRad="50800" dist="38100" dir="2700000" algn="tl" rotWithShape="0">
                    <a:srgbClr val="000000">
                      <a:alpha val="43000"/>
                    </a:srgbClr>
                  </a:outerShdw>
                </a:effectLst>
                <a:latin typeface="Helvetica Neue"/>
                <a:cs typeface="Helvetica Neue"/>
              </a:rPr>
              <a:t>a 22 </a:t>
            </a:r>
            <a:r>
              <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rPr>
              <a:t>這 都 是 照 人 所 吩 咐 </a:t>
            </a:r>
            <a:r>
              <a:rPr kumimoji="1" lang="zh-CHT" altLang="en-US" sz="4400" b="1" dirty="0" smtClean="0">
                <a:solidFill>
                  <a:srgbClr val="FFFFFF"/>
                </a:solidFill>
                <a:effectLst>
                  <a:outerShdw blurRad="50800" dist="38100" dir="2700000" algn="tl" rotWithShape="0">
                    <a:srgbClr val="000000">
                      <a:alpha val="43000"/>
                    </a:srgbClr>
                  </a:outerShdw>
                </a:effectLst>
                <a:latin typeface="Helvetica Neue"/>
                <a:cs typeface="Helvetica Neue"/>
              </a:rPr>
              <a:t>、</a:t>
            </a:r>
            <a:endPar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3106900" y="279501"/>
            <a:ext cx="3749744"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歌羅西書</a:t>
            </a:r>
            <a:r>
              <a:rPr kumimoji="1" lang="en-US" altLang="zh-TW" sz="3600" b="1" dirty="0" smtClean="0">
                <a:solidFill>
                  <a:srgbClr val="F8BA00"/>
                </a:solidFill>
                <a:latin typeface="Helvetica Neue"/>
                <a:ea typeface="华文细黑"/>
                <a:cs typeface="Helvetica Neue"/>
              </a:rPr>
              <a:t> 2:20-23</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14946395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19 15.0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20677"/>
            <a:ext cx="8138959" cy="4459682"/>
          </a:xfrm>
          <a:prstGeom prst="rect">
            <a:avLst/>
          </a:prstGeom>
          <a:noFill/>
        </p:spPr>
        <p:txBody>
          <a:bodyPr wrap="square" rtlCol="0">
            <a:spAutoFit/>
          </a:bodyPr>
          <a:lstStyle/>
          <a:p>
            <a:pPr>
              <a:lnSpc>
                <a:spcPct val="130000"/>
              </a:lnSpc>
            </a:pPr>
            <a:r>
              <a:rPr kumimoji="1" lang="zh-CHT" altLang="en-US" sz="4400" b="1" dirty="0" smtClean="0">
                <a:solidFill>
                  <a:srgbClr val="FFFFFF"/>
                </a:solidFill>
                <a:effectLst>
                  <a:outerShdw blurRad="50800" dist="38100" dir="2700000" algn="tl" rotWithShape="0">
                    <a:srgbClr val="000000">
                      <a:alpha val="43000"/>
                    </a:srgbClr>
                  </a:outerShdw>
                </a:effectLst>
                <a:latin typeface="Helvetica Neue"/>
                <a:cs typeface="Helvetica Neue"/>
              </a:rPr>
              <a:t>所 </a:t>
            </a:r>
            <a:r>
              <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rPr>
              <a:t>教 導 的 。 說 到 這 一 切 ， 正 用 的 時 候 就 都 敗 壞 了 </a:t>
            </a:r>
            <a:r>
              <a:rPr kumimoji="1" lang="zh-CHT" altLang="en-US" sz="4400" b="1" dirty="0" smtClean="0">
                <a:solidFill>
                  <a:srgbClr val="FFFFFF"/>
                </a:solidFill>
                <a:effectLst>
                  <a:outerShdw blurRad="50800" dist="38100" dir="2700000" algn="tl" rotWithShape="0">
                    <a:srgbClr val="000000">
                      <a:alpha val="43000"/>
                    </a:srgbClr>
                  </a:outerShdw>
                </a:effectLst>
                <a:latin typeface="Helvetica Neue"/>
                <a:cs typeface="Helvetica Neue"/>
              </a:rPr>
              <a:t>。</a:t>
            </a:r>
            <a:endPar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CHT" sz="4400" b="1" dirty="0">
                <a:solidFill>
                  <a:srgbClr val="F8BA00"/>
                </a:solidFill>
                <a:effectLst>
                  <a:outerShdw blurRad="50800" dist="38100" dir="2700000" algn="tl" rotWithShape="0">
                    <a:srgbClr val="000000">
                      <a:alpha val="43000"/>
                    </a:srgbClr>
                  </a:outerShdw>
                </a:effectLst>
                <a:latin typeface="Helvetica Neue"/>
                <a:cs typeface="Helvetica Neue"/>
              </a:rPr>
              <a:t>23 </a:t>
            </a:r>
            <a:r>
              <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rPr>
              <a:t>這 些 規 條 使 人 徒 有 智 慧 之 名 ， 用 私 意 崇 拜 ， 自 表 謙 卑 ， 苦 待 己 身 ， 其 實 </a:t>
            </a:r>
            <a:r>
              <a:rPr kumimoji="1" lang="zh-CHT" altLang="en-US" sz="4400" b="1" dirty="0" smtClean="0">
                <a:solidFill>
                  <a:srgbClr val="FFFFFF"/>
                </a:solidFill>
                <a:effectLst>
                  <a:outerShdw blurRad="50800" dist="38100" dir="2700000" algn="tl" rotWithShape="0">
                    <a:srgbClr val="000000">
                      <a:alpha val="43000"/>
                    </a:srgbClr>
                  </a:outerShdw>
                </a:effectLst>
                <a:latin typeface="Helvetica Neue"/>
                <a:cs typeface="Helvetica Neue"/>
              </a:rPr>
              <a:t>在</a:t>
            </a:r>
            <a:endPar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3106900" y="279501"/>
            <a:ext cx="3749744" cy="646331"/>
          </a:xfrm>
          <a:prstGeom prst="rect">
            <a:avLst/>
          </a:prstGeom>
          <a:noFill/>
        </p:spPr>
        <p:txBody>
          <a:bodyPr wrap="none" rtlCol="0">
            <a:spAutoFit/>
          </a:bodyPr>
          <a:lstStyle/>
          <a:p>
            <a:r>
              <a:rPr kumimoji="1" lang="zh-TW" altLang="en-US" sz="3600" b="1" dirty="0" smtClean="0">
                <a:solidFill>
                  <a:srgbClr val="F8BA00"/>
                </a:solidFill>
                <a:latin typeface="Helvetica Neue"/>
                <a:ea typeface="华文细黑"/>
                <a:cs typeface="Helvetica Neue"/>
              </a:rPr>
              <a:t>歌羅西書</a:t>
            </a:r>
            <a:r>
              <a:rPr kumimoji="1" lang="en-US" altLang="zh-TW" sz="3600" b="1" dirty="0" smtClean="0">
                <a:solidFill>
                  <a:srgbClr val="F8BA00"/>
                </a:solidFill>
                <a:latin typeface="Helvetica Neue"/>
                <a:ea typeface="华文细黑"/>
                <a:cs typeface="Helvetica Neue"/>
              </a:rPr>
              <a:t> 2:20-23</a:t>
            </a:r>
            <a:endParaRPr kumimoji="1" lang="zh-CN" altLang="en-US" sz="3600" b="1" dirty="0">
              <a:solidFill>
                <a:srgbClr val="F8BA00"/>
              </a:solidFill>
              <a:latin typeface="Helvetica Neue"/>
              <a:ea typeface="华文细黑"/>
              <a:cs typeface="Helvetica Neue"/>
            </a:endParaRPr>
          </a:p>
        </p:txBody>
      </p:sp>
    </p:spTree>
    <p:extLst>
      <p:ext uri="{BB962C8B-B14F-4D97-AF65-F5344CB8AC3E}">
        <p14:creationId xmlns:p14="http://schemas.microsoft.com/office/powerpoint/2010/main" val="32679065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3386</TotalTime>
  <Words>1578</Words>
  <Application>Microsoft Macintosh PowerPoint</Application>
  <PresentationFormat>On-screen Show (4:3)</PresentationFormat>
  <Paragraphs>137</Paragraphs>
  <Slides>50</Slides>
  <Notes>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Chiu,Jack 邱清忠</cp:lastModifiedBy>
  <cp:revision>537</cp:revision>
  <cp:lastPrinted>2018-09-27T16:14:37Z</cp:lastPrinted>
  <dcterms:created xsi:type="dcterms:W3CDTF">2018-07-03T11:08:25Z</dcterms:created>
  <dcterms:modified xsi:type="dcterms:W3CDTF">2019-03-29T02:47:57Z</dcterms:modified>
</cp:coreProperties>
</file>