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6"/>
  </p:notesMasterIdLst>
  <p:sldIdLst>
    <p:sldId id="275" r:id="rId2"/>
    <p:sldId id="350" r:id="rId3"/>
    <p:sldId id="372" r:id="rId4"/>
    <p:sldId id="351" r:id="rId5"/>
    <p:sldId id="373" r:id="rId6"/>
    <p:sldId id="374" r:id="rId7"/>
    <p:sldId id="375" r:id="rId8"/>
    <p:sldId id="376" r:id="rId9"/>
    <p:sldId id="377" r:id="rId10"/>
    <p:sldId id="378" r:id="rId11"/>
    <p:sldId id="379" r:id="rId12"/>
    <p:sldId id="380" r:id="rId13"/>
    <p:sldId id="381" r:id="rId14"/>
    <p:sldId id="382"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944"/>
    <p:restoredTop sz="94830"/>
  </p:normalViewPr>
  <p:slideViewPr>
    <p:cSldViewPr snapToGrid="0">
      <p:cViewPr varScale="1">
        <p:scale>
          <a:sx n="117" d="100"/>
          <a:sy n="117" d="100"/>
        </p:scale>
        <p:origin x="40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4D52EB-69C1-1243-A88D-D4B6E233B89E}" type="datetimeFigureOut">
              <a:rPr lang="en-US" smtClean="0"/>
              <a:t>3/4/23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ABB129-E815-264A-8D37-D69BF411D53C}" type="slidenum">
              <a:rPr lang="en-US" smtClean="0"/>
              <a:t>‹#›</a:t>
            </a:fld>
            <a:endParaRPr lang="en-US"/>
          </a:p>
        </p:txBody>
      </p:sp>
    </p:spTree>
    <p:extLst>
      <p:ext uri="{BB962C8B-B14F-4D97-AF65-F5344CB8AC3E}">
        <p14:creationId xmlns:p14="http://schemas.microsoft.com/office/powerpoint/2010/main" val="12026914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1B2A645-E053-B849-9906-2B30E14EE8E2}" type="datetimeFigureOut">
              <a:rPr lang="en-US" smtClean="0"/>
              <a:t>3/4/23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C799F-7BE4-6E41-B4D3-93F5AAD575CD}" type="slidenum">
              <a:rPr lang="en-US" smtClean="0"/>
              <a:t>‹#›</a:t>
            </a:fld>
            <a:endParaRPr lang="en-US"/>
          </a:p>
        </p:txBody>
      </p:sp>
    </p:spTree>
    <p:extLst>
      <p:ext uri="{BB962C8B-B14F-4D97-AF65-F5344CB8AC3E}">
        <p14:creationId xmlns:p14="http://schemas.microsoft.com/office/powerpoint/2010/main" val="4090510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B2A645-E053-B849-9906-2B30E14EE8E2}" type="datetimeFigureOut">
              <a:rPr lang="en-US" smtClean="0"/>
              <a:t>3/4/23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C799F-7BE4-6E41-B4D3-93F5AAD575CD}" type="slidenum">
              <a:rPr lang="en-US" smtClean="0"/>
              <a:t>‹#›</a:t>
            </a:fld>
            <a:endParaRPr lang="en-US"/>
          </a:p>
        </p:txBody>
      </p:sp>
    </p:spTree>
    <p:extLst>
      <p:ext uri="{BB962C8B-B14F-4D97-AF65-F5344CB8AC3E}">
        <p14:creationId xmlns:p14="http://schemas.microsoft.com/office/powerpoint/2010/main" val="1085143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B2A645-E053-B849-9906-2B30E14EE8E2}" type="datetimeFigureOut">
              <a:rPr lang="en-US" smtClean="0"/>
              <a:t>3/4/23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C799F-7BE4-6E41-B4D3-93F5AAD575CD}" type="slidenum">
              <a:rPr lang="en-US" smtClean="0"/>
              <a:t>‹#›</a:t>
            </a:fld>
            <a:endParaRPr lang="en-US"/>
          </a:p>
        </p:txBody>
      </p:sp>
    </p:spTree>
    <p:extLst>
      <p:ext uri="{BB962C8B-B14F-4D97-AF65-F5344CB8AC3E}">
        <p14:creationId xmlns:p14="http://schemas.microsoft.com/office/powerpoint/2010/main" val="3838537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B2A645-E053-B849-9906-2B30E14EE8E2}" type="datetimeFigureOut">
              <a:rPr lang="en-US" smtClean="0"/>
              <a:t>3/4/23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C799F-7BE4-6E41-B4D3-93F5AAD575CD}" type="slidenum">
              <a:rPr lang="en-US" smtClean="0"/>
              <a:t>‹#›</a:t>
            </a:fld>
            <a:endParaRPr lang="en-US"/>
          </a:p>
        </p:txBody>
      </p:sp>
    </p:spTree>
    <p:extLst>
      <p:ext uri="{BB962C8B-B14F-4D97-AF65-F5344CB8AC3E}">
        <p14:creationId xmlns:p14="http://schemas.microsoft.com/office/powerpoint/2010/main" val="283582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1B2A645-E053-B849-9906-2B30E14EE8E2}" type="datetimeFigureOut">
              <a:rPr lang="en-US" smtClean="0"/>
              <a:t>3/4/23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C799F-7BE4-6E41-B4D3-93F5AAD575CD}" type="slidenum">
              <a:rPr lang="en-US" smtClean="0"/>
              <a:t>‹#›</a:t>
            </a:fld>
            <a:endParaRPr lang="en-US"/>
          </a:p>
        </p:txBody>
      </p:sp>
    </p:spTree>
    <p:extLst>
      <p:ext uri="{BB962C8B-B14F-4D97-AF65-F5344CB8AC3E}">
        <p14:creationId xmlns:p14="http://schemas.microsoft.com/office/powerpoint/2010/main" val="3187487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1B2A645-E053-B849-9906-2B30E14EE8E2}" type="datetimeFigureOut">
              <a:rPr lang="en-US" smtClean="0"/>
              <a:t>3/4/23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C799F-7BE4-6E41-B4D3-93F5AAD575CD}" type="slidenum">
              <a:rPr lang="en-US" smtClean="0"/>
              <a:t>‹#›</a:t>
            </a:fld>
            <a:endParaRPr lang="en-US"/>
          </a:p>
        </p:txBody>
      </p:sp>
    </p:spTree>
    <p:extLst>
      <p:ext uri="{BB962C8B-B14F-4D97-AF65-F5344CB8AC3E}">
        <p14:creationId xmlns:p14="http://schemas.microsoft.com/office/powerpoint/2010/main" val="21014804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1B2A645-E053-B849-9906-2B30E14EE8E2}" type="datetimeFigureOut">
              <a:rPr lang="en-US" smtClean="0"/>
              <a:t>3/4/23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C799F-7BE4-6E41-B4D3-93F5AAD575CD}" type="slidenum">
              <a:rPr lang="en-US" smtClean="0"/>
              <a:t>‹#›</a:t>
            </a:fld>
            <a:endParaRPr lang="en-US"/>
          </a:p>
        </p:txBody>
      </p:sp>
    </p:spTree>
    <p:extLst>
      <p:ext uri="{BB962C8B-B14F-4D97-AF65-F5344CB8AC3E}">
        <p14:creationId xmlns:p14="http://schemas.microsoft.com/office/powerpoint/2010/main" val="3081885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1B2A645-E053-B849-9906-2B30E14EE8E2}" type="datetimeFigureOut">
              <a:rPr lang="en-US" smtClean="0"/>
              <a:t>3/4/23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C799F-7BE4-6E41-B4D3-93F5AAD575CD}" type="slidenum">
              <a:rPr lang="en-US" smtClean="0"/>
              <a:t>‹#›</a:t>
            </a:fld>
            <a:endParaRPr lang="en-US"/>
          </a:p>
        </p:txBody>
      </p:sp>
    </p:spTree>
    <p:extLst>
      <p:ext uri="{BB962C8B-B14F-4D97-AF65-F5344CB8AC3E}">
        <p14:creationId xmlns:p14="http://schemas.microsoft.com/office/powerpoint/2010/main" val="37368644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B2A645-E053-B849-9906-2B30E14EE8E2}" type="datetimeFigureOut">
              <a:rPr lang="en-US" smtClean="0"/>
              <a:t>3/4/23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C799F-7BE4-6E41-B4D3-93F5AAD575CD}" type="slidenum">
              <a:rPr lang="en-US" smtClean="0"/>
              <a:t>‹#›</a:t>
            </a:fld>
            <a:endParaRPr lang="en-US"/>
          </a:p>
        </p:txBody>
      </p:sp>
    </p:spTree>
    <p:extLst>
      <p:ext uri="{BB962C8B-B14F-4D97-AF65-F5344CB8AC3E}">
        <p14:creationId xmlns:p14="http://schemas.microsoft.com/office/powerpoint/2010/main" val="2530581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1B2A645-E053-B849-9906-2B30E14EE8E2}" type="datetimeFigureOut">
              <a:rPr lang="en-US" smtClean="0"/>
              <a:t>3/4/23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C799F-7BE4-6E41-B4D3-93F5AAD575CD}" type="slidenum">
              <a:rPr lang="en-US" smtClean="0"/>
              <a:t>‹#›</a:t>
            </a:fld>
            <a:endParaRPr lang="en-US"/>
          </a:p>
        </p:txBody>
      </p:sp>
    </p:spTree>
    <p:extLst>
      <p:ext uri="{BB962C8B-B14F-4D97-AF65-F5344CB8AC3E}">
        <p14:creationId xmlns:p14="http://schemas.microsoft.com/office/powerpoint/2010/main" val="893514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1B2A645-E053-B849-9906-2B30E14EE8E2}" type="datetimeFigureOut">
              <a:rPr lang="en-US" smtClean="0"/>
              <a:t>3/4/23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C799F-7BE4-6E41-B4D3-93F5AAD575CD}" type="slidenum">
              <a:rPr lang="en-US" smtClean="0"/>
              <a:t>‹#›</a:t>
            </a:fld>
            <a:endParaRPr lang="en-US"/>
          </a:p>
        </p:txBody>
      </p:sp>
    </p:spTree>
    <p:extLst>
      <p:ext uri="{BB962C8B-B14F-4D97-AF65-F5344CB8AC3E}">
        <p14:creationId xmlns:p14="http://schemas.microsoft.com/office/powerpoint/2010/main" val="32142756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B2A645-E053-B849-9906-2B30E14EE8E2}" type="datetimeFigureOut">
              <a:rPr lang="en-US" smtClean="0"/>
              <a:t>3/4/23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C799F-7BE4-6E41-B4D3-93F5AAD575CD}" type="slidenum">
              <a:rPr lang="en-US" smtClean="0"/>
              <a:t>‹#›</a:t>
            </a:fld>
            <a:endParaRPr lang="en-US"/>
          </a:p>
        </p:txBody>
      </p:sp>
    </p:spTree>
    <p:extLst>
      <p:ext uri="{BB962C8B-B14F-4D97-AF65-F5344CB8AC3E}">
        <p14:creationId xmlns:p14="http://schemas.microsoft.com/office/powerpoint/2010/main" val="339522536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text&#10;&#10;Description automatically generated">
            <a:extLst>
              <a:ext uri="{FF2B5EF4-FFF2-40B4-BE49-F238E27FC236}">
                <a16:creationId xmlns:a16="http://schemas.microsoft.com/office/drawing/2014/main" id="{DB2D54B0-FB89-6D29-B683-ACC92F6ACF9C}"/>
              </a:ext>
            </a:extLst>
          </p:cNvPr>
          <p:cNvPicPr>
            <a:picLocks noChangeAspect="1"/>
          </p:cNvPicPr>
          <p:nvPr/>
        </p:nvPicPr>
        <p:blipFill>
          <a:blip r:embed="rId2"/>
          <a:stretch>
            <a:fillRect/>
          </a:stretch>
        </p:blipFill>
        <p:spPr>
          <a:xfrm>
            <a:off x="-1" y="18534"/>
            <a:ext cx="12225133" cy="6839465"/>
          </a:xfrm>
          <a:prstGeom prst="rect">
            <a:avLst/>
          </a:prstGeom>
        </p:spPr>
      </p:pic>
      <p:sp>
        <p:nvSpPr>
          <p:cNvPr id="3" name="TextBox 2">
            <a:extLst>
              <a:ext uri="{FF2B5EF4-FFF2-40B4-BE49-F238E27FC236}">
                <a16:creationId xmlns:a16="http://schemas.microsoft.com/office/drawing/2014/main" id="{0FD5CC95-7DDE-71EB-36F5-817706FC8B20}"/>
              </a:ext>
            </a:extLst>
          </p:cNvPr>
          <p:cNvSpPr txBox="1"/>
          <p:nvPr/>
        </p:nvSpPr>
        <p:spPr>
          <a:xfrm>
            <a:off x="4103984" y="2646897"/>
            <a:ext cx="1906291" cy="646331"/>
          </a:xfrm>
          <a:prstGeom prst="rect">
            <a:avLst/>
          </a:prstGeom>
          <a:noFill/>
        </p:spPr>
        <p:txBody>
          <a:bodyPr wrap="none" rtlCol="0">
            <a:spAutoFit/>
          </a:bodyPr>
          <a:lstStyle/>
          <a:p>
            <a:r>
              <a:rPr lang="zh-TW" altLang="en-US" dirty="0">
                <a:latin typeface="Yu Gothic UI" panose="020B0400000000000000" pitchFamily="34" charset="-128"/>
                <a:ea typeface="Yu Gothic UI" panose="020B0400000000000000" pitchFamily="34" charset="-128"/>
              </a:rPr>
              <a:t>房正豪牧师
</a:t>
            </a:r>
            <a:r>
              <a:rPr lang="en-US" dirty="0">
                <a:latin typeface="Yu Gothic UI" panose="020B0400000000000000" pitchFamily="34" charset="-128"/>
                <a:ea typeface="Yu Gothic UI" panose="020B0400000000000000" pitchFamily="34" charset="-128"/>
              </a:rPr>
              <a:t>Rev. Steven Fang</a:t>
            </a:r>
          </a:p>
        </p:txBody>
      </p:sp>
    </p:spTree>
    <p:extLst>
      <p:ext uri="{BB962C8B-B14F-4D97-AF65-F5344CB8AC3E}">
        <p14:creationId xmlns:p14="http://schemas.microsoft.com/office/powerpoint/2010/main" val="25498197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538B46C-F260-7293-9E00-8CE8FAD6278A}"/>
              </a:ext>
            </a:extLst>
          </p:cNvPr>
          <p:cNvSpPr txBox="1"/>
          <p:nvPr/>
        </p:nvSpPr>
        <p:spPr>
          <a:xfrm>
            <a:off x="1828799" y="624731"/>
            <a:ext cx="8787539" cy="4524315"/>
          </a:xfrm>
          <a:prstGeom prst="rect">
            <a:avLst/>
          </a:prstGeom>
          <a:noFill/>
        </p:spPr>
        <p:txBody>
          <a:bodyPr wrap="square" rtlCol="0">
            <a:spAutoFit/>
          </a:bodyPr>
          <a:lstStyle/>
          <a:p>
            <a:r>
              <a:rPr lang="en-US" altLang="zh-TW" sz="36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13 </a:t>
            </a:r>
            <a:r>
              <a:rPr lang="zh-TW" altLang="en-US" sz="36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雇工逃走，因他是雇工，并不顾念羊。</a:t>
            </a:r>
            <a:endParaRPr lang="en-US" altLang="zh-TW" sz="36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endParaRPr>
          </a:p>
          <a:p>
            <a:r>
              <a:rPr lang="en-US" altLang="zh-TW" sz="3600" b="1" dirty="0">
                <a:effectLst>
                  <a:glow rad="63500">
                    <a:schemeClr val="bg1">
                      <a:alpha val="40000"/>
                    </a:schemeClr>
                  </a:glow>
                </a:effectLst>
                <a:latin typeface="Yu Gothic UI" panose="020B0500000000000000" pitchFamily="34" charset="-128"/>
                <a:ea typeface="Yu Gothic UI" panose="020B0500000000000000" pitchFamily="34" charset="-128"/>
              </a:rPr>
              <a:t>13 The man runs away because he is a hired hand and cares nothing for the sheep.</a:t>
            </a:r>
            <a:endParaRPr lang="zh-TW" altLang="en-US" sz="36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endParaRPr>
          </a:p>
          <a:p>
            <a:r>
              <a:rPr lang="en-US" altLang="zh-TW" sz="36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14 </a:t>
            </a:r>
            <a:r>
              <a:rPr lang="zh-TW" altLang="en-US" sz="36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我是好牧人。我认识我的羊，我的羊也认识我。</a:t>
            </a:r>
            <a:endParaRPr lang="en-US" altLang="zh-TW" sz="36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endParaRPr>
          </a:p>
          <a:p>
            <a:r>
              <a:rPr lang="en-US" altLang="zh-TW" sz="3600" b="1" dirty="0">
                <a:effectLst>
                  <a:glow rad="63500">
                    <a:schemeClr val="bg1">
                      <a:alpha val="40000"/>
                    </a:schemeClr>
                  </a:glow>
                </a:effectLst>
                <a:latin typeface="Yu Gothic UI" panose="020B0500000000000000" pitchFamily="34" charset="-128"/>
                <a:ea typeface="Yu Gothic UI" panose="020B0500000000000000" pitchFamily="34" charset="-128"/>
              </a:rPr>
              <a:t>14 “I am the good shepherd; I know my sheep and my sheep know me—</a:t>
            </a:r>
            <a:endParaRPr lang="zh-TW" altLang="en-US" sz="3600" b="1" dirty="0">
              <a:effectLst>
                <a:glow rad="63500">
                  <a:schemeClr val="bg1">
                    <a:alpha val="40000"/>
                  </a:schemeClr>
                </a:glow>
              </a:effectLst>
              <a:latin typeface="Yu Gothic UI" panose="020B0500000000000000" pitchFamily="34" charset="-128"/>
              <a:ea typeface="Yu Gothic UI" panose="020B0500000000000000" pitchFamily="34" charset="-128"/>
            </a:endParaRPr>
          </a:p>
        </p:txBody>
      </p:sp>
    </p:spTree>
    <p:extLst>
      <p:ext uri="{BB962C8B-B14F-4D97-AF65-F5344CB8AC3E}">
        <p14:creationId xmlns:p14="http://schemas.microsoft.com/office/powerpoint/2010/main" val="3588494993"/>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538B46C-F260-7293-9E00-8CE8FAD6278A}"/>
              </a:ext>
            </a:extLst>
          </p:cNvPr>
          <p:cNvSpPr txBox="1"/>
          <p:nvPr/>
        </p:nvSpPr>
        <p:spPr>
          <a:xfrm>
            <a:off x="1708603" y="907399"/>
            <a:ext cx="9185342" cy="4647426"/>
          </a:xfrm>
          <a:prstGeom prst="rect">
            <a:avLst/>
          </a:prstGeom>
          <a:noFill/>
        </p:spPr>
        <p:txBody>
          <a:bodyPr wrap="square" rtlCol="0">
            <a:spAutoFit/>
          </a:bodyPr>
          <a:lstStyle/>
          <a:p>
            <a:pPr algn="ctr"/>
            <a:r>
              <a:rPr lang="zh-TW" altLang="en-US" sz="40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如何认识主</a:t>
            </a:r>
            <a:endParaRPr lang="en-US" altLang="zh-TW" sz="40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endParaRPr>
          </a:p>
          <a:p>
            <a:pPr algn="ctr"/>
            <a:r>
              <a:rPr lang="en-US" altLang="zh-TW" sz="4000" b="1" dirty="0">
                <a:effectLst>
                  <a:glow rad="63500">
                    <a:schemeClr val="bg1">
                      <a:alpha val="40000"/>
                    </a:schemeClr>
                  </a:glow>
                </a:effectLst>
                <a:latin typeface="Yu Gothic UI" panose="020B0500000000000000" pitchFamily="34" charset="-128"/>
                <a:ea typeface="Yu Gothic UI" panose="020B0500000000000000" pitchFamily="34" charset="-128"/>
              </a:rPr>
              <a:t>how to know the God</a:t>
            </a:r>
          </a:p>
          <a:p>
            <a:pPr algn="ctr"/>
            <a:r>
              <a:rPr lang="zh-TW" altLang="en-US" sz="40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
</a:t>
            </a:r>
            <a:r>
              <a:rPr lang="zh-TW" altLang="en-US" sz="48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从主的话来认识祂</a:t>
            </a:r>
            <a:endParaRPr lang="en-US" altLang="zh-TW" sz="48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endParaRPr>
          </a:p>
          <a:p>
            <a:pPr algn="ctr"/>
            <a:r>
              <a:rPr lang="en-US" altLang="zh-TW" sz="4000" b="1" dirty="0">
                <a:effectLst>
                  <a:glow rad="63500">
                    <a:schemeClr val="bg1">
                      <a:alpha val="40000"/>
                    </a:schemeClr>
                  </a:glow>
                </a:effectLst>
                <a:latin typeface="Yu Gothic UI" panose="020B0500000000000000" pitchFamily="34" charset="-128"/>
                <a:ea typeface="Yu Gothic UI" panose="020B0500000000000000" pitchFamily="34" charset="-128"/>
              </a:rPr>
              <a:t>Get to know the God from His Word</a:t>
            </a:r>
            <a:r>
              <a:rPr lang="zh-TW" altLang="en-US" sz="40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
</a:t>
            </a:r>
            <a:r>
              <a:rPr lang="zh-TW" altLang="en-US" sz="48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从主的作为来认识祂</a:t>
            </a:r>
            <a:endParaRPr lang="en-US" altLang="zh-TW" sz="48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endParaRPr>
          </a:p>
          <a:p>
            <a:pPr algn="ctr"/>
            <a:r>
              <a:rPr lang="en-US" altLang="zh-TW" sz="4000" b="1" dirty="0">
                <a:effectLst>
                  <a:glow rad="63500">
                    <a:schemeClr val="bg1">
                      <a:alpha val="40000"/>
                    </a:schemeClr>
                  </a:glow>
                </a:effectLst>
                <a:latin typeface="Yu Gothic UI" panose="020B0500000000000000" pitchFamily="34" charset="-128"/>
                <a:ea typeface="Yu Gothic UI" panose="020B0500000000000000" pitchFamily="34" charset="-128"/>
              </a:rPr>
              <a:t>To know the God from His deeds</a:t>
            </a:r>
            <a:endParaRPr lang="zh-TW" altLang="en-US" sz="4000" b="1" dirty="0">
              <a:effectLst>
                <a:glow rad="63500">
                  <a:schemeClr val="bg1">
                    <a:alpha val="40000"/>
                  </a:schemeClr>
                </a:glow>
              </a:effectLst>
              <a:latin typeface="Yu Gothic UI" panose="020B0500000000000000" pitchFamily="34" charset="-128"/>
              <a:ea typeface="Yu Gothic UI" panose="020B0500000000000000" pitchFamily="34" charset="-128"/>
            </a:endParaRPr>
          </a:p>
        </p:txBody>
      </p:sp>
    </p:spTree>
    <p:extLst>
      <p:ext uri="{BB962C8B-B14F-4D97-AF65-F5344CB8AC3E}">
        <p14:creationId xmlns:p14="http://schemas.microsoft.com/office/powerpoint/2010/main" val="3662342741"/>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538B46C-F260-7293-9E00-8CE8FAD6278A}"/>
              </a:ext>
            </a:extLst>
          </p:cNvPr>
          <p:cNvSpPr txBox="1"/>
          <p:nvPr/>
        </p:nvSpPr>
        <p:spPr>
          <a:xfrm>
            <a:off x="1910079" y="612844"/>
            <a:ext cx="9651655" cy="5632311"/>
          </a:xfrm>
          <a:prstGeom prst="rect">
            <a:avLst/>
          </a:prstGeom>
          <a:noFill/>
        </p:spPr>
        <p:txBody>
          <a:bodyPr wrap="square" rtlCol="0">
            <a:spAutoFit/>
          </a:bodyPr>
          <a:lstStyle/>
          <a:p>
            <a:pPr algn="ctr"/>
            <a:r>
              <a:rPr lang="zh-TW" altLang="en-US" sz="40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认识主的七大属性</a:t>
            </a:r>
            <a:endParaRPr lang="en-US" altLang="zh-TW" sz="40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endParaRPr>
          </a:p>
          <a:p>
            <a:r>
              <a:rPr lang="en-US" altLang="zh-TW" sz="3200" b="1" dirty="0">
                <a:solidFill>
                  <a:srgbClr val="FFFFFF"/>
                </a:solidFill>
                <a:effectLst>
                  <a:glow rad="63500">
                    <a:schemeClr val="bg1">
                      <a:alpha val="40000"/>
                    </a:schemeClr>
                  </a:glow>
                </a:effectLst>
                <a:latin typeface="Yu Gothic UI" panose="020B0500000000000000" pitchFamily="34" charset="-128"/>
                <a:ea typeface="Yu Gothic UI" panose="020B0500000000000000" pitchFamily="34" charset="-128"/>
              </a:rPr>
              <a:t>Recognize the Seven Attributes of the God</a:t>
            </a:r>
            <a:r>
              <a:rPr lang="zh-TW" altLang="en-US" sz="40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
</a:t>
            </a:r>
            <a:r>
              <a:rPr lang="en-US" altLang="zh-TW" sz="40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1. </a:t>
            </a:r>
            <a:r>
              <a:rPr lang="zh-TW" altLang="en-US" sz="40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祂是</a:t>
            </a:r>
            <a:r>
              <a:rPr lang="zh-TW" altLang="en-US" sz="4000" b="1" dirty="0">
                <a:solidFill>
                  <a:srgbClr val="FFFF00"/>
                </a:solidFill>
                <a:effectLst>
                  <a:glow rad="63500">
                    <a:schemeClr val="bg1">
                      <a:alpha val="40000"/>
                    </a:schemeClr>
                  </a:glow>
                </a:effectLst>
                <a:latin typeface="Yu Gothic UI" panose="020B0500000000000000" pitchFamily="34" charset="-128"/>
                <a:ea typeface="Yu Gothic UI" panose="020B0500000000000000" pitchFamily="34" charset="-128"/>
              </a:rPr>
              <a:t>全能</a:t>
            </a:r>
            <a:r>
              <a:rPr lang="zh-TW" altLang="en-US" sz="40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的神</a:t>
            </a:r>
            <a:r>
              <a:rPr lang="en-US" altLang="zh-TW" sz="40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 </a:t>
            </a:r>
            <a:r>
              <a:rPr lang="en-US" altLang="zh-TW" sz="3200" b="1" dirty="0">
                <a:solidFill>
                  <a:srgbClr val="FFFFFF"/>
                </a:solidFill>
                <a:effectLst>
                  <a:glow rad="63500">
                    <a:schemeClr val="bg1">
                      <a:alpha val="40000"/>
                    </a:schemeClr>
                  </a:glow>
                </a:effectLst>
                <a:latin typeface="Yu Gothic UI" panose="020B0500000000000000" pitchFamily="34" charset="-128"/>
                <a:ea typeface="Yu Gothic UI" panose="020B0500000000000000" pitchFamily="34" charset="-128"/>
              </a:rPr>
              <a:t>He is the </a:t>
            </a:r>
            <a:r>
              <a:rPr lang="en-US" altLang="zh-TW" sz="3200" b="1" dirty="0">
                <a:solidFill>
                  <a:srgbClr val="FFFF00"/>
                </a:solidFill>
                <a:effectLst>
                  <a:glow rad="63500">
                    <a:schemeClr val="bg1">
                      <a:alpha val="40000"/>
                    </a:schemeClr>
                  </a:glow>
                </a:effectLst>
                <a:latin typeface="Yu Gothic UI" panose="020B0500000000000000" pitchFamily="34" charset="-128"/>
                <a:ea typeface="Yu Gothic UI" panose="020B0500000000000000" pitchFamily="34" charset="-128"/>
              </a:rPr>
              <a:t>Almighty</a:t>
            </a:r>
            <a:r>
              <a:rPr lang="en-US" altLang="zh-TW" sz="3200" b="1" dirty="0">
                <a:solidFill>
                  <a:srgbClr val="FFFFFF"/>
                </a:solidFill>
                <a:effectLst>
                  <a:glow rad="63500">
                    <a:schemeClr val="bg1">
                      <a:alpha val="40000"/>
                    </a:schemeClr>
                  </a:glow>
                </a:effectLst>
                <a:latin typeface="Yu Gothic UI" panose="020B0500000000000000" pitchFamily="34" charset="-128"/>
                <a:ea typeface="Yu Gothic UI" panose="020B0500000000000000" pitchFamily="34" charset="-128"/>
              </a:rPr>
              <a:t> God</a:t>
            </a:r>
          </a:p>
          <a:p>
            <a:r>
              <a:rPr lang="en-US" altLang="zh-TW" sz="40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2. </a:t>
            </a:r>
            <a:r>
              <a:rPr lang="zh-TW" altLang="en-US" sz="40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祂是</a:t>
            </a:r>
            <a:r>
              <a:rPr lang="zh-TW" altLang="en-US" sz="4000" b="1" dirty="0">
                <a:solidFill>
                  <a:srgbClr val="FFFF00"/>
                </a:solidFill>
                <a:effectLst>
                  <a:glow rad="63500">
                    <a:schemeClr val="bg1">
                      <a:alpha val="40000"/>
                    </a:schemeClr>
                  </a:glow>
                </a:effectLst>
                <a:latin typeface="Yu Gothic UI" panose="020B0500000000000000" pitchFamily="34" charset="-128"/>
                <a:ea typeface="Yu Gothic UI" panose="020B0500000000000000" pitchFamily="34" charset="-128"/>
              </a:rPr>
              <a:t>全在</a:t>
            </a:r>
            <a:r>
              <a:rPr lang="zh-TW" altLang="en-US" sz="40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的神</a:t>
            </a:r>
            <a:r>
              <a:rPr lang="en-US" altLang="zh-TW" sz="40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 </a:t>
            </a:r>
            <a:r>
              <a:rPr lang="en-US" altLang="zh-TW" sz="3200" b="1" dirty="0">
                <a:solidFill>
                  <a:srgbClr val="FFFFFF"/>
                </a:solidFill>
                <a:effectLst>
                  <a:glow rad="63500">
                    <a:schemeClr val="bg1">
                      <a:alpha val="40000"/>
                    </a:schemeClr>
                  </a:glow>
                </a:effectLst>
                <a:latin typeface="Yu Gothic UI" panose="020B0500000000000000" pitchFamily="34" charset="-128"/>
                <a:ea typeface="Yu Gothic UI" panose="020B0500000000000000" pitchFamily="34" charset="-128"/>
              </a:rPr>
              <a:t>He is the </a:t>
            </a:r>
            <a:r>
              <a:rPr lang="en-US" altLang="zh-TW" sz="3200" b="1" dirty="0">
                <a:solidFill>
                  <a:srgbClr val="FFFF00"/>
                </a:solidFill>
                <a:effectLst>
                  <a:glow rad="63500">
                    <a:schemeClr val="bg1">
                      <a:alpha val="40000"/>
                    </a:schemeClr>
                  </a:glow>
                </a:effectLst>
                <a:latin typeface="Yu Gothic UI" panose="020B0500000000000000" pitchFamily="34" charset="-128"/>
                <a:ea typeface="Yu Gothic UI" panose="020B0500000000000000" pitchFamily="34" charset="-128"/>
              </a:rPr>
              <a:t>all-present</a:t>
            </a:r>
            <a:r>
              <a:rPr lang="en-US" altLang="zh-TW" sz="3200" b="1" dirty="0">
                <a:solidFill>
                  <a:srgbClr val="FFFFFF"/>
                </a:solidFill>
                <a:effectLst>
                  <a:glow rad="63500">
                    <a:schemeClr val="bg1">
                      <a:alpha val="40000"/>
                    </a:schemeClr>
                  </a:glow>
                </a:effectLst>
                <a:latin typeface="Yu Gothic UI" panose="020B0500000000000000" pitchFamily="34" charset="-128"/>
                <a:ea typeface="Yu Gothic UI" panose="020B0500000000000000" pitchFamily="34" charset="-128"/>
              </a:rPr>
              <a:t> God </a:t>
            </a:r>
            <a:r>
              <a:rPr lang="zh-TW" altLang="en-US" sz="40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
</a:t>
            </a:r>
            <a:r>
              <a:rPr lang="en-US" altLang="zh-TW" sz="40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3. </a:t>
            </a:r>
            <a:r>
              <a:rPr lang="zh-TW" altLang="en-US" sz="40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祂是</a:t>
            </a:r>
            <a:r>
              <a:rPr lang="zh-TW" altLang="en-US" sz="4000" b="1" dirty="0">
                <a:solidFill>
                  <a:srgbClr val="FFFF00"/>
                </a:solidFill>
                <a:effectLst>
                  <a:glow rad="63500">
                    <a:schemeClr val="bg1">
                      <a:alpha val="40000"/>
                    </a:schemeClr>
                  </a:glow>
                </a:effectLst>
                <a:latin typeface="Yu Gothic UI" panose="020B0500000000000000" pitchFamily="34" charset="-128"/>
                <a:ea typeface="Yu Gothic UI" panose="020B0500000000000000" pitchFamily="34" charset="-128"/>
              </a:rPr>
              <a:t>全知</a:t>
            </a:r>
            <a:r>
              <a:rPr lang="zh-TW" altLang="en-US" sz="40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的神</a:t>
            </a:r>
            <a:r>
              <a:rPr lang="en-US" altLang="zh-TW" sz="40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 </a:t>
            </a:r>
            <a:r>
              <a:rPr lang="en-US" altLang="zh-TW" sz="3200" b="1" dirty="0">
                <a:solidFill>
                  <a:srgbClr val="FFFFFF"/>
                </a:solidFill>
                <a:effectLst>
                  <a:glow rad="63500">
                    <a:schemeClr val="bg1">
                      <a:alpha val="40000"/>
                    </a:schemeClr>
                  </a:glow>
                </a:effectLst>
                <a:latin typeface="Yu Gothic UI" panose="020B0500000000000000" pitchFamily="34" charset="-128"/>
                <a:ea typeface="Yu Gothic UI" panose="020B0500000000000000" pitchFamily="34" charset="-128"/>
              </a:rPr>
              <a:t>He is the </a:t>
            </a:r>
            <a:r>
              <a:rPr lang="en-US" altLang="zh-TW" sz="3200" b="1" dirty="0">
                <a:solidFill>
                  <a:srgbClr val="FFFF00"/>
                </a:solidFill>
                <a:effectLst>
                  <a:glow rad="63500">
                    <a:schemeClr val="bg1">
                      <a:alpha val="40000"/>
                    </a:schemeClr>
                  </a:glow>
                </a:effectLst>
                <a:latin typeface="Yu Gothic UI" panose="020B0500000000000000" pitchFamily="34" charset="-128"/>
                <a:ea typeface="Yu Gothic UI" panose="020B0500000000000000" pitchFamily="34" charset="-128"/>
              </a:rPr>
              <a:t>all knowing </a:t>
            </a:r>
            <a:r>
              <a:rPr lang="en-US" altLang="zh-TW" sz="3200" b="1" dirty="0">
                <a:solidFill>
                  <a:srgbClr val="FFFFFF"/>
                </a:solidFill>
                <a:effectLst>
                  <a:glow rad="63500">
                    <a:schemeClr val="bg1">
                      <a:alpha val="40000"/>
                    </a:schemeClr>
                  </a:glow>
                </a:effectLst>
                <a:latin typeface="Yu Gothic UI" panose="020B0500000000000000" pitchFamily="34" charset="-128"/>
                <a:ea typeface="Yu Gothic UI" panose="020B0500000000000000" pitchFamily="34" charset="-128"/>
              </a:rPr>
              <a:t>God </a:t>
            </a:r>
            <a:r>
              <a:rPr lang="zh-TW" altLang="en-US" sz="40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
</a:t>
            </a:r>
            <a:r>
              <a:rPr lang="en-US" altLang="zh-TW" sz="40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4. </a:t>
            </a:r>
            <a:r>
              <a:rPr lang="zh-TW" altLang="en-US" sz="40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祂是</a:t>
            </a:r>
            <a:r>
              <a:rPr lang="zh-TW" altLang="en-US" sz="4000" b="1" dirty="0">
                <a:solidFill>
                  <a:srgbClr val="FFFF00"/>
                </a:solidFill>
                <a:effectLst>
                  <a:glow rad="63500">
                    <a:schemeClr val="bg1">
                      <a:alpha val="40000"/>
                    </a:schemeClr>
                  </a:glow>
                </a:effectLst>
                <a:latin typeface="Yu Gothic UI" panose="020B0500000000000000" pitchFamily="34" charset="-128"/>
                <a:ea typeface="Yu Gothic UI" panose="020B0500000000000000" pitchFamily="34" charset="-128"/>
              </a:rPr>
              <a:t>信实</a:t>
            </a:r>
            <a:r>
              <a:rPr lang="zh-TW" altLang="en-US" sz="40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的神</a:t>
            </a:r>
            <a:r>
              <a:rPr lang="en-US" altLang="zh-TW" sz="40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 </a:t>
            </a:r>
            <a:r>
              <a:rPr lang="en-US" altLang="zh-TW" sz="3200" b="1" dirty="0">
                <a:solidFill>
                  <a:srgbClr val="FFFFFF"/>
                </a:solidFill>
                <a:effectLst>
                  <a:glow rad="63500">
                    <a:schemeClr val="bg1">
                      <a:alpha val="40000"/>
                    </a:schemeClr>
                  </a:glow>
                </a:effectLst>
                <a:latin typeface="Yu Gothic UI" panose="020B0500000000000000" pitchFamily="34" charset="-128"/>
                <a:ea typeface="Yu Gothic UI" panose="020B0500000000000000" pitchFamily="34" charset="-128"/>
              </a:rPr>
              <a:t>He is a </a:t>
            </a:r>
            <a:r>
              <a:rPr lang="en-US" altLang="zh-TW" sz="3200" b="1" dirty="0">
                <a:solidFill>
                  <a:srgbClr val="FFFF00"/>
                </a:solidFill>
                <a:effectLst>
                  <a:glow rad="63500">
                    <a:schemeClr val="bg1">
                      <a:alpha val="40000"/>
                    </a:schemeClr>
                  </a:glow>
                </a:effectLst>
                <a:latin typeface="Yu Gothic UI" panose="020B0500000000000000" pitchFamily="34" charset="-128"/>
                <a:ea typeface="Yu Gothic UI" panose="020B0500000000000000" pitchFamily="34" charset="-128"/>
              </a:rPr>
              <a:t>faithful </a:t>
            </a:r>
            <a:r>
              <a:rPr lang="en-US" altLang="zh-TW" sz="3200" b="1" dirty="0">
                <a:solidFill>
                  <a:srgbClr val="FFFFFF"/>
                </a:solidFill>
                <a:effectLst>
                  <a:glow rad="63500">
                    <a:schemeClr val="bg1">
                      <a:alpha val="40000"/>
                    </a:schemeClr>
                  </a:glow>
                </a:effectLst>
                <a:latin typeface="Yu Gothic UI" panose="020B0500000000000000" pitchFamily="34" charset="-128"/>
                <a:ea typeface="Yu Gothic UI" panose="020B0500000000000000" pitchFamily="34" charset="-128"/>
              </a:rPr>
              <a:t>God </a:t>
            </a:r>
            <a:r>
              <a:rPr lang="zh-TW" altLang="en-US" sz="40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
</a:t>
            </a:r>
            <a:r>
              <a:rPr lang="en-US" altLang="zh-TW" sz="40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5. </a:t>
            </a:r>
            <a:r>
              <a:rPr lang="zh-TW" altLang="en-US" sz="40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祂是</a:t>
            </a:r>
            <a:r>
              <a:rPr lang="zh-TW" altLang="en-US" sz="4000" b="1" dirty="0">
                <a:solidFill>
                  <a:srgbClr val="FFFF00"/>
                </a:solidFill>
                <a:effectLst>
                  <a:glow rad="63500">
                    <a:schemeClr val="bg1">
                      <a:alpha val="40000"/>
                    </a:schemeClr>
                  </a:glow>
                </a:effectLst>
                <a:latin typeface="Yu Gothic UI" panose="020B0500000000000000" pitchFamily="34" charset="-128"/>
                <a:ea typeface="Yu Gothic UI" panose="020B0500000000000000" pitchFamily="34" charset="-128"/>
              </a:rPr>
              <a:t>医治</a:t>
            </a:r>
            <a:r>
              <a:rPr lang="zh-TW" altLang="en-US" sz="40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的神</a:t>
            </a:r>
            <a:r>
              <a:rPr lang="en-US" altLang="zh-TW" sz="40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 </a:t>
            </a:r>
            <a:r>
              <a:rPr lang="en-US" altLang="zh-TW" sz="3200" b="1" dirty="0">
                <a:solidFill>
                  <a:srgbClr val="FFFFFF"/>
                </a:solidFill>
                <a:effectLst>
                  <a:glow rad="63500">
                    <a:schemeClr val="bg1">
                      <a:alpha val="40000"/>
                    </a:schemeClr>
                  </a:glow>
                </a:effectLst>
                <a:latin typeface="Yu Gothic UI" panose="020B0500000000000000" pitchFamily="34" charset="-128"/>
                <a:ea typeface="Yu Gothic UI" panose="020B0500000000000000" pitchFamily="34" charset="-128"/>
              </a:rPr>
              <a:t>He is the God of </a:t>
            </a:r>
            <a:r>
              <a:rPr lang="en-US" altLang="zh-TW" sz="3200" b="1" dirty="0">
                <a:solidFill>
                  <a:srgbClr val="FFFF00"/>
                </a:solidFill>
                <a:effectLst>
                  <a:glow rad="63500">
                    <a:schemeClr val="bg1">
                      <a:alpha val="40000"/>
                    </a:schemeClr>
                  </a:glow>
                </a:effectLst>
                <a:latin typeface="Yu Gothic UI" panose="020B0500000000000000" pitchFamily="34" charset="-128"/>
                <a:ea typeface="Yu Gothic UI" panose="020B0500000000000000" pitchFamily="34" charset="-128"/>
              </a:rPr>
              <a:t>healing</a:t>
            </a:r>
            <a:r>
              <a:rPr lang="zh-TW" altLang="en-US" sz="40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
</a:t>
            </a:r>
            <a:r>
              <a:rPr lang="en-US" altLang="zh-TW" sz="40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6. </a:t>
            </a:r>
            <a:r>
              <a:rPr lang="zh-TW" altLang="en-US" sz="40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祂是</a:t>
            </a:r>
            <a:r>
              <a:rPr lang="zh-TW" altLang="en-US" sz="4000" b="1" dirty="0">
                <a:solidFill>
                  <a:srgbClr val="FFFF00"/>
                </a:solidFill>
                <a:effectLst>
                  <a:glow rad="63500">
                    <a:schemeClr val="bg1">
                      <a:alpha val="40000"/>
                    </a:schemeClr>
                  </a:glow>
                </a:effectLst>
                <a:latin typeface="Yu Gothic UI" panose="020B0500000000000000" pitchFamily="34" charset="-128"/>
                <a:ea typeface="Yu Gothic UI" panose="020B0500000000000000" pitchFamily="34" charset="-128"/>
              </a:rPr>
              <a:t>教导</a:t>
            </a:r>
            <a:r>
              <a:rPr lang="zh-TW" altLang="en-US" sz="40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的神</a:t>
            </a:r>
            <a:r>
              <a:rPr lang="en-US" altLang="zh-TW" sz="40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 </a:t>
            </a:r>
            <a:r>
              <a:rPr lang="en-US" altLang="zh-TW" sz="3200" b="1" dirty="0">
                <a:solidFill>
                  <a:srgbClr val="FFFFFF"/>
                </a:solidFill>
                <a:effectLst>
                  <a:glow rad="63500">
                    <a:schemeClr val="bg1">
                      <a:alpha val="40000"/>
                    </a:schemeClr>
                  </a:glow>
                </a:effectLst>
                <a:latin typeface="Yu Gothic UI" panose="020B0500000000000000" pitchFamily="34" charset="-128"/>
                <a:ea typeface="Yu Gothic UI" panose="020B0500000000000000" pitchFamily="34" charset="-128"/>
              </a:rPr>
              <a:t>He is the God of </a:t>
            </a:r>
            <a:r>
              <a:rPr lang="en-US" altLang="zh-TW" sz="3200" b="1" dirty="0">
                <a:solidFill>
                  <a:srgbClr val="FFFF00"/>
                </a:solidFill>
                <a:effectLst>
                  <a:glow rad="63500">
                    <a:schemeClr val="bg1">
                      <a:alpha val="40000"/>
                    </a:schemeClr>
                  </a:glow>
                </a:effectLst>
                <a:latin typeface="Yu Gothic UI" panose="020B0500000000000000" pitchFamily="34" charset="-128"/>
                <a:ea typeface="Yu Gothic UI" panose="020B0500000000000000" pitchFamily="34" charset="-128"/>
              </a:rPr>
              <a:t>teaching</a:t>
            </a:r>
            <a:r>
              <a:rPr lang="zh-TW" altLang="en-US" sz="40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
</a:t>
            </a:r>
            <a:r>
              <a:rPr lang="en-US" altLang="zh-TW" sz="40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7. </a:t>
            </a:r>
            <a:r>
              <a:rPr lang="zh-TW" altLang="en-US" sz="40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祂是</a:t>
            </a:r>
            <a:r>
              <a:rPr lang="zh-TW" altLang="en-US" sz="4000" b="1" dirty="0">
                <a:solidFill>
                  <a:srgbClr val="FFFF00"/>
                </a:solidFill>
                <a:effectLst>
                  <a:glow rad="63500">
                    <a:schemeClr val="bg1">
                      <a:alpha val="40000"/>
                    </a:schemeClr>
                  </a:glow>
                </a:effectLst>
                <a:latin typeface="Yu Gothic UI" panose="020B0500000000000000" pitchFamily="34" charset="-128"/>
                <a:ea typeface="Yu Gothic UI" panose="020B0500000000000000" pitchFamily="34" charset="-128"/>
              </a:rPr>
              <a:t>安慰</a:t>
            </a:r>
            <a:r>
              <a:rPr lang="zh-TW" altLang="en-US" sz="40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的神</a:t>
            </a:r>
            <a:r>
              <a:rPr lang="en-US" altLang="zh-TW" sz="40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 </a:t>
            </a:r>
            <a:r>
              <a:rPr lang="en-US" altLang="zh-TW" sz="3200" b="1" dirty="0">
                <a:solidFill>
                  <a:srgbClr val="FFFFFF"/>
                </a:solidFill>
                <a:effectLst>
                  <a:glow rad="63500">
                    <a:schemeClr val="bg1">
                      <a:alpha val="40000"/>
                    </a:schemeClr>
                  </a:glow>
                </a:effectLst>
                <a:latin typeface="Yu Gothic UI" panose="020B0500000000000000" pitchFamily="34" charset="-128"/>
                <a:ea typeface="Yu Gothic UI" panose="020B0500000000000000" pitchFamily="34" charset="-128"/>
              </a:rPr>
              <a:t>He is the God of </a:t>
            </a:r>
            <a:r>
              <a:rPr lang="en-US" altLang="zh-TW" sz="3200" b="1" dirty="0">
                <a:solidFill>
                  <a:srgbClr val="FFFF00"/>
                </a:solidFill>
                <a:effectLst>
                  <a:glow rad="63500">
                    <a:schemeClr val="bg1">
                      <a:alpha val="40000"/>
                    </a:schemeClr>
                  </a:glow>
                </a:effectLst>
                <a:latin typeface="Yu Gothic UI" panose="020B0500000000000000" pitchFamily="34" charset="-128"/>
                <a:ea typeface="Yu Gothic UI" panose="020B0500000000000000" pitchFamily="34" charset="-128"/>
              </a:rPr>
              <a:t>comfort</a:t>
            </a:r>
            <a:endParaRPr lang="en-US" altLang="zh-TW" sz="4000" b="1" dirty="0">
              <a:solidFill>
                <a:srgbClr val="FFFF00"/>
              </a:solidFill>
              <a:effectLst>
                <a:glow rad="63500">
                  <a:schemeClr val="bg1">
                    <a:alpha val="40000"/>
                  </a:schemeClr>
                </a:glow>
              </a:effectLst>
              <a:latin typeface="Yu Gothic UI" panose="020B0500000000000000" pitchFamily="34" charset="-128"/>
              <a:ea typeface="Yu Gothic UI" panose="020B0500000000000000" pitchFamily="34" charset="-128"/>
            </a:endParaRPr>
          </a:p>
        </p:txBody>
      </p:sp>
    </p:spTree>
    <p:extLst>
      <p:ext uri="{BB962C8B-B14F-4D97-AF65-F5344CB8AC3E}">
        <p14:creationId xmlns:p14="http://schemas.microsoft.com/office/powerpoint/2010/main" val="3759818086"/>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538B46C-F260-7293-9E00-8CE8FAD6278A}"/>
              </a:ext>
            </a:extLst>
          </p:cNvPr>
          <p:cNvSpPr txBox="1"/>
          <p:nvPr/>
        </p:nvSpPr>
        <p:spPr>
          <a:xfrm>
            <a:off x="1503329" y="328900"/>
            <a:ext cx="9185342" cy="6001643"/>
          </a:xfrm>
          <a:prstGeom prst="rect">
            <a:avLst/>
          </a:prstGeom>
          <a:noFill/>
        </p:spPr>
        <p:txBody>
          <a:bodyPr wrap="square" rtlCol="0">
            <a:spAutoFit/>
          </a:bodyPr>
          <a:lstStyle/>
          <a:p>
            <a:r>
              <a:rPr lang="zh-TW" altLang="en-US"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以西结书</a:t>
            </a:r>
            <a:r>
              <a:rPr lang="en-US" altLang="zh-TW"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 </a:t>
            </a:r>
            <a:r>
              <a:rPr lang="en-US" altLang="zh-TW" sz="3200" b="1" dirty="0">
                <a:effectLst>
                  <a:glow rad="63500">
                    <a:schemeClr val="bg1">
                      <a:alpha val="40000"/>
                    </a:schemeClr>
                  </a:glow>
                </a:effectLst>
                <a:latin typeface="Yu Gothic UI" panose="020B0500000000000000" pitchFamily="34" charset="-128"/>
                <a:ea typeface="Yu Gothic UI" panose="020B0500000000000000" pitchFamily="34" charset="-128"/>
              </a:rPr>
              <a:t>Ezekiel 34:15-16</a:t>
            </a:r>
          </a:p>
          <a:p>
            <a:r>
              <a:rPr lang="en-US" altLang="zh-TW"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15 </a:t>
            </a:r>
            <a:r>
              <a:rPr lang="zh-TW" altLang="en-US"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主耶和华说，我必亲自作我羊的牧人</a:t>
            </a:r>
            <a:r>
              <a:rPr lang="zh-TW" altLang="en-US" sz="3200" b="1">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，使他们</a:t>
            </a:r>
            <a:r>
              <a:rPr lang="zh-TW" altLang="en-US"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得以躺卧。</a:t>
            </a:r>
            <a:r>
              <a:rPr lang="en-US" altLang="zh-TW" sz="3200" b="1" dirty="0">
                <a:effectLst>
                  <a:glow rad="63500">
                    <a:schemeClr val="bg1">
                      <a:alpha val="40000"/>
                    </a:schemeClr>
                  </a:glow>
                </a:effectLst>
                <a:latin typeface="Yu Gothic UI" panose="020B0500000000000000" pitchFamily="34" charset="-128"/>
                <a:ea typeface="Yu Gothic UI" panose="020B0500000000000000" pitchFamily="34" charset="-128"/>
              </a:rPr>
              <a:t> </a:t>
            </a:r>
          </a:p>
          <a:p>
            <a:r>
              <a:rPr lang="en-US" altLang="zh-TW" sz="3200" b="1" dirty="0">
                <a:effectLst>
                  <a:glow rad="63500">
                    <a:schemeClr val="bg1">
                      <a:alpha val="40000"/>
                    </a:schemeClr>
                  </a:glow>
                </a:effectLst>
                <a:latin typeface="Yu Gothic UI" panose="020B0500000000000000" pitchFamily="34" charset="-128"/>
                <a:ea typeface="Yu Gothic UI" panose="020B0500000000000000" pitchFamily="34" charset="-128"/>
              </a:rPr>
              <a:t>15 I myself will tend my sheep and have them lie down, declares the Sovereign Lord. </a:t>
            </a:r>
            <a:endParaRPr lang="zh-TW" altLang="en-US"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endParaRPr>
          </a:p>
          <a:p>
            <a:r>
              <a:rPr lang="en-US" altLang="zh-TW"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16 </a:t>
            </a:r>
            <a:r>
              <a:rPr lang="zh-TW" altLang="en-US"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失丧的，我必寻找。被逐的，我必领回。受伤的，我必缠裹。有病的，我必医治。只是肥的壮的，我必除灭，也要秉公牧养它们。</a:t>
            </a:r>
            <a:endParaRPr lang="en-US" altLang="zh-TW"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endParaRPr>
          </a:p>
          <a:p>
            <a:r>
              <a:rPr lang="en-US" altLang="zh-TW" sz="3200" b="1" dirty="0">
                <a:effectLst>
                  <a:glow rad="63500">
                    <a:schemeClr val="bg1">
                      <a:alpha val="40000"/>
                    </a:schemeClr>
                  </a:glow>
                </a:effectLst>
                <a:latin typeface="Yu Gothic UI" panose="020B0500000000000000" pitchFamily="34" charset="-128"/>
                <a:ea typeface="Yu Gothic UI" panose="020B0500000000000000" pitchFamily="34" charset="-128"/>
              </a:rPr>
              <a:t>16 I will search for the lost and bring back the strays. I will bind up the injured and strengthen the weak, but the sleek and the strong I will destroy. I will shepherd the flock with justice.</a:t>
            </a:r>
            <a:endParaRPr lang="zh-TW" altLang="en-US" sz="3200" b="1" dirty="0">
              <a:effectLst>
                <a:glow rad="63500">
                  <a:schemeClr val="bg1">
                    <a:alpha val="40000"/>
                  </a:schemeClr>
                </a:glow>
              </a:effectLst>
              <a:latin typeface="Yu Gothic UI" panose="020B0500000000000000" pitchFamily="34" charset="-128"/>
              <a:ea typeface="Yu Gothic UI" panose="020B0500000000000000" pitchFamily="34" charset="-128"/>
            </a:endParaRPr>
          </a:p>
        </p:txBody>
      </p:sp>
    </p:spTree>
    <p:extLst>
      <p:ext uri="{BB962C8B-B14F-4D97-AF65-F5344CB8AC3E}">
        <p14:creationId xmlns:p14="http://schemas.microsoft.com/office/powerpoint/2010/main" val="32862792"/>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538B46C-F260-7293-9E00-8CE8FAD6278A}"/>
              </a:ext>
            </a:extLst>
          </p:cNvPr>
          <p:cNvSpPr txBox="1"/>
          <p:nvPr/>
        </p:nvSpPr>
        <p:spPr>
          <a:xfrm>
            <a:off x="1503329" y="181957"/>
            <a:ext cx="9185342" cy="6494085"/>
          </a:xfrm>
          <a:prstGeom prst="rect">
            <a:avLst/>
          </a:prstGeom>
          <a:noFill/>
        </p:spPr>
        <p:txBody>
          <a:bodyPr wrap="square" rtlCol="0">
            <a:spAutoFit/>
          </a:bodyPr>
          <a:lstStyle/>
          <a:p>
            <a:r>
              <a:rPr lang="zh-TW" altLang="en-US"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以西结书</a:t>
            </a:r>
            <a:r>
              <a:rPr lang="en-US" altLang="zh-TW"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 </a:t>
            </a:r>
            <a:r>
              <a:rPr lang="en-US" altLang="zh-TW" sz="3200" b="1" dirty="0">
                <a:effectLst>
                  <a:glow rad="63500">
                    <a:schemeClr val="bg1">
                      <a:alpha val="40000"/>
                    </a:schemeClr>
                  </a:glow>
                </a:effectLst>
                <a:latin typeface="Yu Gothic UI" panose="020B0500000000000000" pitchFamily="34" charset="-128"/>
                <a:ea typeface="Yu Gothic UI" panose="020B0500000000000000" pitchFamily="34" charset="-128"/>
              </a:rPr>
              <a:t>Ezekiel 34:18-19</a:t>
            </a:r>
          </a:p>
          <a:p>
            <a:r>
              <a:rPr lang="en-US" altLang="zh-TW"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18 </a:t>
            </a:r>
            <a:r>
              <a:rPr lang="zh-TW" altLang="en-US"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你们这些肥壮的羊，在美好的草场吃草还以为小事吗？剩下的草，你们竟用蹄践踏了。你们喝清水，剩下的水，你们竟用蹄搅浑了。</a:t>
            </a:r>
            <a:endParaRPr lang="en-US" altLang="zh-TW"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endParaRPr>
          </a:p>
          <a:p>
            <a:r>
              <a:rPr lang="en-US" altLang="zh-TW" sz="3200" b="1" dirty="0">
                <a:effectLst>
                  <a:glow rad="63500">
                    <a:schemeClr val="bg1">
                      <a:alpha val="40000"/>
                    </a:schemeClr>
                  </a:glow>
                </a:effectLst>
                <a:latin typeface="Yu Gothic UI" panose="020B0500000000000000" pitchFamily="34" charset="-128"/>
                <a:ea typeface="Yu Gothic UI" panose="020B0500000000000000" pitchFamily="34" charset="-128"/>
              </a:rPr>
              <a:t>18 Is it not enough for you to feed on the good pasture? Must you also trample the rest of your pasture with your feet? Is it not enough for you to drink clear water? Must you also muddy the rest with your feet?</a:t>
            </a:r>
            <a:endParaRPr lang="zh-TW" altLang="en-US"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endParaRPr>
          </a:p>
          <a:p>
            <a:r>
              <a:rPr lang="en-US" altLang="zh-TW"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19 </a:t>
            </a:r>
            <a:r>
              <a:rPr lang="zh-TW" altLang="en-US"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至于我的羊，只得吃你们所践踏的，喝你们所搅浑的。</a:t>
            </a:r>
            <a:r>
              <a:rPr lang="en-US" altLang="zh-TW" sz="3200" b="1" dirty="0">
                <a:effectLst>
                  <a:glow rad="63500">
                    <a:schemeClr val="bg1">
                      <a:alpha val="40000"/>
                    </a:schemeClr>
                  </a:glow>
                </a:effectLst>
                <a:latin typeface="Yu Gothic UI" panose="020B0500000000000000" pitchFamily="34" charset="-128"/>
                <a:ea typeface="Yu Gothic UI" panose="020B0500000000000000" pitchFamily="34" charset="-128"/>
              </a:rPr>
              <a:t>19 Must my flock feed on what you have trampled and drink what you have muddied with your feet?</a:t>
            </a:r>
            <a:endParaRPr lang="zh-TW" altLang="en-US" sz="3200" b="1" dirty="0">
              <a:effectLst>
                <a:glow rad="63500">
                  <a:schemeClr val="bg1">
                    <a:alpha val="40000"/>
                  </a:schemeClr>
                </a:glow>
              </a:effectLst>
              <a:latin typeface="Yu Gothic UI" panose="020B0500000000000000" pitchFamily="34" charset="-128"/>
              <a:ea typeface="Yu Gothic UI" panose="020B0500000000000000" pitchFamily="34" charset="-128"/>
            </a:endParaRPr>
          </a:p>
        </p:txBody>
      </p:sp>
    </p:spTree>
    <p:extLst>
      <p:ext uri="{BB962C8B-B14F-4D97-AF65-F5344CB8AC3E}">
        <p14:creationId xmlns:p14="http://schemas.microsoft.com/office/powerpoint/2010/main" val="3247678255"/>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538B46C-F260-7293-9E00-8CE8FAD6278A}"/>
              </a:ext>
            </a:extLst>
          </p:cNvPr>
          <p:cNvSpPr txBox="1"/>
          <p:nvPr/>
        </p:nvSpPr>
        <p:spPr>
          <a:xfrm>
            <a:off x="1503329" y="524843"/>
            <a:ext cx="9185342" cy="5509200"/>
          </a:xfrm>
          <a:prstGeom prst="rect">
            <a:avLst/>
          </a:prstGeom>
          <a:noFill/>
        </p:spPr>
        <p:txBody>
          <a:bodyPr wrap="square" rtlCol="0">
            <a:spAutoFit/>
          </a:bodyPr>
          <a:lstStyle/>
          <a:p>
            <a:r>
              <a:rPr lang="zh-TW" altLang="en-US"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以西结书</a:t>
            </a:r>
            <a:r>
              <a:rPr lang="en-US" altLang="zh-TW"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 </a:t>
            </a:r>
            <a:r>
              <a:rPr lang="en-US" altLang="zh-TW" sz="3200" b="1" dirty="0">
                <a:effectLst>
                  <a:glow rad="63500">
                    <a:schemeClr val="bg1">
                      <a:alpha val="40000"/>
                    </a:schemeClr>
                  </a:glow>
                </a:effectLst>
                <a:latin typeface="Yu Gothic UI" panose="020B0500000000000000" pitchFamily="34" charset="-128"/>
                <a:ea typeface="Yu Gothic UI" panose="020B0500000000000000" pitchFamily="34" charset="-128"/>
              </a:rPr>
              <a:t>Ezekiel 34:1-2</a:t>
            </a:r>
          </a:p>
          <a:p>
            <a:r>
              <a:rPr lang="en-US" altLang="zh-TW"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1 </a:t>
            </a:r>
            <a:r>
              <a:rPr lang="zh-TW" altLang="en-US"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耶和华的话临到我说， </a:t>
            </a:r>
            <a:endParaRPr lang="en-US" altLang="zh-TW"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endParaRPr>
          </a:p>
          <a:p>
            <a:r>
              <a:rPr lang="en-US" altLang="zh-TW" sz="3200" b="1" dirty="0">
                <a:effectLst>
                  <a:glow rad="63500">
                    <a:schemeClr val="bg1">
                      <a:alpha val="40000"/>
                    </a:schemeClr>
                  </a:glow>
                </a:effectLst>
                <a:latin typeface="Yu Gothic UI" panose="020B0500000000000000" pitchFamily="34" charset="-128"/>
                <a:ea typeface="Yu Gothic UI" panose="020B0500000000000000" pitchFamily="34" charset="-128"/>
              </a:rPr>
              <a:t>1 The word of the Lord came to me:</a:t>
            </a:r>
            <a:endParaRPr lang="zh-TW" altLang="en-US"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endParaRPr>
          </a:p>
          <a:p>
            <a:r>
              <a:rPr lang="en-US" altLang="zh-TW"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2 </a:t>
            </a:r>
            <a:r>
              <a:rPr lang="zh-TW" altLang="en-US"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人子啊，你要向以色列的牧人发预言，攻击他们，说，主耶和华如此说，祸哉。以色列的牧人只知牧养自己。牧人岂不当牧养群羊吗？</a:t>
            </a:r>
            <a:endParaRPr lang="en-US" altLang="zh-TW"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endParaRPr>
          </a:p>
          <a:p>
            <a:r>
              <a:rPr lang="en-US" altLang="zh-TW" sz="3200" b="1" dirty="0">
                <a:effectLst>
                  <a:glow rad="63500">
                    <a:schemeClr val="bg1">
                      <a:alpha val="40000"/>
                    </a:schemeClr>
                  </a:glow>
                </a:effectLst>
                <a:latin typeface="Yu Gothic UI" panose="020B0500000000000000" pitchFamily="34" charset="-128"/>
                <a:ea typeface="Yu Gothic UI" panose="020B0500000000000000" pitchFamily="34" charset="-128"/>
              </a:rPr>
              <a:t>2 “Son of man, prophesy against the shepherds of Israel; prophesy and say to them: ‘This is what the Sovereign Lord says: Woe to you shepherds of Israel who only take care of yourselves! Should not shepherds take care of the flock?</a:t>
            </a:r>
            <a:endParaRPr lang="zh-TW" altLang="en-US" sz="3200" b="1" dirty="0">
              <a:effectLst>
                <a:glow rad="63500">
                  <a:schemeClr val="bg1">
                    <a:alpha val="40000"/>
                  </a:schemeClr>
                </a:glow>
              </a:effectLst>
              <a:latin typeface="Yu Gothic UI" panose="020B0500000000000000" pitchFamily="34" charset="-128"/>
              <a:ea typeface="Yu Gothic UI" panose="020B0500000000000000" pitchFamily="34" charset="-128"/>
            </a:endParaRPr>
          </a:p>
        </p:txBody>
      </p:sp>
    </p:spTree>
    <p:extLst>
      <p:ext uri="{BB962C8B-B14F-4D97-AF65-F5344CB8AC3E}">
        <p14:creationId xmlns:p14="http://schemas.microsoft.com/office/powerpoint/2010/main" val="398162302"/>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538B46C-F260-7293-9E00-8CE8FAD6278A}"/>
              </a:ext>
            </a:extLst>
          </p:cNvPr>
          <p:cNvSpPr txBox="1"/>
          <p:nvPr/>
        </p:nvSpPr>
        <p:spPr>
          <a:xfrm>
            <a:off x="1503329" y="328900"/>
            <a:ext cx="9185342" cy="6001643"/>
          </a:xfrm>
          <a:prstGeom prst="rect">
            <a:avLst/>
          </a:prstGeom>
          <a:noFill/>
        </p:spPr>
        <p:txBody>
          <a:bodyPr wrap="square" rtlCol="0">
            <a:spAutoFit/>
          </a:bodyPr>
          <a:lstStyle/>
          <a:p>
            <a:r>
              <a:rPr lang="zh-TW" altLang="en-US"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以西结书</a:t>
            </a:r>
            <a:r>
              <a:rPr lang="en-US" altLang="zh-TW"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 </a:t>
            </a:r>
            <a:r>
              <a:rPr lang="en-US" altLang="zh-TW" sz="3200" b="1" dirty="0">
                <a:effectLst>
                  <a:glow rad="63500">
                    <a:schemeClr val="bg1">
                      <a:alpha val="40000"/>
                    </a:schemeClr>
                  </a:glow>
                </a:effectLst>
                <a:latin typeface="Yu Gothic UI" panose="020B0500000000000000" pitchFamily="34" charset="-128"/>
                <a:ea typeface="Yu Gothic UI" panose="020B0500000000000000" pitchFamily="34" charset="-128"/>
              </a:rPr>
              <a:t>Ezekiel 34:3-4</a:t>
            </a:r>
          </a:p>
          <a:p>
            <a:r>
              <a:rPr lang="en-US" altLang="zh-TW"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3 </a:t>
            </a:r>
            <a:r>
              <a:rPr lang="zh-TW" altLang="en-US"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你们吃脂油，穿羊毛，宰肥壮的，却不牧养群羊。</a:t>
            </a:r>
          </a:p>
          <a:p>
            <a:r>
              <a:rPr lang="en-US" altLang="zh-TW" sz="3200" b="1" dirty="0">
                <a:effectLst>
                  <a:glow rad="63500">
                    <a:schemeClr val="bg1">
                      <a:alpha val="40000"/>
                    </a:schemeClr>
                  </a:glow>
                </a:effectLst>
                <a:latin typeface="Yu Gothic UI" panose="020B0500000000000000" pitchFamily="34" charset="-128"/>
                <a:ea typeface="Yu Gothic UI" panose="020B0500000000000000" pitchFamily="34" charset="-128"/>
              </a:rPr>
              <a:t>3 You eat the curds, clothe yourselves with the wool and slaughter the choice animals, but you do not take care of the flock. </a:t>
            </a:r>
          </a:p>
          <a:p>
            <a:r>
              <a:rPr lang="en-US" altLang="zh-TW"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4 </a:t>
            </a:r>
            <a:r>
              <a:rPr lang="zh-TW" altLang="en-US"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瘦弱的，你们没有养壮。有病的，你们没有医治。受伤的，你们没有缠裹。被逐的，你们没有领回。失丧的，你们没有寻找。但用强暴严严地辖制。</a:t>
            </a:r>
            <a:endParaRPr lang="en-US" altLang="zh-TW"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endParaRPr>
          </a:p>
          <a:p>
            <a:r>
              <a:rPr lang="en-US" altLang="zh-TW" sz="3200" b="1" dirty="0">
                <a:effectLst>
                  <a:glow rad="63500">
                    <a:schemeClr val="bg1">
                      <a:alpha val="40000"/>
                    </a:schemeClr>
                  </a:glow>
                </a:effectLst>
                <a:latin typeface="Yu Gothic UI" panose="020B0500000000000000" pitchFamily="34" charset="-128"/>
                <a:ea typeface="Yu Gothic UI" panose="020B0500000000000000" pitchFamily="34" charset="-128"/>
              </a:rPr>
              <a:t>4 You have not strengthened the weak or healed the sick or bound up the injured. You have not brought back the strays or searched for the lost. You have ruled them harshly and brutally. </a:t>
            </a:r>
            <a:endParaRPr lang="zh-TW" altLang="en-US" sz="3200" b="1" dirty="0">
              <a:effectLst>
                <a:glow rad="63500">
                  <a:schemeClr val="bg1">
                    <a:alpha val="40000"/>
                  </a:schemeClr>
                </a:glow>
              </a:effectLst>
              <a:latin typeface="Yu Gothic UI" panose="020B0500000000000000" pitchFamily="34" charset="-128"/>
              <a:ea typeface="Yu Gothic UI" panose="020B0500000000000000" pitchFamily="34" charset="-128"/>
            </a:endParaRPr>
          </a:p>
        </p:txBody>
      </p:sp>
    </p:spTree>
    <p:extLst>
      <p:ext uri="{BB962C8B-B14F-4D97-AF65-F5344CB8AC3E}">
        <p14:creationId xmlns:p14="http://schemas.microsoft.com/office/powerpoint/2010/main" val="286379268"/>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538B46C-F260-7293-9E00-8CE8FAD6278A}"/>
              </a:ext>
            </a:extLst>
          </p:cNvPr>
          <p:cNvSpPr txBox="1"/>
          <p:nvPr/>
        </p:nvSpPr>
        <p:spPr>
          <a:xfrm>
            <a:off x="1693104" y="488944"/>
            <a:ext cx="9185342" cy="5418471"/>
          </a:xfrm>
          <a:prstGeom prst="rect">
            <a:avLst/>
          </a:prstGeom>
          <a:noFill/>
        </p:spPr>
        <p:txBody>
          <a:bodyPr wrap="square" rtlCol="0">
            <a:spAutoFit/>
          </a:bodyPr>
          <a:lstStyle/>
          <a:p>
            <a:pPr algn="ctr"/>
            <a:r>
              <a:rPr lang="zh-TW" altLang="en-US"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惡牧的罪行</a:t>
            </a:r>
            <a:endParaRPr lang="en-US" altLang="zh-TW"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endParaRPr>
          </a:p>
          <a:p>
            <a:pPr algn="ctr"/>
            <a:r>
              <a:rPr lang="en-US" altLang="zh-TW" sz="3200" b="1" dirty="0">
                <a:effectLst>
                  <a:glow rad="63500">
                    <a:schemeClr val="bg1">
                      <a:alpha val="40000"/>
                    </a:schemeClr>
                  </a:glow>
                </a:effectLst>
                <a:latin typeface="Yu Gothic UI" panose="020B0500000000000000" pitchFamily="34" charset="-128"/>
                <a:ea typeface="Yu Gothic UI" panose="020B0500000000000000" pitchFamily="34" charset="-128"/>
              </a:rPr>
              <a:t>The crime of the evil shepherd</a:t>
            </a:r>
            <a:endParaRPr lang="en-US" altLang="zh-TW"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endParaRPr>
          </a:p>
          <a:p>
            <a:pPr>
              <a:lnSpc>
                <a:spcPct val="150000"/>
              </a:lnSpc>
            </a:pPr>
            <a:r>
              <a:rPr lang="en-US" altLang="zh-TW"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1. </a:t>
            </a:r>
            <a:r>
              <a:rPr lang="zh-TW" altLang="en-US"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瘦弱的</a:t>
            </a:r>
            <a:r>
              <a:rPr lang="en-US" altLang="zh-TW"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 </a:t>
            </a:r>
            <a:r>
              <a:rPr lang="zh-TW" altLang="en-US"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没有养壮 </a:t>
            </a:r>
            <a:r>
              <a:rPr lang="en-US" altLang="zh-TW" sz="3200" b="1" dirty="0">
                <a:effectLst>
                  <a:glow rad="63500">
                    <a:schemeClr val="bg1">
                      <a:alpha val="40000"/>
                    </a:schemeClr>
                  </a:glow>
                </a:effectLst>
                <a:latin typeface="Yu Gothic UI" panose="020B0500000000000000" pitchFamily="34" charset="-128"/>
                <a:ea typeface="Yu Gothic UI" panose="020B0500000000000000" pitchFamily="34" charset="-128"/>
              </a:rPr>
              <a:t>Thin, not well-fed</a:t>
            </a:r>
            <a:endParaRPr lang="zh-TW" altLang="en-US"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endParaRPr>
          </a:p>
          <a:p>
            <a:pPr>
              <a:lnSpc>
                <a:spcPct val="150000"/>
              </a:lnSpc>
            </a:pPr>
            <a:r>
              <a:rPr lang="en-US" altLang="zh-TW"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2. </a:t>
            </a:r>
            <a:r>
              <a:rPr lang="zh-TW" altLang="en-US"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有病的</a:t>
            </a:r>
            <a:r>
              <a:rPr lang="en-US" altLang="zh-TW"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 </a:t>
            </a:r>
            <a:r>
              <a:rPr lang="zh-TW" altLang="en-US"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没有医治 </a:t>
            </a:r>
            <a:r>
              <a:rPr lang="en-US" altLang="zh-TW" sz="3200" b="1" dirty="0">
                <a:effectLst>
                  <a:glow rad="63500">
                    <a:schemeClr val="bg1">
                      <a:alpha val="40000"/>
                    </a:schemeClr>
                  </a:glow>
                </a:effectLst>
                <a:latin typeface="Yu Gothic UI" panose="020B0500000000000000" pitchFamily="34" charset="-128"/>
                <a:ea typeface="Yu Gothic UI" panose="020B0500000000000000" pitchFamily="34" charset="-128"/>
              </a:rPr>
              <a:t>Sick, not cured</a:t>
            </a:r>
            <a:endParaRPr lang="zh-TW" altLang="en-US"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endParaRPr>
          </a:p>
          <a:p>
            <a:pPr>
              <a:lnSpc>
                <a:spcPct val="150000"/>
              </a:lnSpc>
            </a:pPr>
            <a:r>
              <a:rPr lang="en-US" altLang="zh-TW"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3. </a:t>
            </a:r>
            <a:r>
              <a:rPr lang="zh-TW" altLang="en-US"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受伤的</a:t>
            </a:r>
            <a:r>
              <a:rPr lang="en-US" altLang="zh-TW"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a:t>
            </a:r>
            <a:r>
              <a:rPr lang="zh-TW" altLang="en-US"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没有缠裹 </a:t>
            </a:r>
            <a:r>
              <a:rPr lang="en-US" altLang="zh-TW" sz="3200" b="1" dirty="0">
                <a:effectLst>
                  <a:glow rad="63500">
                    <a:schemeClr val="bg1">
                      <a:alpha val="40000"/>
                    </a:schemeClr>
                  </a:glow>
                </a:effectLst>
                <a:latin typeface="Yu Gothic UI" panose="020B0500000000000000" pitchFamily="34" charset="-128"/>
                <a:ea typeface="Yu Gothic UI" panose="020B0500000000000000" pitchFamily="34" charset="-128"/>
              </a:rPr>
              <a:t>Injured, unpacked</a:t>
            </a:r>
            <a:endParaRPr lang="zh-TW" altLang="en-US"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endParaRPr>
          </a:p>
          <a:p>
            <a:pPr>
              <a:lnSpc>
                <a:spcPct val="150000"/>
              </a:lnSpc>
            </a:pPr>
            <a:r>
              <a:rPr lang="en-US" altLang="zh-TW"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4. </a:t>
            </a:r>
            <a:r>
              <a:rPr lang="zh-TW" altLang="en-US"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被驱赶的</a:t>
            </a:r>
            <a:r>
              <a:rPr lang="en-US" altLang="zh-TW"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a:t>
            </a:r>
            <a:r>
              <a:rPr lang="zh-TW" altLang="en-US"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没有领回 </a:t>
            </a:r>
            <a:r>
              <a:rPr lang="en-US" altLang="zh-TW" sz="3200" b="1" dirty="0">
                <a:effectLst>
                  <a:glow rad="63500">
                    <a:schemeClr val="bg1">
                      <a:alpha val="40000"/>
                    </a:schemeClr>
                  </a:glow>
                </a:effectLst>
                <a:latin typeface="Yu Gothic UI" panose="020B0500000000000000" pitchFamily="34" charset="-128"/>
                <a:ea typeface="Yu Gothic UI" panose="020B0500000000000000" pitchFamily="34" charset="-128"/>
              </a:rPr>
              <a:t>Those who were expelled were not brought back</a:t>
            </a:r>
            <a:endParaRPr lang="zh-TW" altLang="en-US"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endParaRPr>
          </a:p>
          <a:p>
            <a:pPr>
              <a:lnSpc>
                <a:spcPct val="150000"/>
              </a:lnSpc>
            </a:pPr>
            <a:r>
              <a:rPr lang="en-US" altLang="zh-TW"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5. </a:t>
            </a:r>
            <a:r>
              <a:rPr lang="zh-TW" altLang="en-US"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失丧的</a:t>
            </a:r>
            <a:r>
              <a:rPr lang="en-US" altLang="zh-TW"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a:t>
            </a:r>
            <a:r>
              <a:rPr lang="zh-TW" altLang="en-US"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没有找回来 </a:t>
            </a:r>
            <a:r>
              <a:rPr lang="en-US" altLang="zh-TW" sz="3200" b="1" dirty="0">
                <a:effectLst>
                  <a:glow rad="63500">
                    <a:schemeClr val="bg1">
                      <a:alpha val="40000"/>
                    </a:schemeClr>
                  </a:glow>
                </a:effectLst>
                <a:latin typeface="Yu Gothic UI" panose="020B0500000000000000" pitchFamily="34" charset="-128"/>
                <a:ea typeface="Yu Gothic UI" panose="020B0500000000000000" pitchFamily="34" charset="-128"/>
              </a:rPr>
              <a:t>The lost are not </a:t>
            </a:r>
            <a:r>
              <a:rPr lang="en-US" altLang="zh-TW" sz="3200" b="1" dirty="0" err="1">
                <a:effectLst>
                  <a:glow rad="63500">
                    <a:schemeClr val="bg1">
                      <a:alpha val="40000"/>
                    </a:schemeClr>
                  </a:glow>
                </a:effectLst>
                <a:latin typeface="Yu Gothic UI" panose="020B0500000000000000" pitchFamily="34" charset="-128"/>
                <a:ea typeface="Yu Gothic UI" panose="020B0500000000000000" pitchFamily="34" charset="-128"/>
              </a:rPr>
              <a:t>foun</a:t>
            </a:r>
            <a:endParaRPr lang="en-US" altLang="zh-TW"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endParaRPr>
          </a:p>
        </p:txBody>
      </p:sp>
    </p:spTree>
    <p:extLst>
      <p:ext uri="{BB962C8B-B14F-4D97-AF65-F5344CB8AC3E}">
        <p14:creationId xmlns:p14="http://schemas.microsoft.com/office/powerpoint/2010/main" val="1370733828"/>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538B46C-F260-7293-9E00-8CE8FAD6278A}"/>
              </a:ext>
            </a:extLst>
          </p:cNvPr>
          <p:cNvSpPr txBox="1"/>
          <p:nvPr/>
        </p:nvSpPr>
        <p:spPr>
          <a:xfrm>
            <a:off x="1708603" y="907399"/>
            <a:ext cx="9185342" cy="4647426"/>
          </a:xfrm>
          <a:prstGeom prst="rect">
            <a:avLst/>
          </a:prstGeom>
          <a:noFill/>
        </p:spPr>
        <p:txBody>
          <a:bodyPr wrap="square" rtlCol="0">
            <a:spAutoFit/>
          </a:bodyPr>
          <a:lstStyle/>
          <a:p>
            <a:pPr algn="ctr"/>
            <a:r>
              <a:rPr lang="zh-TW" altLang="en-US" sz="40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羊的特性</a:t>
            </a:r>
            <a:endParaRPr lang="en-US" altLang="zh-TW" sz="40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endParaRPr>
          </a:p>
          <a:p>
            <a:pPr algn="ctr"/>
            <a:r>
              <a:rPr lang="en-US" altLang="zh-TW" sz="4000" b="1" dirty="0">
                <a:effectLst>
                  <a:glow rad="63500">
                    <a:schemeClr val="bg1">
                      <a:alpha val="40000"/>
                    </a:schemeClr>
                  </a:glow>
                </a:effectLst>
                <a:latin typeface="Yu Gothic UI" panose="020B0500000000000000" pitchFamily="34" charset="-128"/>
                <a:ea typeface="Yu Gothic UI" panose="020B0500000000000000" pitchFamily="34" charset="-128"/>
              </a:rPr>
              <a:t>Characteristics of sheep</a:t>
            </a:r>
          </a:p>
          <a:p>
            <a:pPr algn="ctr"/>
            <a:r>
              <a:rPr lang="zh-TW" altLang="en-US" sz="40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
</a:t>
            </a:r>
            <a:r>
              <a:rPr lang="zh-TW" altLang="en-US" sz="48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没有方向感</a:t>
            </a:r>
            <a:endParaRPr lang="en-US" altLang="zh-TW" sz="48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endParaRPr>
          </a:p>
          <a:p>
            <a:pPr algn="ctr"/>
            <a:r>
              <a:rPr lang="en-US" altLang="zh-TW" sz="4000" b="1" dirty="0">
                <a:effectLst>
                  <a:glow rad="63500">
                    <a:schemeClr val="bg1">
                      <a:alpha val="40000"/>
                    </a:schemeClr>
                  </a:glow>
                </a:effectLst>
                <a:latin typeface="Yu Gothic UI" panose="020B0500000000000000" pitchFamily="34" charset="-128"/>
                <a:ea typeface="Yu Gothic UI" panose="020B0500000000000000" pitchFamily="34" charset="-128"/>
              </a:rPr>
              <a:t>No sense of direction</a:t>
            </a:r>
            <a:r>
              <a:rPr lang="zh-TW" altLang="en-US" sz="40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
</a:t>
            </a:r>
            <a:r>
              <a:rPr lang="zh-TW" altLang="en-US" sz="48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没有防卫能力</a:t>
            </a:r>
            <a:endParaRPr lang="en-US" altLang="zh-TW" sz="48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endParaRPr>
          </a:p>
          <a:p>
            <a:pPr algn="ctr"/>
            <a:r>
              <a:rPr lang="en-US" altLang="zh-TW" sz="4000" b="1" dirty="0">
                <a:effectLst>
                  <a:glow rad="63500">
                    <a:schemeClr val="bg1">
                      <a:alpha val="40000"/>
                    </a:schemeClr>
                  </a:glow>
                </a:effectLst>
                <a:latin typeface="Yu Gothic UI" panose="020B0500000000000000" pitchFamily="34" charset="-128"/>
                <a:ea typeface="Yu Gothic UI" panose="020B0500000000000000" pitchFamily="34" charset="-128"/>
              </a:rPr>
              <a:t>No defense</a:t>
            </a:r>
            <a:endParaRPr lang="zh-TW" altLang="en-US" sz="4000" b="1" dirty="0">
              <a:effectLst>
                <a:glow rad="63500">
                  <a:schemeClr val="bg1">
                    <a:alpha val="40000"/>
                  </a:schemeClr>
                </a:glow>
              </a:effectLst>
              <a:latin typeface="Yu Gothic UI" panose="020B0500000000000000" pitchFamily="34" charset="-128"/>
              <a:ea typeface="Yu Gothic UI" panose="020B0500000000000000" pitchFamily="34" charset="-128"/>
            </a:endParaRPr>
          </a:p>
        </p:txBody>
      </p:sp>
    </p:spTree>
    <p:extLst>
      <p:ext uri="{BB962C8B-B14F-4D97-AF65-F5344CB8AC3E}">
        <p14:creationId xmlns:p14="http://schemas.microsoft.com/office/powerpoint/2010/main" val="841301462"/>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538B46C-F260-7293-9E00-8CE8FAD6278A}"/>
              </a:ext>
            </a:extLst>
          </p:cNvPr>
          <p:cNvSpPr txBox="1"/>
          <p:nvPr/>
        </p:nvSpPr>
        <p:spPr>
          <a:xfrm>
            <a:off x="1330268" y="181957"/>
            <a:ext cx="9531464" cy="6494085"/>
          </a:xfrm>
          <a:prstGeom prst="rect">
            <a:avLst/>
          </a:prstGeom>
          <a:noFill/>
        </p:spPr>
        <p:txBody>
          <a:bodyPr wrap="square" rtlCol="0">
            <a:spAutoFit/>
          </a:bodyPr>
          <a:lstStyle/>
          <a:p>
            <a:r>
              <a:rPr lang="zh-TW" altLang="en-US"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以西结书</a:t>
            </a:r>
            <a:r>
              <a:rPr lang="en-US" altLang="zh-TW"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 </a:t>
            </a:r>
            <a:r>
              <a:rPr lang="en-US" altLang="zh-TW" sz="3200" b="1" dirty="0">
                <a:effectLst>
                  <a:glow rad="63500">
                    <a:schemeClr val="bg1">
                      <a:alpha val="40000"/>
                    </a:schemeClr>
                  </a:glow>
                </a:effectLst>
                <a:latin typeface="Yu Gothic UI" panose="020B0500000000000000" pitchFamily="34" charset="-128"/>
                <a:ea typeface="Yu Gothic UI" panose="020B0500000000000000" pitchFamily="34" charset="-128"/>
              </a:rPr>
              <a:t>Ezekiel 34:11-13</a:t>
            </a:r>
          </a:p>
          <a:p>
            <a:r>
              <a:rPr lang="en-US" altLang="zh-TW"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11 </a:t>
            </a:r>
            <a:r>
              <a:rPr lang="zh-TW" altLang="en-US"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主耶和华如此说，看哪，我必亲自寻找我的羊，将它们寻见。</a:t>
            </a:r>
            <a:endParaRPr lang="en-US" altLang="zh-TW"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endParaRPr>
          </a:p>
          <a:p>
            <a:r>
              <a:rPr lang="en-US" altLang="zh-TW" sz="3200" b="1" dirty="0">
                <a:effectLst>
                  <a:glow rad="63500">
                    <a:schemeClr val="bg1">
                      <a:alpha val="40000"/>
                    </a:schemeClr>
                  </a:glow>
                </a:effectLst>
                <a:latin typeface="Yu Gothic UI" panose="020B0500000000000000" pitchFamily="34" charset="-128"/>
                <a:ea typeface="Yu Gothic UI" panose="020B0500000000000000" pitchFamily="34" charset="-128"/>
              </a:rPr>
              <a:t>11 “‘For this is what the Sovereign Lord says: I myself will search for my sheep and look after them. </a:t>
            </a:r>
            <a:endParaRPr lang="zh-TW" altLang="en-US"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endParaRPr>
          </a:p>
          <a:p>
            <a:r>
              <a:rPr lang="en-US" altLang="zh-TW"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12 </a:t>
            </a:r>
            <a:r>
              <a:rPr lang="zh-TW" altLang="en-US"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牧人在羊群四散的日子怎样寻找他的羊，我必照样寻找我的羊。这些羊在密云黑暗的日子散到各处，我必从那里救回它们来。</a:t>
            </a:r>
            <a:endParaRPr lang="en-US" altLang="zh-TW"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endParaRPr>
          </a:p>
          <a:p>
            <a:r>
              <a:rPr lang="en-US" altLang="zh-TW" sz="3200" b="1" dirty="0">
                <a:effectLst>
                  <a:glow rad="63500">
                    <a:schemeClr val="bg1">
                      <a:alpha val="40000"/>
                    </a:schemeClr>
                  </a:glow>
                </a:effectLst>
                <a:latin typeface="Yu Gothic UI" panose="020B0500000000000000" pitchFamily="34" charset="-128"/>
                <a:ea typeface="Yu Gothic UI" panose="020B0500000000000000" pitchFamily="34" charset="-128"/>
              </a:rPr>
              <a:t> 12 As a shepherd looks after his scattered flock when he is with them, so will I look after my sheep. I will rescue them from all the places where they were scattered on a day of clouds and darkness. </a:t>
            </a:r>
            <a:endParaRPr lang="zh-TW" altLang="en-US"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endParaRPr>
          </a:p>
        </p:txBody>
      </p:sp>
    </p:spTree>
    <p:extLst>
      <p:ext uri="{BB962C8B-B14F-4D97-AF65-F5344CB8AC3E}">
        <p14:creationId xmlns:p14="http://schemas.microsoft.com/office/powerpoint/2010/main" val="164132838"/>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538B46C-F260-7293-9E00-8CE8FAD6278A}"/>
              </a:ext>
            </a:extLst>
          </p:cNvPr>
          <p:cNvSpPr txBox="1"/>
          <p:nvPr/>
        </p:nvSpPr>
        <p:spPr>
          <a:xfrm>
            <a:off x="1627315" y="886839"/>
            <a:ext cx="9185342" cy="4031873"/>
          </a:xfrm>
          <a:prstGeom prst="rect">
            <a:avLst/>
          </a:prstGeom>
          <a:noFill/>
        </p:spPr>
        <p:txBody>
          <a:bodyPr wrap="square" rtlCol="0">
            <a:spAutoFit/>
          </a:bodyPr>
          <a:lstStyle/>
          <a:p>
            <a:r>
              <a:rPr lang="en-US" altLang="zh-TW"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13 </a:t>
            </a:r>
            <a:r>
              <a:rPr lang="zh-TW" altLang="en-US"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我必从万民中领出它们，从各国内聚集它们，引导它们归回故土，也必在以色列山上一切溪水旁边，境内一切可居之处牧养它们。</a:t>
            </a:r>
            <a:endParaRPr lang="en-US" altLang="zh-TW" sz="32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endParaRPr>
          </a:p>
          <a:p>
            <a:r>
              <a:rPr lang="en-US" altLang="zh-TW" sz="3200" b="1" dirty="0">
                <a:effectLst>
                  <a:glow rad="63500">
                    <a:schemeClr val="bg1">
                      <a:alpha val="40000"/>
                    </a:schemeClr>
                  </a:glow>
                </a:effectLst>
                <a:latin typeface="Yu Gothic UI" panose="020B0500000000000000" pitchFamily="34" charset="-128"/>
                <a:ea typeface="Yu Gothic UI" panose="020B0500000000000000" pitchFamily="34" charset="-128"/>
              </a:rPr>
              <a:t>13 I will bring them out from the nations and gather them from the countries, and I will bring them into their own land. I will pasture them on the mountains of Israel, in the ravines and in all the settlements in the land.</a:t>
            </a:r>
            <a:endParaRPr lang="zh-TW" altLang="en-US" sz="3200" b="1" dirty="0">
              <a:effectLst>
                <a:glow rad="63500">
                  <a:schemeClr val="bg1">
                    <a:alpha val="40000"/>
                  </a:schemeClr>
                </a:glow>
              </a:effectLst>
              <a:latin typeface="Yu Gothic UI" panose="020B0500000000000000" pitchFamily="34" charset="-128"/>
              <a:ea typeface="Yu Gothic UI" panose="020B0500000000000000" pitchFamily="34" charset="-128"/>
            </a:endParaRPr>
          </a:p>
        </p:txBody>
      </p:sp>
    </p:spTree>
    <p:extLst>
      <p:ext uri="{BB962C8B-B14F-4D97-AF65-F5344CB8AC3E}">
        <p14:creationId xmlns:p14="http://schemas.microsoft.com/office/powerpoint/2010/main" val="2755143770"/>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538B46C-F260-7293-9E00-8CE8FAD6278A}"/>
              </a:ext>
            </a:extLst>
          </p:cNvPr>
          <p:cNvSpPr txBox="1"/>
          <p:nvPr/>
        </p:nvSpPr>
        <p:spPr>
          <a:xfrm>
            <a:off x="1906291" y="1120676"/>
            <a:ext cx="8787539" cy="2308324"/>
          </a:xfrm>
          <a:prstGeom prst="rect">
            <a:avLst/>
          </a:prstGeom>
          <a:noFill/>
        </p:spPr>
        <p:txBody>
          <a:bodyPr wrap="square" rtlCol="0">
            <a:spAutoFit/>
          </a:bodyPr>
          <a:lstStyle/>
          <a:p>
            <a:r>
              <a:rPr lang="zh-TW" altLang="en-US" sz="36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路加福音</a:t>
            </a:r>
            <a:r>
              <a:rPr lang="en-US" altLang="zh-TW" sz="36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 </a:t>
            </a:r>
            <a:r>
              <a:rPr lang="en-US" altLang="zh-TW" sz="3600" b="1" dirty="0">
                <a:effectLst>
                  <a:glow rad="63500">
                    <a:schemeClr val="bg1">
                      <a:alpha val="40000"/>
                    </a:schemeClr>
                  </a:glow>
                </a:effectLst>
                <a:latin typeface="Yu Gothic UI" panose="020B0500000000000000" pitchFamily="34" charset="-128"/>
                <a:ea typeface="Yu Gothic UI" panose="020B0500000000000000" pitchFamily="34" charset="-128"/>
              </a:rPr>
              <a:t>Luke 19:10</a:t>
            </a:r>
          </a:p>
          <a:p>
            <a:r>
              <a:rPr lang="en-US" altLang="zh-TW" sz="36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10 </a:t>
            </a:r>
            <a:r>
              <a:rPr lang="zh-TW" altLang="en-US" sz="36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人子来，为要寻找拯救失丧的人</a:t>
            </a:r>
            <a:endParaRPr lang="en-US" altLang="zh-TW" sz="36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endParaRPr>
          </a:p>
          <a:p>
            <a:r>
              <a:rPr lang="en-US" altLang="zh-TW" sz="3600" b="1" dirty="0">
                <a:effectLst>
                  <a:glow rad="63500">
                    <a:schemeClr val="bg1">
                      <a:alpha val="40000"/>
                    </a:schemeClr>
                  </a:glow>
                </a:effectLst>
                <a:latin typeface="Yu Gothic UI" panose="020B0500000000000000" pitchFamily="34" charset="-128"/>
                <a:ea typeface="Yu Gothic UI" panose="020B0500000000000000" pitchFamily="34" charset="-128"/>
              </a:rPr>
              <a:t>10 For the Son of Man came to seek and to save the lost.”</a:t>
            </a:r>
            <a:endParaRPr lang="zh-TW" altLang="en-US" sz="3600" b="1" dirty="0">
              <a:effectLst>
                <a:glow rad="63500">
                  <a:schemeClr val="bg1">
                    <a:alpha val="40000"/>
                  </a:schemeClr>
                </a:glow>
              </a:effectLst>
              <a:latin typeface="Yu Gothic UI" panose="020B0500000000000000" pitchFamily="34" charset="-128"/>
              <a:ea typeface="Yu Gothic UI" panose="020B0500000000000000" pitchFamily="34" charset="-128"/>
            </a:endParaRPr>
          </a:p>
        </p:txBody>
      </p:sp>
    </p:spTree>
    <p:extLst>
      <p:ext uri="{BB962C8B-B14F-4D97-AF65-F5344CB8AC3E}">
        <p14:creationId xmlns:p14="http://schemas.microsoft.com/office/powerpoint/2010/main" val="4260938886"/>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538B46C-F260-7293-9E00-8CE8FAD6278A}"/>
              </a:ext>
            </a:extLst>
          </p:cNvPr>
          <p:cNvSpPr txBox="1"/>
          <p:nvPr/>
        </p:nvSpPr>
        <p:spPr>
          <a:xfrm>
            <a:off x="1317356" y="144283"/>
            <a:ext cx="9701939" cy="6740307"/>
          </a:xfrm>
          <a:prstGeom prst="rect">
            <a:avLst/>
          </a:prstGeom>
          <a:noFill/>
        </p:spPr>
        <p:txBody>
          <a:bodyPr wrap="square" rtlCol="0">
            <a:spAutoFit/>
          </a:bodyPr>
          <a:lstStyle/>
          <a:p>
            <a:r>
              <a:rPr lang="zh-TW" altLang="en-US" sz="36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约翰福音</a:t>
            </a:r>
            <a:r>
              <a:rPr lang="en-US" altLang="zh-TW" sz="36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 </a:t>
            </a:r>
            <a:r>
              <a:rPr lang="en-US" altLang="zh-TW" sz="3600" b="1" dirty="0">
                <a:effectLst>
                  <a:glow rad="63500">
                    <a:schemeClr val="bg1">
                      <a:alpha val="40000"/>
                    </a:schemeClr>
                  </a:glow>
                </a:effectLst>
                <a:latin typeface="Yu Gothic UI" panose="020B0500000000000000" pitchFamily="34" charset="-128"/>
                <a:ea typeface="Yu Gothic UI" panose="020B0500000000000000" pitchFamily="34" charset="-128"/>
              </a:rPr>
              <a:t>Luke 10:11-14</a:t>
            </a:r>
          </a:p>
          <a:p>
            <a:r>
              <a:rPr lang="en-US" altLang="zh-TW" sz="36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11 </a:t>
            </a:r>
            <a:r>
              <a:rPr lang="zh-TW" altLang="en-US" sz="36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我是好牧人，好牧人为羊舍命。</a:t>
            </a:r>
            <a:r>
              <a:rPr lang="en-US" altLang="zh-TW" sz="3600" b="1" dirty="0">
                <a:effectLst>
                  <a:glow rad="63500">
                    <a:schemeClr val="bg1">
                      <a:alpha val="40000"/>
                    </a:schemeClr>
                  </a:glow>
                </a:effectLst>
                <a:latin typeface="Yu Gothic UI" panose="020B0500000000000000" pitchFamily="34" charset="-128"/>
                <a:ea typeface="Yu Gothic UI" panose="020B0500000000000000" pitchFamily="34" charset="-128"/>
              </a:rPr>
              <a:t> </a:t>
            </a:r>
          </a:p>
          <a:p>
            <a:r>
              <a:rPr lang="en-US" altLang="zh-TW" sz="3600" b="1" dirty="0">
                <a:effectLst>
                  <a:glow rad="63500">
                    <a:schemeClr val="bg1">
                      <a:alpha val="40000"/>
                    </a:schemeClr>
                  </a:glow>
                </a:effectLst>
                <a:latin typeface="Yu Gothic UI" panose="020B0500000000000000" pitchFamily="34" charset="-128"/>
                <a:ea typeface="Yu Gothic UI" panose="020B0500000000000000" pitchFamily="34" charset="-128"/>
              </a:rPr>
              <a:t>11 “I am the good shepherd. The good shepherd lays down his life for the sheep. </a:t>
            </a:r>
            <a:endParaRPr lang="zh-TW" altLang="en-US" sz="36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endParaRPr>
          </a:p>
          <a:p>
            <a:r>
              <a:rPr lang="en-US" altLang="zh-TW" sz="36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12 </a:t>
            </a:r>
            <a:r>
              <a:rPr lang="zh-TW" altLang="en-US" sz="36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rPr>
              <a:t>若是雇工，不是牧人，羊也不是他自己的，他看见狼来，就撇下羊逃走。狼抓住羊，赶散了羊群。</a:t>
            </a:r>
            <a:endParaRPr lang="en-US" altLang="zh-TW" sz="36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endParaRPr>
          </a:p>
          <a:p>
            <a:r>
              <a:rPr lang="en-US" altLang="zh-TW" sz="3600" b="1" dirty="0">
                <a:effectLst>
                  <a:glow rad="63500">
                    <a:schemeClr val="bg1">
                      <a:alpha val="40000"/>
                    </a:schemeClr>
                  </a:glow>
                </a:effectLst>
                <a:latin typeface="Yu Gothic UI" panose="020B0500000000000000" pitchFamily="34" charset="-128"/>
                <a:ea typeface="Yu Gothic UI" panose="020B0500000000000000" pitchFamily="34" charset="-128"/>
              </a:rPr>
              <a:t>12 The hired hand is not the shepherd and does not own the sheep. So when he sees the wolf coming, he abandons the sheep and runs away. Then the wolf attacks the flock and scatters it. </a:t>
            </a:r>
            <a:endParaRPr lang="zh-TW" altLang="en-US" sz="3600" b="1" dirty="0">
              <a:solidFill>
                <a:srgbClr val="FFC000"/>
              </a:solidFill>
              <a:effectLst>
                <a:glow rad="63500">
                  <a:schemeClr val="bg1">
                    <a:alpha val="40000"/>
                  </a:schemeClr>
                </a:glow>
              </a:effectLst>
              <a:latin typeface="Yu Gothic UI" panose="020B0500000000000000" pitchFamily="34" charset="-128"/>
              <a:ea typeface="Yu Gothic UI" panose="020B0500000000000000" pitchFamily="34" charset="-128"/>
            </a:endParaRPr>
          </a:p>
        </p:txBody>
      </p:sp>
    </p:spTree>
    <p:extLst>
      <p:ext uri="{BB962C8B-B14F-4D97-AF65-F5344CB8AC3E}">
        <p14:creationId xmlns:p14="http://schemas.microsoft.com/office/powerpoint/2010/main" val="2554262683"/>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sld>
</file>

<file path=ppt/theme/theme1.xml><?xml version="1.0" encoding="utf-8"?>
<a:theme xmlns:a="http://schemas.openxmlformats.org/drawingml/2006/main" name="Office Theme 2013 - 2022">
  <a:themeElements>
    <a:clrScheme name="Office Theme 2013 - 202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2013 - 2022">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2013 - 2022">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1388</TotalTime>
  <Words>1318</Words>
  <Application>Microsoft Macintosh PowerPoint</Application>
  <PresentationFormat>Widescreen</PresentationFormat>
  <Paragraphs>59</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Yu Gothic UI</vt:lpstr>
      <vt:lpstr>Arial</vt:lpstr>
      <vt:lpstr>Calibri</vt:lpstr>
      <vt:lpstr>Calibri Light</vt:lpstr>
      <vt:lpstr>Office Theme 2013 - 2022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LCCC Church</dc:creator>
  <cp:lastModifiedBy>LCCC Church</cp:lastModifiedBy>
  <cp:revision>62</cp:revision>
  <cp:lastPrinted>2023-03-02T18:03:09Z</cp:lastPrinted>
  <dcterms:created xsi:type="dcterms:W3CDTF">2022-11-29T16:26:26Z</dcterms:created>
  <dcterms:modified xsi:type="dcterms:W3CDTF">2023-03-04T12:07:24Z</dcterms:modified>
</cp:coreProperties>
</file>