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1" r:id="rId1"/>
  </p:sldMasterIdLst>
  <p:sldIdLst>
    <p:sldId id="2586" r:id="rId2"/>
    <p:sldId id="2935" r:id="rId3"/>
    <p:sldId id="2979" r:id="rId4"/>
    <p:sldId id="3002" r:id="rId5"/>
    <p:sldId id="3003" r:id="rId6"/>
    <p:sldId id="3004" r:id="rId7"/>
    <p:sldId id="3005" r:id="rId8"/>
    <p:sldId id="2960" r:id="rId9"/>
    <p:sldId id="2982" r:id="rId10"/>
    <p:sldId id="3006" r:id="rId11"/>
    <p:sldId id="3007" r:id="rId12"/>
    <p:sldId id="3008" r:id="rId13"/>
    <p:sldId id="3009" r:id="rId14"/>
    <p:sldId id="3010" r:id="rId15"/>
    <p:sldId id="3011" r:id="rId16"/>
    <p:sldId id="3012" r:id="rId17"/>
    <p:sldId id="3013" r:id="rId18"/>
    <p:sldId id="3014" r:id="rId19"/>
    <p:sldId id="3015" r:id="rId20"/>
    <p:sldId id="3016" r:id="rId21"/>
    <p:sldId id="3017" r:id="rId22"/>
    <p:sldId id="3018" r:id="rId23"/>
    <p:sldId id="3019" r:id="rId24"/>
    <p:sldId id="2891" r:id="rId25"/>
    <p:sldId id="3020" r:id="rId26"/>
    <p:sldId id="3021" r:id="rId27"/>
    <p:sldId id="3024" r:id="rId28"/>
    <p:sldId id="3025" r:id="rId29"/>
    <p:sldId id="3022" r:id="rId30"/>
    <p:sldId id="3023" r:id="rId31"/>
    <p:sldId id="3026" r:id="rId32"/>
    <p:sldId id="3027" r:id="rId33"/>
    <p:sldId id="3028" r:id="rId34"/>
    <p:sldId id="3029" r:id="rId35"/>
    <p:sldId id="3030" r:id="rId36"/>
    <p:sldId id="3031"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FEFF"/>
    <a:srgbClr val="FF2600"/>
    <a:srgbClr val="300D33"/>
    <a:srgbClr val="FEC246"/>
    <a:srgbClr val="D883FF"/>
    <a:srgbClr val="EF53A5"/>
    <a:srgbClr val="790C00"/>
    <a:srgbClr val="3C1D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86"/>
    <p:restoredTop sz="96327"/>
  </p:normalViewPr>
  <p:slideViewPr>
    <p:cSldViewPr snapToGrid="0" snapToObjects="1">
      <p:cViewPr varScale="1">
        <p:scale>
          <a:sx n="101" d="100"/>
          <a:sy n="101" d="100"/>
        </p:scale>
        <p:origin x="232" y="1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13926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3/3/22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047257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3/3/22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91855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3/3/22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342113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3/3/22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90306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3/3/22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74612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3/3/22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887588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71990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8860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22661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3/3/22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31160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10870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18612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4486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1239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3/3/22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52720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smtClean="0"/>
              <a:pPr/>
              <a:t>3/3/22</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267891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3/3/22</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661601209"/>
      </p:ext>
    </p:extLst>
  </p:cSld>
  <p:clrMap bg1="dk1" tx1="lt1" bg2="dk2"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48D69C67-925A-AE4B-A86A-23B35C477EC5}"/>
              </a:ext>
            </a:extLst>
          </p:cNvPr>
          <p:cNvSpPr txBox="1"/>
          <p:nvPr/>
        </p:nvSpPr>
        <p:spPr>
          <a:xfrm>
            <a:off x="1332411" y="550996"/>
            <a:ext cx="9527177" cy="5940088"/>
          </a:xfrm>
          <a:prstGeom prst="rect">
            <a:avLst/>
          </a:prstGeom>
          <a:noFill/>
        </p:spPr>
        <p:txBody>
          <a:bodyPr wrap="square" rtlCol="0">
            <a:spAutoFit/>
          </a:bodyPr>
          <a:lstStyle/>
          <a:p>
            <a:pPr algn="ctr"/>
            <a:r>
              <a:rPr kumimoji="1" lang="en-US" altLang="zh-TW" sz="4800" b="1" dirty="0">
                <a:solidFill>
                  <a:srgbClr val="FFFFFF"/>
                </a:solidFill>
                <a:latin typeface="Yu Gothic UI" panose="020B0500000000000000" pitchFamily="34" charset="-128"/>
                <a:ea typeface="Yu Gothic UI" panose="020B0500000000000000" pitchFamily="34" charset="-128"/>
              </a:rPr>
              <a:t>English Translation starts NOW</a:t>
            </a:r>
          </a:p>
          <a:p>
            <a:pPr algn="ctr"/>
            <a:endParaRPr kumimoji="1" lang="en-US" altLang="zh-TW" sz="2000" b="1" dirty="0">
              <a:solidFill>
                <a:srgbClr val="FFFFFF"/>
              </a:solidFill>
              <a:latin typeface="Yu Gothic UI" panose="020B0500000000000000" pitchFamily="34" charset="-128"/>
              <a:ea typeface="Yu Gothic UI" panose="020B0500000000000000" pitchFamily="34" charset="-128"/>
            </a:endParaRPr>
          </a:p>
          <a:p>
            <a:pPr algn="ctr"/>
            <a:r>
              <a:rPr kumimoji="1" lang="en-US" altLang="zh-TW" sz="3200" b="1" dirty="0">
                <a:solidFill>
                  <a:srgbClr val="FFFF00"/>
                </a:solidFill>
                <a:latin typeface="Yu Gothic UI" panose="020B0500000000000000" pitchFamily="34" charset="-128"/>
                <a:ea typeface="Yu Gothic UI" panose="020B0500000000000000" pitchFamily="34" charset="-128"/>
              </a:rPr>
              <a:t>Outside of church</a:t>
            </a:r>
          </a:p>
          <a:p>
            <a:pPr algn="ctr"/>
            <a:r>
              <a:rPr kumimoji="1" lang="en-US" altLang="zh-TW" sz="4800" b="1" dirty="0">
                <a:solidFill>
                  <a:srgbClr val="FFFF00"/>
                </a:solidFill>
                <a:latin typeface="Yu Gothic UI" panose="020B0500000000000000" pitchFamily="34" charset="-128"/>
                <a:ea typeface="Yu Gothic UI" panose="020B0500000000000000" pitchFamily="34" charset="-128"/>
              </a:rPr>
              <a:t>Dial  425-650-1398</a:t>
            </a:r>
          </a:p>
          <a:p>
            <a:pPr algn="ctr"/>
            <a:r>
              <a:rPr kumimoji="1" lang="en-US" altLang="zh-TW" sz="4800" b="1" dirty="0">
                <a:solidFill>
                  <a:srgbClr val="FFFF00"/>
                </a:solidFill>
                <a:latin typeface="Yu Gothic UI" panose="020B0500000000000000" pitchFamily="34" charset="-128"/>
                <a:ea typeface="Yu Gothic UI" panose="020B0500000000000000" pitchFamily="34" charset="-128"/>
              </a:rPr>
              <a:t>Use Conference Code  849387</a:t>
            </a:r>
          </a:p>
          <a:p>
            <a:pPr algn="ctr"/>
            <a:endParaRPr kumimoji="1" lang="en-US" altLang="zh-TW" sz="2000" b="1" dirty="0">
              <a:solidFill>
                <a:srgbClr val="FFFF00"/>
              </a:solidFill>
              <a:latin typeface="Yu Gothic UI" panose="020B0500000000000000" pitchFamily="34" charset="-128"/>
              <a:ea typeface="Yu Gothic UI" panose="020B0500000000000000" pitchFamily="34" charset="-128"/>
            </a:endParaRPr>
          </a:p>
          <a:p>
            <a:pPr algn="ctr"/>
            <a:r>
              <a:rPr kumimoji="1" lang="en-US" altLang="zh-TW" sz="3200" b="1" dirty="0">
                <a:latin typeface="Yu Gothic UI" panose="020B0500000000000000" pitchFamily="34" charset="-128"/>
                <a:ea typeface="Yu Gothic UI" panose="020B0500000000000000" pitchFamily="34" charset="-128"/>
              </a:rPr>
              <a:t>In House</a:t>
            </a:r>
          </a:p>
          <a:p>
            <a:pPr algn="ctr"/>
            <a:r>
              <a:rPr kumimoji="1" lang="en-US" altLang="zh-TW" sz="4400" dirty="0">
                <a:latin typeface="Yu Gothic UI" panose="020B0500000000000000" pitchFamily="34" charset="-128"/>
                <a:ea typeface="Yu Gothic UI" panose="020B0500000000000000" pitchFamily="34" charset="-128"/>
              </a:rPr>
              <a:t>WI-FI Network = Listen Everywhere</a:t>
            </a:r>
          </a:p>
          <a:p>
            <a:pPr algn="ctr"/>
            <a:r>
              <a:rPr kumimoji="1" lang="en-US" altLang="zh-TW" sz="4400" dirty="0">
                <a:latin typeface="Yu Gothic UI" panose="020B0500000000000000" pitchFamily="34" charset="-128"/>
                <a:ea typeface="Yu Gothic UI" panose="020B0500000000000000" pitchFamily="34" charset="-128"/>
              </a:rPr>
              <a:t>Password: 12345678</a:t>
            </a:r>
          </a:p>
          <a:p>
            <a:pPr algn="ctr"/>
            <a:r>
              <a:rPr kumimoji="1" lang="en-US" altLang="zh-TW" sz="4400" dirty="0">
                <a:latin typeface="Yu Gothic UI" panose="020B0500000000000000" pitchFamily="34" charset="-128"/>
                <a:ea typeface="Yu Gothic UI" panose="020B0500000000000000" pitchFamily="34" charset="-128"/>
              </a:rPr>
              <a:t>Open </a:t>
            </a:r>
            <a:r>
              <a:rPr kumimoji="1" lang="en-US" altLang="zh-TW" sz="4400" b="1" dirty="0">
                <a:latin typeface="Yu Gothic UI" panose="020B0500000000000000" pitchFamily="34" charset="-128"/>
                <a:ea typeface="Yu Gothic UI" panose="020B0500000000000000" pitchFamily="34" charset="-128"/>
              </a:rPr>
              <a:t>Listen</a:t>
            </a:r>
            <a:r>
              <a:rPr kumimoji="1" lang="en-US" altLang="zh-TW" sz="4400" dirty="0">
                <a:latin typeface="Yu Gothic UI" panose="020B0500000000000000" pitchFamily="34" charset="-128"/>
                <a:ea typeface="Yu Gothic UI" panose="020B0500000000000000" pitchFamily="34" charset="-128"/>
              </a:rPr>
              <a:t> </a:t>
            </a:r>
            <a:r>
              <a:rPr kumimoji="1" lang="en-US" altLang="zh-TW" sz="4400" b="1" dirty="0">
                <a:latin typeface="Yu Gothic UI" panose="020B0500000000000000" pitchFamily="34" charset="-128"/>
                <a:ea typeface="Yu Gothic UI" panose="020B0500000000000000" pitchFamily="34" charset="-128"/>
              </a:rPr>
              <a:t>Everywhere </a:t>
            </a:r>
            <a:r>
              <a:rPr kumimoji="1" lang="en-US" altLang="zh-TW" sz="4400" dirty="0">
                <a:latin typeface="Yu Gothic UI" panose="020B0500000000000000" pitchFamily="34" charset="-128"/>
                <a:ea typeface="Yu Gothic UI" panose="020B0500000000000000" pitchFamily="34" charset="-128"/>
              </a:rPr>
              <a:t>App</a:t>
            </a:r>
            <a:endParaRPr kumimoji="1" lang="en-US" altLang="zh-TW" sz="14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375542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913351" y="1051424"/>
            <a:ext cx="8897311" cy="415498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400" b="1" dirty="0">
                <a:solidFill>
                  <a:srgbClr val="FFC000"/>
                </a:solidFill>
                <a:latin typeface="Yu Gothic UI" panose="020B0500000000000000" pitchFamily="34" charset="-128"/>
                <a:ea typeface="Yu Gothic UI" panose="020B0500000000000000" pitchFamily="34" charset="-128"/>
              </a:rPr>
              <a:t>耶稣五件大事和我们有关</a:t>
            </a:r>
            <a:endParaRPr kumimoji="1" lang="en-US" altLang="zh-TW" sz="4400" b="1" dirty="0">
              <a:solidFill>
                <a:srgbClr val="FFC000"/>
              </a:solidFill>
              <a:latin typeface="Yu Gothic UI" panose="020B0500000000000000" pitchFamily="34" charset="-128"/>
              <a:ea typeface="Yu Gothic UI" panose="020B0500000000000000" pitchFamily="34" charset="-128"/>
            </a:endParaRPr>
          </a:p>
          <a:p>
            <a:pPr algn="ctr">
              <a:tabLst>
                <a:tab pos="1330325" algn="l"/>
              </a:tabLst>
            </a:pPr>
            <a:r>
              <a:rPr kumimoji="1" lang="en-US" altLang="zh-TW" sz="4400" b="1" dirty="0">
                <a:latin typeface="Yu Gothic UI" panose="020B0500000000000000" pitchFamily="34" charset="-128"/>
                <a:ea typeface="Yu Gothic UI" panose="020B0500000000000000" pitchFamily="34" charset="-128"/>
              </a:rPr>
              <a:t>Five things about Jesus that concern us</a:t>
            </a:r>
            <a:r>
              <a:rPr kumimoji="1" lang="zh-TW" altLang="en-US" sz="4400" b="1" dirty="0">
                <a:solidFill>
                  <a:srgbClr val="FFC000"/>
                </a:solidFill>
                <a:latin typeface="Yu Gothic UI" panose="020B0500000000000000" pitchFamily="34" charset="-128"/>
                <a:ea typeface="Yu Gothic UI" panose="020B0500000000000000" pitchFamily="34" charset="-128"/>
              </a:rPr>
              <a:t>
生、死、复活、升天、再来</a:t>
            </a:r>
            <a:endParaRPr kumimoji="1" lang="en-US" altLang="zh-TW" sz="4400" b="1" dirty="0">
              <a:solidFill>
                <a:srgbClr val="FFC000"/>
              </a:solidFill>
              <a:latin typeface="Yu Gothic UI" panose="020B0500000000000000" pitchFamily="34" charset="-128"/>
              <a:ea typeface="Yu Gothic UI" panose="020B0500000000000000" pitchFamily="34" charset="-128"/>
            </a:endParaRPr>
          </a:p>
          <a:p>
            <a:pPr algn="ctr">
              <a:tabLst>
                <a:tab pos="1330325" algn="l"/>
              </a:tabLst>
            </a:pPr>
            <a:r>
              <a:rPr kumimoji="1" lang="en-US" altLang="zh-TW" sz="4400" b="1" dirty="0">
                <a:latin typeface="Yu Gothic UI" panose="020B0500000000000000" pitchFamily="34" charset="-128"/>
                <a:ea typeface="Yu Gothic UI" panose="020B0500000000000000" pitchFamily="34" charset="-128"/>
              </a:rPr>
              <a:t>Life, Death, Resurrection, Ascension, Return</a:t>
            </a:r>
          </a:p>
        </p:txBody>
      </p:sp>
    </p:spTree>
    <p:extLst>
      <p:ext uri="{BB962C8B-B14F-4D97-AF65-F5344CB8AC3E}">
        <p14:creationId xmlns:p14="http://schemas.microsoft.com/office/powerpoint/2010/main" val="4291525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647344" y="1982450"/>
            <a:ext cx="8897311" cy="212365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400" b="1" dirty="0">
                <a:solidFill>
                  <a:srgbClr val="FFC000"/>
                </a:solidFill>
                <a:latin typeface="Yu Gothic UI" panose="020B0500000000000000" pitchFamily="34" charset="-128"/>
                <a:ea typeface="Yu Gothic UI" panose="020B0500000000000000" pitchFamily="34" charset="-128"/>
              </a:rPr>
              <a:t>只有主的宝血能洗净人的罪</a:t>
            </a:r>
            <a:endParaRPr kumimoji="1" lang="en-US" altLang="zh-TW" sz="4400" b="1" dirty="0">
              <a:solidFill>
                <a:srgbClr val="FFC000"/>
              </a:solidFill>
              <a:latin typeface="Yu Gothic UI" panose="020B0500000000000000" pitchFamily="34" charset="-128"/>
              <a:ea typeface="Yu Gothic UI" panose="020B0500000000000000" pitchFamily="34" charset="-128"/>
            </a:endParaRPr>
          </a:p>
          <a:p>
            <a:pPr algn="ctr">
              <a:tabLst>
                <a:tab pos="1330325" algn="l"/>
              </a:tabLst>
            </a:pPr>
            <a:r>
              <a:rPr kumimoji="1" lang="en-US" altLang="zh-TW" sz="4400" b="1" dirty="0">
                <a:latin typeface="Yu Gothic UI" panose="020B0500000000000000" pitchFamily="34" charset="-128"/>
                <a:ea typeface="Yu Gothic UI" panose="020B0500000000000000" pitchFamily="34" charset="-128"/>
              </a:rPr>
              <a:t>Only the blood of the Lord can wash away sins</a:t>
            </a:r>
          </a:p>
        </p:txBody>
      </p:sp>
    </p:spTree>
    <p:extLst>
      <p:ext uri="{BB962C8B-B14F-4D97-AF65-F5344CB8AC3E}">
        <p14:creationId xmlns:p14="http://schemas.microsoft.com/office/powerpoint/2010/main" val="398722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981316" y="630569"/>
            <a:ext cx="8897311" cy="5632311"/>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600" b="1" dirty="0">
                <a:latin typeface="Yu Gothic UI" panose="020B0500000000000000" pitchFamily="34" charset="-128"/>
                <a:ea typeface="Yu Gothic UI" panose="020B0500000000000000" pitchFamily="34" charset="-128"/>
              </a:rPr>
              <a:t>彼 得 後 書 </a:t>
            </a:r>
            <a:r>
              <a:rPr kumimoji="1" lang="en-US" altLang="zh-TW" sz="3600" b="1" dirty="0">
                <a:latin typeface="Yu Gothic UI" panose="020B0500000000000000" pitchFamily="34" charset="-128"/>
                <a:ea typeface="Yu Gothic UI" panose="020B0500000000000000" pitchFamily="34" charset="-128"/>
              </a:rPr>
              <a:t>2 Peter 3:10~13</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10 </a:t>
            </a:r>
            <a:r>
              <a:rPr kumimoji="1" lang="zh-TW" altLang="en-US" sz="3600" b="1" dirty="0">
                <a:solidFill>
                  <a:srgbClr val="FFC000"/>
                </a:solidFill>
                <a:latin typeface="Yu Gothic UI" panose="020B0500000000000000" pitchFamily="34" charset="-128"/>
                <a:ea typeface="Yu Gothic UI" panose="020B0500000000000000" pitchFamily="34" charset="-128"/>
              </a:rPr>
              <a:t>但 主 的 日 子 要 像 贼 来 到 一 样 。 那 日 ， 天 必 大 有 响 声 废 去 ， 有 形 质 的 都 要 被 烈 火 销 化 ， 地 和 其 上 的 物 都 要 烧 尽 了 。</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10 But the day of the Lord will come like a thief. The heavens will disappear with a roar; the elements will be destroyed by fire, and the earth and everything done in it will be laid bare.</a:t>
            </a:r>
          </a:p>
        </p:txBody>
      </p:sp>
    </p:spTree>
    <p:extLst>
      <p:ext uri="{BB962C8B-B14F-4D97-AF65-F5344CB8AC3E}">
        <p14:creationId xmlns:p14="http://schemas.microsoft.com/office/powerpoint/2010/main" val="142728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981316" y="630569"/>
            <a:ext cx="8897311" cy="3416320"/>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11 </a:t>
            </a:r>
            <a:r>
              <a:rPr kumimoji="1" lang="zh-TW" altLang="en-US" sz="3600" b="1" dirty="0">
                <a:solidFill>
                  <a:srgbClr val="FFC000"/>
                </a:solidFill>
                <a:latin typeface="Yu Gothic UI" panose="020B0500000000000000" pitchFamily="34" charset="-128"/>
                <a:ea typeface="Yu Gothic UI" panose="020B0500000000000000" pitchFamily="34" charset="-128"/>
              </a:rPr>
              <a:t>这 一 切 既 然 都 要 如 此 销 化 ， 你 们 为 人 该 当 怎 样 圣 洁 ， 怎 样 敬 虔 ，</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11 Since everything will be destroyed in this way, what kind of people ought you to be? You ought to live holy and godly lives </a:t>
            </a:r>
          </a:p>
        </p:txBody>
      </p:sp>
    </p:spTree>
    <p:extLst>
      <p:ext uri="{BB962C8B-B14F-4D97-AF65-F5344CB8AC3E}">
        <p14:creationId xmlns:p14="http://schemas.microsoft.com/office/powerpoint/2010/main" val="1078694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981316" y="630569"/>
            <a:ext cx="8897311" cy="4524315"/>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12 </a:t>
            </a:r>
            <a:r>
              <a:rPr kumimoji="1" lang="zh-TW" altLang="en-US" sz="3600" b="1" dirty="0">
                <a:solidFill>
                  <a:srgbClr val="FFC000"/>
                </a:solidFill>
                <a:latin typeface="Yu Gothic UI" panose="020B0500000000000000" pitchFamily="34" charset="-128"/>
                <a:ea typeface="Yu Gothic UI" panose="020B0500000000000000" pitchFamily="34" charset="-128"/>
              </a:rPr>
              <a:t>切 切 仰 望 神 的 日 子 来 到 。 在 那 日 ， 天 被 火 烧 就 销 化 了 ， 有 形 质 的 都 要 被 烈 火 </a:t>
            </a:r>
            <a:r>
              <a:rPr kumimoji="1" lang="en-US" altLang="zh-TW" sz="3600" b="1" dirty="0">
                <a:solidFill>
                  <a:srgbClr val="FFC000"/>
                </a:solidFill>
                <a:latin typeface="Yu Gothic UI" panose="020B0500000000000000" pitchFamily="34" charset="-128"/>
                <a:ea typeface="Yu Gothic UI" panose="020B0500000000000000" pitchFamily="34" charset="-128"/>
              </a:rPr>
              <a:t>? </a:t>
            </a:r>
            <a:r>
              <a:rPr kumimoji="1" lang="zh-TW" altLang="en-US" sz="3600" b="1" dirty="0">
                <a:solidFill>
                  <a:srgbClr val="FFC000"/>
                </a:solidFill>
                <a:latin typeface="Yu Gothic UI" panose="020B0500000000000000" pitchFamily="34" charset="-128"/>
                <a:ea typeface="Yu Gothic UI" panose="020B0500000000000000" pitchFamily="34" charset="-128"/>
              </a:rPr>
              <a:t>化 。</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12 as you look forward to the day of God and speed its coming. That day will bring about the destruction of the heavens by fire, and the elements will melt in the heat. </a:t>
            </a:r>
          </a:p>
        </p:txBody>
      </p:sp>
    </p:spTree>
    <p:extLst>
      <p:ext uri="{BB962C8B-B14F-4D97-AF65-F5344CB8AC3E}">
        <p14:creationId xmlns:p14="http://schemas.microsoft.com/office/powerpoint/2010/main" val="2408958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981316" y="630569"/>
            <a:ext cx="8897311" cy="2862322"/>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13 </a:t>
            </a:r>
            <a:r>
              <a:rPr kumimoji="1" lang="zh-TW" altLang="en-US" sz="3600" b="1" dirty="0">
                <a:solidFill>
                  <a:srgbClr val="FFC000"/>
                </a:solidFill>
                <a:latin typeface="Yu Gothic UI" panose="020B0500000000000000" pitchFamily="34" charset="-128"/>
                <a:ea typeface="Yu Gothic UI" panose="020B0500000000000000" pitchFamily="34" charset="-128"/>
              </a:rPr>
              <a:t>但 我 们 照 他 的 应 许 ， 盼 望 新 天 新 地 ， 有 义 居 在 其 中 。</a:t>
            </a:r>
            <a:endParaRPr kumimoji="1" lang="en-US" altLang="zh-TW" sz="36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13 But in keeping with his promise we are looking forward to a new heaven and a new earth, where righteousness dwells.</a:t>
            </a:r>
            <a:endParaRPr kumimoji="1" lang="en-US" altLang="zh-TW" sz="24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46175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647344" y="1982450"/>
            <a:ext cx="8897311" cy="212365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rPr>
              <a:t>人人面对</a:t>
            </a:r>
            <a:r>
              <a:rPr kumimoji="1" lang="zh-TW" altLang="en-US" sz="4400" b="1" dirty="0">
                <a:effectLst>
                  <a:glow rad="101600">
                    <a:schemeClr val="bg1">
                      <a:alpha val="60000"/>
                    </a:schemeClr>
                  </a:glow>
                </a:effectLst>
                <a:latin typeface="Yu Gothic UI" panose="020B0500000000000000" pitchFamily="34" charset="-128"/>
                <a:ea typeface="Yu Gothic UI" panose="020B0500000000000000" pitchFamily="34" charset="-128"/>
              </a:rPr>
              <a:t>永生</a:t>
            </a:r>
            <a:r>
              <a:rPr kumimoji="1" lang="zh-TW" altLang="en-US"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rPr>
              <a:t>还是</a:t>
            </a:r>
            <a:r>
              <a:rPr kumimoji="1" lang="zh-TW" altLang="en-US" sz="4400" b="1" dirty="0">
                <a:solidFill>
                  <a:srgbClr val="FF2600"/>
                </a:solidFill>
                <a:effectLst>
                  <a:glow rad="101600">
                    <a:schemeClr val="bg1">
                      <a:alpha val="60000"/>
                    </a:schemeClr>
                  </a:glow>
                </a:effectLst>
                <a:latin typeface="Yu Gothic UI" panose="020B0500000000000000" pitchFamily="34" charset="-128"/>
                <a:ea typeface="Yu Gothic UI" panose="020B0500000000000000" pitchFamily="34" charset="-128"/>
              </a:rPr>
              <a:t>永死</a:t>
            </a:r>
            <a:endParaRPr kumimoji="1" lang="en-US" altLang="zh-TW" sz="4400" b="1" dirty="0">
              <a:solidFill>
                <a:srgbClr val="FF2600"/>
              </a:solidFill>
              <a:effectLst>
                <a:glow rad="101600">
                  <a:schemeClr val="bg1">
                    <a:alpha val="60000"/>
                  </a:schemeClr>
                </a:glow>
              </a:effectLst>
              <a:latin typeface="Yu Gothic UI" panose="020B0500000000000000" pitchFamily="34" charset="-128"/>
              <a:ea typeface="Yu Gothic UI" panose="020B0500000000000000" pitchFamily="34" charset="-128"/>
            </a:endParaRPr>
          </a:p>
          <a:p>
            <a:pPr algn="ctr">
              <a:tabLst>
                <a:tab pos="1330325" algn="l"/>
              </a:tabLst>
            </a:pPr>
            <a:r>
              <a:rPr kumimoji="1" lang="en-US" altLang="zh-TW" sz="4400" b="1" dirty="0">
                <a:effectLst>
                  <a:glow rad="101600">
                    <a:schemeClr val="bg1">
                      <a:alpha val="60000"/>
                    </a:schemeClr>
                  </a:glow>
                </a:effectLst>
                <a:latin typeface="Yu Gothic UI" panose="020B0500000000000000" pitchFamily="34" charset="-128"/>
                <a:ea typeface="Yu Gothic UI" panose="020B0500000000000000" pitchFamily="34" charset="-128"/>
              </a:rPr>
              <a:t>Everyone faces eternal </a:t>
            </a:r>
          </a:p>
          <a:p>
            <a:pPr algn="ctr">
              <a:tabLst>
                <a:tab pos="1330325" algn="l"/>
              </a:tabLst>
            </a:pPr>
            <a:r>
              <a:rPr kumimoji="1" lang="en-US" altLang="zh-TW" sz="4400" b="1" dirty="0">
                <a:effectLst>
                  <a:glow rad="101600">
                    <a:schemeClr val="bg1">
                      <a:alpha val="60000"/>
                    </a:schemeClr>
                  </a:glow>
                </a:effectLst>
                <a:latin typeface="Yu Gothic UI" panose="020B0500000000000000" pitchFamily="34" charset="-128"/>
                <a:ea typeface="Yu Gothic UI" panose="020B0500000000000000" pitchFamily="34" charset="-128"/>
              </a:rPr>
              <a:t>life or eternal death</a:t>
            </a:r>
          </a:p>
        </p:txBody>
      </p:sp>
    </p:spTree>
    <p:extLst>
      <p:ext uri="{BB962C8B-B14F-4D97-AF65-F5344CB8AC3E}">
        <p14:creationId xmlns:p14="http://schemas.microsoft.com/office/powerpoint/2010/main" val="3241865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863476" y="240804"/>
            <a:ext cx="8897311" cy="661719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rPr>
              <a:t>圣经说的三种死亡</a:t>
            </a:r>
            <a:endParaRPr kumimoji="1" lang="en-US" altLang="zh-TW"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endParaRPr>
          </a:p>
          <a:p>
            <a:pPr algn="ctr">
              <a:tabLst>
                <a:tab pos="1330325" algn="l"/>
              </a:tabLst>
            </a:pPr>
            <a:r>
              <a:rPr kumimoji="1" lang="en-US" altLang="zh-TW" sz="4000" b="1" dirty="0">
                <a:effectLst>
                  <a:glow rad="101600">
                    <a:schemeClr val="bg1">
                      <a:alpha val="60000"/>
                    </a:schemeClr>
                  </a:glow>
                </a:effectLst>
                <a:latin typeface="Yu Gothic UI" panose="020B0500000000000000" pitchFamily="34" charset="-128"/>
                <a:ea typeface="Yu Gothic UI" panose="020B0500000000000000" pitchFamily="34" charset="-128"/>
              </a:rPr>
              <a:t>The three types of death in the bible</a:t>
            </a:r>
            <a:endParaRPr kumimoji="1" lang="zh-TW" altLang="en-US" sz="4000" b="1" dirty="0">
              <a:effectLst>
                <a:glow rad="101600">
                  <a:schemeClr val="bg1">
                    <a:alpha val="60000"/>
                  </a:schemeClr>
                </a:glow>
              </a:effectLst>
              <a:latin typeface="Yu Gothic UI" panose="020B0500000000000000" pitchFamily="34" charset="-128"/>
              <a:ea typeface="Yu Gothic UI" panose="020B0500000000000000" pitchFamily="34" charset="-128"/>
            </a:endParaRPr>
          </a:p>
          <a:p>
            <a:pPr marL="742950" indent="-742950" algn="ctr">
              <a:buAutoNum type="arabicPeriod"/>
              <a:tabLst>
                <a:tab pos="1330325" algn="l"/>
              </a:tabLst>
            </a:pPr>
            <a:r>
              <a:rPr kumimoji="1" lang="zh-TW" altLang="en-US"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rPr>
              <a:t>肉体的死亡</a:t>
            </a:r>
            <a:endParaRPr kumimoji="1" lang="en-US" altLang="zh-TW"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endParaRPr>
          </a:p>
          <a:p>
            <a:pPr algn="ctr">
              <a:tabLst>
                <a:tab pos="1330325" algn="l"/>
              </a:tabLst>
            </a:pPr>
            <a:r>
              <a:rPr kumimoji="1" lang="en-US" altLang="zh-TW" sz="4000" b="1" dirty="0">
                <a:effectLst>
                  <a:glow rad="101600">
                    <a:schemeClr val="bg1">
                      <a:alpha val="60000"/>
                    </a:schemeClr>
                  </a:glow>
                </a:effectLst>
                <a:latin typeface="Yu Gothic UI" panose="020B0500000000000000" pitchFamily="34" charset="-128"/>
                <a:ea typeface="Yu Gothic UI" panose="020B0500000000000000" pitchFamily="34" charset="-128"/>
              </a:rPr>
              <a:t>Physical death</a:t>
            </a:r>
            <a:endParaRPr kumimoji="1" lang="zh-TW" altLang="en-US"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endParaRPr>
          </a:p>
          <a:p>
            <a:pPr algn="ctr">
              <a:tabLst>
                <a:tab pos="1330325" algn="l"/>
              </a:tabLst>
            </a:pPr>
            <a:r>
              <a:rPr kumimoji="1" lang="en-US" altLang="zh-TW"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rPr>
              <a:t>2. </a:t>
            </a:r>
            <a:r>
              <a:rPr kumimoji="1" lang="zh-TW" altLang="en-US"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rPr>
              <a:t>灵魂与圣洁的神分离</a:t>
            </a:r>
            <a:endParaRPr kumimoji="1" lang="en-US" altLang="zh-TW"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endParaRPr>
          </a:p>
          <a:p>
            <a:pPr algn="ctr">
              <a:tabLst>
                <a:tab pos="1330325" algn="l"/>
              </a:tabLst>
            </a:pPr>
            <a:r>
              <a:rPr kumimoji="1" lang="en-US" altLang="zh-TW" sz="4000" b="1" dirty="0">
                <a:effectLst>
                  <a:glow rad="101600">
                    <a:schemeClr val="bg1">
                      <a:alpha val="60000"/>
                    </a:schemeClr>
                  </a:glow>
                </a:effectLst>
                <a:latin typeface="Yu Gothic UI" panose="020B0500000000000000" pitchFamily="34" charset="-128"/>
                <a:ea typeface="Yu Gothic UI" panose="020B0500000000000000" pitchFamily="34" charset="-128"/>
              </a:rPr>
              <a:t>The separation of the soul from the holy God</a:t>
            </a:r>
            <a:endParaRPr kumimoji="1" lang="zh-TW" altLang="en-US" sz="4000" b="1" dirty="0">
              <a:effectLst>
                <a:glow rad="101600">
                  <a:schemeClr val="bg1">
                    <a:alpha val="60000"/>
                  </a:schemeClr>
                </a:glow>
              </a:effectLst>
              <a:latin typeface="Yu Gothic UI" panose="020B0500000000000000" pitchFamily="34" charset="-128"/>
              <a:ea typeface="Yu Gothic UI" panose="020B0500000000000000" pitchFamily="34" charset="-128"/>
            </a:endParaRPr>
          </a:p>
          <a:p>
            <a:pPr algn="ctr">
              <a:tabLst>
                <a:tab pos="1330325" algn="l"/>
              </a:tabLst>
            </a:pPr>
            <a:r>
              <a:rPr kumimoji="1" lang="en-US" altLang="zh-TW"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rPr>
              <a:t>3. </a:t>
            </a:r>
            <a:r>
              <a:rPr kumimoji="1" lang="zh-TW" altLang="en-US"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rPr>
              <a:t>肉体和灵魂永远与神隔绝</a:t>
            </a:r>
            <a:endParaRPr kumimoji="1" lang="en-US" altLang="zh-TW"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endParaRPr>
          </a:p>
          <a:p>
            <a:pPr algn="ctr">
              <a:tabLst>
                <a:tab pos="1330325" algn="l"/>
              </a:tabLst>
            </a:pPr>
            <a:r>
              <a:rPr kumimoji="1" lang="en-US" altLang="zh-TW" sz="4000" b="1" dirty="0">
                <a:effectLst>
                  <a:glow rad="101600">
                    <a:schemeClr val="bg1">
                      <a:alpha val="60000"/>
                    </a:schemeClr>
                  </a:glow>
                </a:effectLst>
                <a:latin typeface="Yu Gothic UI" panose="020B0500000000000000" pitchFamily="34" charset="-128"/>
                <a:ea typeface="Yu Gothic UI" panose="020B0500000000000000" pitchFamily="34" charset="-128"/>
              </a:rPr>
              <a:t>Body and soul are forever separated from God</a:t>
            </a:r>
            <a:endParaRPr kumimoji="1" lang="zh-TW" altLang="en-US" sz="4000" b="1" dirty="0">
              <a:effectLst>
                <a:glow rad="101600">
                  <a:schemeClr val="bg1">
                    <a:alpha val="6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395866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780348" y="458956"/>
            <a:ext cx="8897311" cy="132343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rPr>
              <a:t>传福音六个不够</a:t>
            </a:r>
            <a:endParaRPr kumimoji="1" lang="en-US" altLang="zh-TW"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endParaRPr>
          </a:p>
          <a:p>
            <a:pPr algn="ctr">
              <a:tabLst>
                <a:tab pos="1330325" algn="l"/>
              </a:tabLst>
            </a:pPr>
            <a:r>
              <a:rPr kumimoji="1" lang="en-US" altLang="zh-TW" sz="3600" b="1" dirty="0">
                <a:effectLst>
                  <a:glow rad="101600">
                    <a:schemeClr val="bg1">
                      <a:alpha val="60000"/>
                    </a:schemeClr>
                  </a:glow>
                </a:effectLst>
                <a:latin typeface="Yu Gothic UI" panose="020B0500000000000000" pitchFamily="34" charset="-128"/>
                <a:ea typeface="Yu Gothic UI" panose="020B0500000000000000" pitchFamily="34" charset="-128"/>
              </a:rPr>
              <a:t>6 areas of Inadequacy of Evangelism</a:t>
            </a:r>
            <a:endParaRPr kumimoji="1" lang="zh-TW" altLang="en-US" sz="36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endParaRPr>
          </a:p>
        </p:txBody>
      </p:sp>
      <p:sp>
        <p:nvSpPr>
          <p:cNvPr id="3" name="文字方塊 5">
            <a:extLst>
              <a:ext uri="{FF2B5EF4-FFF2-40B4-BE49-F238E27FC236}">
                <a16:creationId xmlns:a16="http://schemas.microsoft.com/office/drawing/2014/main" id="{A3074C7D-FC80-0B4D-9C4B-537504656E37}"/>
              </a:ext>
            </a:extLst>
          </p:cNvPr>
          <p:cNvSpPr txBox="1"/>
          <p:nvPr/>
        </p:nvSpPr>
        <p:spPr>
          <a:xfrm>
            <a:off x="1585258" y="1930773"/>
            <a:ext cx="9287490" cy="4154984"/>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400" b="1" dirty="0">
                <a:solidFill>
                  <a:srgbClr val="FFFF00"/>
                </a:solidFill>
                <a:effectLst>
                  <a:glow rad="101600">
                    <a:schemeClr val="bg1">
                      <a:alpha val="60000"/>
                    </a:schemeClr>
                  </a:glow>
                </a:effectLst>
                <a:latin typeface="Yu Gothic UI" panose="020B0500000000000000" pitchFamily="34" charset="-128"/>
                <a:ea typeface="Yu Gothic UI" panose="020B0500000000000000" pitchFamily="34" charset="-128"/>
              </a:rPr>
              <a:t>1. </a:t>
            </a:r>
            <a:r>
              <a:rPr kumimoji="1" lang="zh-TW" altLang="en-US" sz="4400" b="1" dirty="0">
                <a:solidFill>
                  <a:srgbClr val="FFFF00"/>
                </a:solidFill>
                <a:effectLst>
                  <a:glow rad="101600">
                    <a:schemeClr val="bg1">
                      <a:alpha val="60000"/>
                    </a:schemeClr>
                  </a:glow>
                </a:effectLst>
                <a:latin typeface="Yu Gothic UI" panose="020B0500000000000000" pitchFamily="34" charset="-128"/>
                <a:ea typeface="Yu Gothic UI" panose="020B0500000000000000" pitchFamily="34" charset="-128"/>
              </a:rPr>
              <a:t>不够到位</a:t>
            </a:r>
            <a:r>
              <a:rPr kumimoji="1" lang="en-US" altLang="zh-TW" sz="4400" b="1" dirty="0">
                <a:solidFill>
                  <a:srgbClr val="FFFF00"/>
                </a:solidFill>
                <a:effectLst>
                  <a:glow rad="101600">
                    <a:schemeClr val="bg1">
                      <a:alpha val="60000"/>
                    </a:schemeClr>
                  </a:glow>
                </a:effectLst>
                <a:latin typeface="Yu Gothic UI" panose="020B0500000000000000" pitchFamily="34" charset="-128"/>
                <a:ea typeface="Yu Gothic UI" panose="020B0500000000000000" pitchFamily="34" charset="-128"/>
              </a:rPr>
              <a:t> </a:t>
            </a:r>
            <a:r>
              <a:rPr kumimoji="1" lang="en-US" altLang="zh-TW" sz="4400" b="1" dirty="0">
                <a:effectLst>
                  <a:glow rad="101600">
                    <a:schemeClr val="bg1">
                      <a:alpha val="60000"/>
                    </a:schemeClr>
                  </a:glow>
                </a:effectLst>
                <a:latin typeface="Yu Gothic UI" panose="020B0500000000000000" pitchFamily="34" charset="-128"/>
                <a:ea typeface="Yu Gothic UI" panose="020B0500000000000000" pitchFamily="34" charset="-128"/>
              </a:rPr>
              <a:t>Inadequate Support</a:t>
            </a:r>
          </a:p>
          <a:p>
            <a:pPr>
              <a:tabLst>
                <a:tab pos="1330325" algn="l"/>
              </a:tabLst>
            </a:pPr>
            <a:r>
              <a:rPr kumimoji="1" lang="en-US" altLang="zh-TW" sz="4400" b="1" dirty="0">
                <a:solidFill>
                  <a:srgbClr val="FFFF00"/>
                </a:solidFill>
                <a:effectLst>
                  <a:glow rad="101600">
                    <a:schemeClr val="bg1">
                      <a:alpha val="60000"/>
                    </a:schemeClr>
                  </a:glow>
                </a:effectLst>
                <a:latin typeface="Yu Gothic UI" panose="020B0500000000000000" pitchFamily="34" charset="-128"/>
                <a:ea typeface="Yu Gothic UI" panose="020B0500000000000000" pitchFamily="34" charset="-128"/>
              </a:rPr>
              <a:t>2. </a:t>
            </a:r>
            <a:r>
              <a:rPr kumimoji="1" lang="zh-TW" altLang="en-US" sz="4400" b="1" dirty="0">
                <a:solidFill>
                  <a:srgbClr val="FFFF00"/>
                </a:solidFill>
                <a:effectLst>
                  <a:glow rad="101600">
                    <a:schemeClr val="bg1">
                      <a:alpha val="60000"/>
                    </a:schemeClr>
                  </a:glow>
                </a:effectLst>
                <a:latin typeface="Yu Gothic UI" panose="020B0500000000000000" pitchFamily="34" charset="-128"/>
                <a:ea typeface="Yu Gothic UI" panose="020B0500000000000000" pitchFamily="34" charset="-128"/>
              </a:rPr>
              <a:t>不够主动</a:t>
            </a:r>
            <a:r>
              <a:rPr kumimoji="1" lang="en-US" altLang="zh-TW" sz="4400" b="1" dirty="0">
                <a:solidFill>
                  <a:srgbClr val="FFFF00"/>
                </a:solidFill>
                <a:effectLst>
                  <a:glow rad="101600">
                    <a:schemeClr val="bg1">
                      <a:alpha val="60000"/>
                    </a:schemeClr>
                  </a:glow>
                </a:effectLst>
                <a:latin typeface="Yu Gothic UI" panose="020B0500000000000000" pitchFamily="34" charset="-128"/>
                <a:ea typeface="Yu Gothic UI" panose="020B0500000000000000" pitchFamily="34" charset="-128"/>
              </a:rPr>
              <a:t> </a:t>
            </a:r>
            <a:r>
              <a:rPr kumimoji="1" lang="en-US" altLang="zh-TW" sz="4400" b="1" dirty="0">
                <a:effectLst>
                  <a:glow rad="101600">
                    <a:schemeClr val="bg1">
                      <a:alpha val="60000"/>
                    </a:schemeClr>
                  </a:glow>
                </a:effectLst>
                <a:latin typeface="Yu Gothic UI" panose="020B0500000000000000" pitchFamily="34" charset="-128"/>
                <a:ea typeface="Yu Gothic UI" panose="020B0500000000000000" pitchFamily="34" charset="-128"/>
              </a:rPr>
              <a:t>Inadequate Initiative</a:t>
            </a:r>
          </a:p>
          <a:p>
            <a:pPr>
              <a:tabLst>
                <a:tab pos="1330325" algn="l"/>
              </a:tabLst>
            </a:pPr>
            <a:r>
              <a:rPr kumimoji="1" lang="en-US" altLang="zh-TW" sz="4400" b="1" dirty="0">
                <a:solidFill>
                  <a:srgbClr val="FFFF00"/>
                </a:solidFill>
                <a:effectLst>
                  <a:glow rad="101600">
                    <a:schemeClr val="bg1">
                      <a:alpha val="60000"/>
                    </a:schemeClr>
                  </a:glow>
                </a:effectLst>
                <a:latin typeface="Yu Gothic UI" panose="020B0500000000000000" pitchFamily="34" charset="-128"/>
                <a:ea typeface="Yu Gothic UI" panose="020B0500000000000000" pitchFamily="34" charset="-128"/>
              </a:rPr>
              <a:t>3. </a:t>
            </a:r>
            <a:r>
              <a:rPr kumimoji="1" lang="zh-TW" altLang="en-US" sz="4400" b="1" dirty="0">
                <a:solidFill>
                  <a:srgbClr val="FFFF00"/>
                </a:solidFill>
                <a:effectLst>
                  <a:glow rad="101600">
                    <a:schemeClr val="bg1">
                      <a:alpha val="60000"/>
                    </a:schemeClr>
                  </a:glow>
                </a:effectLst>
                <a:latin typeface="Yu Gothic UI" panose="020B0500000000000000" pitchFamily="34" charset="-128"/>
                <a:ea typeface="Yu Gothic UI" panose="020B0500000000000000" pitchFamily="34" charset="-128"/>
              </a:rPr>
              <a:t>不够连贯</a:t>
            </a:r>
            <a:r>
              <a:rPr kumimoji="1" lang="en-US" altLang="zh-TW" sz="4400" b="1" dirty="0">
                <a:solidFill>
                  <a:srgbClr val="FFFF00"/>
                </a:solidFill>
                <a:effectLst>
                  <a:glow rad="101600">
                    <a:schemeClr val="bg1">
                      <a:alpha val="60000"/>
                    </a:schemeClr>
                  </a:glow>
                </a:effectLst>
                <a:latin typeface="Yu Gothic UI" panose="020B0500000000000000" pitchFamily="34" charset="-128"/>
                <a:ea typeface="Yu Gothic UI" panose="020B0500000000000000" pitchFamily="34" charset="-128"/>
              </a:rPr>
              <a:t> </a:t>
            </a:r>
            <a:r>
              <a:rPr kumimoji="1" lang="en-US" altLang="zh-TW" sz="4400" b="1" dirty="0">
                <a:effectLst>
                  <a:glow rad="101600">
                    <a:schemeClr val="bg1">
                      <a:alpha val="60000"/>
                    </a:schemeClr>
                  </a:glow>
                </a:effectLst>
                <a:latin typeface="Yu Gothic UI" panose="020B0500000000000000" pitchFamily="34" charset="-128"/>
                <a:ea typeface="Yu Gothic UI" panose="020B0500000000000000" pitchFamily="34" charset="-128"/>
              </a:rPr>
              <a:t>Inadequate Coherence</a:t>
            </a:r>
          </a:p>
          <a:p>
            <a:pPr>
              <a:tabLst>
                <a:tab pos="1330325" algn="l"/>
              </a:tabLst>
            </a:pPr>
            <a:r>
              <a:rPr kumimoji="1" lang="en-US" altLang="zh-TW" sz="4400" b="1" dirty="0">
                <a:solidFill>
                  <a:srgbClr val="FFFF00"/>
                </a:solidFill>
                <a:effectLst>
                  <a:glow rad="101600">
                    <a:schemeClr val="bg1">
                      <a:alpha val="60000"/>
                    </a:schemeClr>
                  </a:glow>
                </a:effectLst>
                <a:latin typeface="Yu Gothic UI" panose="020B0500000000000000" pitchFamily="34" charset="-128"/>
                <a:ea typeface="Yu Gothic UI" panose="020B0500000000000000" pitchFamily="34" charset="-128"/>
              </a:rPr>
              <a:t>4. </a:t>
            </a:r>
            <a:r>
              <a:rPr kumimoji="1" lang="zh-TW" altLang="en-US" sz="4400" b="1" dirty="0">
                <a:solidFill>
                  <a:srgbClr val="FFFF00"/>
                </a:solidFill>
                <a:effectLst>
                  <a:glow rad="101600">
                    <a:schemeClr val="bg1">
                      <a:alpha val="60000"/>
                    </a:schemeClr>
                  </a:glow>
                </a:effectLst>
                <a:latin typeface="Yu Gothic UI" panose="020B0500000000000000" pitchFamily="34" charset="-128"/>
                <a:ea typeface="Yu Gothic UI" panose="020B0500000000000000" pitchFamily="34" charset="-128"/>
              </a:rPr>
              <a:t>不够力度</a:t>
            </a:r>
            <a:r>
              <a:rPr kumimoji="1" lang="en-US" altLang="zh-TW" sz="4400" b="1" dirty="0">
                <a:solidFill>
                  <a:srgbClr val="FFFF00"/>
                </a:solidFill>
                <a:effectLst>
                  <a:glow rad="101600">
                    <a:schemeClr val="bg1">
                      <a:alpha val="60000"/>
                    </a:schemeClr>
                  </a:glow>
                </a:effectLst>
                <a:latin typeface="Yu Gothic UI" panose="020B0500000000000000" pitchFamily="34" charset="-128"/>
                <a:ea typeface="Yu Gothic UI" panose="020B0500000000000000" pitchFamily="34" charset="-128"/>
              </a:rPr>
              <a:t> </a:t>
            </a:r>
            <a:r>
              <a:rPr kumimoji="1" lang="en-US" altLang="zh-TW" sz="4400" b="1" dirty="0">
                <a:effectLst>
                  <a:glow rad="101600">
                    <a:schemeClr val="bg1">
                      <a:alpha val="60000"/>
                    </a:schemeClr>
                  </a:glow>
                </a:effectLst>
                <a:latin typeface="Yu Gothic UI" panose="020B0500000000000000" pitchFamily="34" charset="-128"/>
                <a:ea typeface="Yu Gothic UI" panose="020B0500000000000000" pitchFamily="34" charset="-128"/>
              </a:rPr>
              <a:t>Inadequate Dynamics</a:t>
            </a:r>
          </a:p>
          <a:p>
            <a:pPr>
              <a:tabLst>
                <a:tab pos="1330325" algn="l"/>
              </a:tabLst>
            </a:pPr>
            <a:r>
              <a:rPr kumimoji="1" lang="en-US" altLang="zh-TW" sz="4400" b="1" dirty="0">
                <a:solidFill>
                  <a:srgbClr val="FFFF00"/>
                </a:solidFill>
                <a:effectLst>
                  <a:glow rad="101600">
                    <a:schemeClr val="bg1">
                      <a:alpha val="60000"/>
                    </a:schemeClr>
                  </a:glow>
                </a:effectLst>
                <a:latin typeface="Yu Gothic UI" panose="020B0500000000000000" pitchFamily="34" charset="-128"/>
                <a:ea typeface="Yu Gothic UI" panose="020B0500000000000000" pitchFamily="34" charset="-128"/>
              </a:rPr>
              <a:t>5. </a:t>
            </a:r>
            <a:r>
              <a:rPr kumimoji="1" lang="zh-TW" altLang="en-US" sz="4400" b="1" dirty="0">
                <a:solidFill>
                  <a:srgbClr val="FFFF00"/>
                </a:solidFill>
                <a:effectLst>
                  <a:glow rad="101600">
                    <a:schemeClr val="bg1">
                      <a:alpha val="60000"/>
                    </a:schemeClr>
                  </a:glow>
                </a:effectLst>
                <a:latin typeface="Yu Gothic UI" panose="020B0500000000000000" pitchFamily="34" charset="-128"/>
                <a:ea typeface="Yu Gothic UI" panose="020B0500000000000000" pitchFamily="34" charset="-128"/>
              </a:rPr>
              <a:t>不够普及</a:t>
            </a:r>
            <a:r>
              <a:rPr kumimoji="1" lang="en-US" altLang="zh-TW" sz="4400" b="1" dirty="0">
                <a:solidFill>
                  <a:srgbClr val="FFFF00"/>
                </a:solidFill>
                <a:effectLst>
                  <a:glow rad="101600">
                    <a:schemeClr val="bg1">
                      <a:alpha val="60000"/>
                    </a:schemeClr>
                  </a:glow>
                </a:effectLst>
                <a:latin typeface="Yu Gothic UI" panose="020B0500000000000000" pitchFamily="34" charset="-128"/>
                <a:ea typeface="Yu Gothic UI" panose="020B0500000000000000" pitchFamily="34" charset="-128"/>
              </a:rPr>
              <a:t> </a:t>
            </a:r>
            <a:r>
              <a:rPr kumimoji="1" lang="en-US" altLang="zh-TW" sz="4400" b="1" dirty="0">
                <a:effectLst>
                  <a:glow rad="101600">
                    <a:schemeClr val="bg1">
                      <a:alpha val="60000"/>
                    </a:schemeClr>
                  </a:glow>
                </a:effectLst>
                <a:latin typeface="Yu Gothic UI" panose="020B0500000000000000" pitchFamily="34" charset="-128"/>
                <a:ea typeface="Yu Gothic UI" panose="020B0500000000000000" pitchFamily="34" charset="-128"/>
              </a:rPr>
              <a:t>Inadequate Universality</a:t>
            </a:r>
          </a:p>
          <a:p>
            <a:pPr>
              <a:tabLst>
                <a:tab pos="1330325" algn="l"/>
              </a:tabLst>
            </a:pPr>
            <a:r>
              <a:rPr kumimoji="1" lang="en-US" altLang="zh-TW" sz="4400" b="1" dirty="0">
                <a:solidFill>
                  <a:srgbClr val="FFFF00"/>
                </a:solidFill>
                <a:effectLst>
                  <a:glow rad="101600">
                    <a:schemeClr val="bg1">
                      <a:alpha val="60000"/>
                    </a:schemeClr>
                  </a:glow>
                </a:effectLst>
                <a:latin typeface="Yu Gothic UI" panose="020B0500000000000000" pitchFamily="34" charset="-128"/>
                <a:ea typeface="Yu Gothic UI" panose="020B0500000000000000" pitchFamily="34" charset="-128"/>
              </a:rPr>
              <a:t>6. </a:t>
            </a:r>
            <a:r>
              <a:rPr kumimoji="1" lang="zh-TW" altLang="en-US" sz="4400" b="1" dirty="0">
                <a:solidFill>
                  <a:srgbClr val="FFFF00"/>
                </a:solidFill>
                <a:effectLst>
                  <a:glow rad="101600">
                    <a:schemeClr val="bg1">
                      <a:alpha val="60000"/>
                    </a:schemeClr>
                  </a:glow>
                </a:effectLst>
                <a:latin typeface="Yu Gothic UI" panose="020B0500000000000000" pitchFamily="34" charset="-128"/>
                <a:ea typeface="Yu Gothic UI" panose="020B0500000000000000" pitchFamily="34" charset="-128"/>
              </a:rPr>
              <a:t>不够优先</a:t>
            </a:r>
            <a:r>
              <a:rPr kumimoji="1" lang="en-US" altLang="zh-TW" sz="4400" b="1" dirty="0">
                <a:solidFill>
                  <a:srgbClr val="FFFF00"/>
                </a:solidFill>
                <a:effectLst>
                  <a:glow rad="101600">
                    <a:schemeClr val="bg1">
                      <a:alpha val="60000"/>
                    </a:schemeClr>
                  </a:glow>
                </a:effectLst>
                <a:latin typeface="Yu Gothic UI" panose="020B0500000000000000" pitchFamily="34" charset="-128"/>
                <a:ea typeface="Yu Gothic UI" panose="020B0500000000000000" pitchFamily="34" charset="-128"/>
              </a:rPr>
              <a:t> </a:t>
            </a:r>
            <a:r>
              <a:rPr kumimoji="1" lang="en-US" altLang="zh-TW" sz="4400" b="1" dirty="0">
                <a:effectLst>
                  <a:glow rad="101600">
                    <a:schemeClr val="bg1">
                      <a:alpha val="60000"/>
                    </a:schemeClr>
                  </a:glow>
                </a:effectLst>
                <a:latin typeface="Yu Gothic UI" panose="020B0500000000000000" pitchFamily="34" charset="-128"/>
                <a:ea typeface="Yu Gothic UI" panose="020B0500000000000000" pitchFamily="34" charset="-128"/>
              </a:rPr>
              <a:t>Inadequate Priority</a:t>
            </a:r>
          </a:p>
        </p:txBody>
      </p:sp>
    </p:spTree>
    <p:extLst>
      <p:ext uri="{BB962C8B-B14F-4D97-AF65-F5344CB8AC3E}">
        <p14:creationId xmlns:p14="http://schemas.microsoft.com/office/powerpoint/2010/main" val="2852807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913353" y="840654"/>
            <a:ext cx="8897311" cy="483209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rPr>
              <a:t>幸福小组策略</a:t>
            </a:r>
            <a:endParaRPr kumimoji="1" lang="en-US" altLang="zh-TW"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endParaRPr>
          </a:p>
          <a:p>
            <a:pPr algn="ctr">
              <a:tabLst>
                <a:tab pos="1330325" algn="l"/>
              </a:tabLst>
            </a:pPr>
            <a:r>
              <a:rPr kumimoji="1" lang="en-US" altLang="zh-TW" sz="4400" b="1" dirty="0">
                <a:effectLst>
                  <a:glow rad="101600">
                    <a:schemeClr val="bg1">
                      <a:alpha val="60000"/>
                    </a:schemeClr>
                  </a:glow>
                </a:effectLst>
                <a:latin typeface="Yu Gothic UI" panose="020B0500000000000000" pitchFamily="34" charset="-128"/>
                <a:ea typeface="Yu Gothic UI" panose="020B0500000000000000" pitchFamily="34" charset="-128"/>
              </a:rPr>
              <a:t>Happiness group Strategies</a:t>
            </a:r>
            <a:endParaRPr kumimoji="1" lang="zh-TW" altLang="en-US" sz="4400" b="1" dirty="0">
              <a:effectLst>
                <a:glow rad="101600">
                  <a:schemeClr val="bg1">
                    <a:alpha val="60000"/>
                  </a:schemeClr>
                </a:glow>
              </a:effectLst>
              <a:latin typeface="Yu Gothic UI" panose="020B0500000000000000" pitchFamily="34" charset="-128"/>
              <a:ea typeface="Yu Gothic UI" panose="020B0500000000000000" pitchFamily="34" charset="-128"/>
            </a:endParaRPr>
          </a:p>
          <a:p>
            <a:pPr algn="ctr">
              <a:tabLst>
                <a:tab pos="1330325" algn="l"/>
              </a:tabLst>
            </a:pPr>
            <a:endParaRPr kumimoji="1" lang="zh-TW" altLang="en-US"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endParaRPr>
          </a:p>
          <a:p>
            <a:pPr algn="ctr">
              <a:tabLst>
                <a:tab pos="1330325" algn="l"/>
              </a:tabLst>
            </a:pPr>
            <a:r>
              <a:rPr kumimoji="1" lang="zh-TW" altLang="en-US"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rPr>
              <a:t>一年中有两次集中传福音</a:t>
            </a:r>
          </a:p>
          <a:p>
            <a:pPr algn="ctr">
              <a:tabLst>
                <a:tab pos="1330325" algn="l"/>
              </a:tabLst>
            </a:pPr>
            <a:r>
              <a:rPr kumimoji="1" lang="en-US" altLang="zh-TW" sz="4400" b="1" dirty="0">
                <a:effectLst>
                  <a:glow rad="101600">
                    <a:schemeClr val="bg1">
                      <a:alpha val="60000"/>
                    </a:schemeClr>
                  </a:glow>
                </a:effectLst>
                <a:latin typeface="Yu Gothic UI" panose="020B0500000000000000" pitchFamily="34" charset="-128"/>
                <a:ea typeface="Yu Gothic UI" panose="020B0500000000000000" pitchFamily="34" charset="-128"/>
              </a:rPr>
              <a:t>Focus on evangelism twice a year</a:t>
            </a:r>
            <a:endParaRPr kumimoji="1" lang="zh-TW" altLang="en-US" sz="4400" b="1" dirty="0">
              <a:effectLst>
                <a:glow rad="101600">
                  <a:schemeClr val="bg1">
                    <a:alpha val="60000"/>
                  </a:schemeClr>
                </a:glow>
              </a:effectLst>
              <a:latin typeface="Yu Gothic UI" panose="020B0500000000000000" pitchFamily="34" charset="-128"/>
              <a:ea typeface="Yu Gothic UI" panose="020B0500000000000000" pitchFamily="34" charset="-128"/>
            </a:endParaRPr>
          </a:p>
          <a:p>
            <a:pPr algn="ctr">
              <a:tabLst>
                <a:tab pos="1330325" algn="l"/>
              </a:tabLst>
            </a:pPr>
            <a:r>
              <a:rPr kumimoji="1" lang="zh-TW" altLang="en-US"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rPr>
              <a:t>每次四到六星期</a:t>
            </a:r>
            <a:endParaRPr kumimoji="1" lang="en-US" altLang="zh-TW"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endParaRPr>
          </a:p>
          <a:p>
            <a:pPr algn="ctr">
              <a:tabLst>
                <a:tab pos="1330325" algn="l"/>
              </a:tabLst>
            </a:pPr>
            <a:r>
              <a:rPr kumimoji="1" lang="en-US" altLang="zh-TW" sz="4400" b="1" dirty="0">
                <a:effectLst>
                  <a:glow rad="101600">
                    <a:schemeClr val="bg1">
                      <a:alpha val="60000"/>
                    </a:schemeClr>
                  </a:glow>
                </a:effectLst>
                <a:latin typeface="Yu Gothic UI" panose="020B0500000000000000" pitchFamily="34" charset="-128"/>
                <a:ea typeface="Yu Gothic UI" panose="020B0500000000000000" pitchFamily="34" charset="-128"/>
              </a:rPr>
              <a:t>every four to six weeks</a:t>
            </a:r>
          </a:p>
        </p:txBody>
      </p:sp>
    </p:spTree>
    <p:extLst>
      <p:ext uri="{BB962C8B-B14F-4D97-AF65-F5344CB8AC3E}">
        <p14:creationId xmlns:p14="http://schemas.microsoft.com/office/powerpoint/2010/main" val="1084933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a field with his arms raised&#10;&#10;Description automatically generated with low confidence">
            <a:extLst>
              <a:ext uri="{FF2B5EF4-FFF2-40B4-BE49-F238E27FC236}">
                <a16:creationId xmlns:a16="http://schemas.microsoft.com/office/drawing/2014/main" id="{B308E790-7D30-0F41-8378-A5B646405C82}"/>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ECC635-EC88-574F-AC20-761E949FC67A}"/>
              </a:ext>
            </a:extLst>
          </p:cNvPr>
          <p:cNvSpPr>
            <a:spLocks noGrp="1"/>
          </p:cNvSpPr>
          <p:nvPr>
            <p:ph type="title"/>
          </p:nvPr>
        </p:nvSpPr>
        <p:spPr>
          <a:xfrm>
            <a:off x="490537" y="5664424"/>
            <a:ext cx="11210925" cy="744836"/>
          </a:xfrm>
        </p:spPr>
        <p:txBody>
          <a:bodyPr vert="horz" lIns="91440" tIns="45720" rIns="91440" bIns="45720" rtlCol="0" anchor="ctr">
            <a:normAutofit/>
          </a:bodyPr>
          <a:lstStyle/>
          <a:p>
            <a:pPr algn="ctr"/>
            <a:r>
              <a:rPr lang="zh-TW" altLang="en-US" sz="2800" dirty="0">
                <a:solidFill>
                  <a:schemeClr val="tx1">
                    <a:lumMod val="85000"/>
                    <a:lumOff val="15000"/>
                  </a:schemeClr>
                </a:solidFill>
                <a:effectLst>
                  <a:glow rad="101600">
                    <a:schemeClr val="accent1">
                      <a:satMod val="175000"/>
                      <a:alpha val="40000"/>
                    </a:schemeClr>
                  </a:glow>
                  <a:outerShdw blurRad="28575" dist="38100" dir="14040000" algn="tl" rotWithShape="0">
                    <a:srgbClr val="000000">
                      <a:alpha val="25000"/>
                    </a:srgbClr>
                  </a:outerShdw>
                </a:effectLst>
                <a:latin typeface="Yu Gothic UI" panose="020B0500000000000000" pitchFamily="34" charset="-128"/>
                <a:ea typeface="Yu Gothic UI" panose="020B0500000000000000" pitchFamily="34" charset="-128"/>
              </a:rPr>
              <a:t>房正豪牧師</a:t>
            </a:r>
            <a:r>
              <a:rPr lang="en-US" altLang="zh-TW" sz="2800" dirty="0">
                <a:solidFill>
                  <a:schemeClr val="tx1">
                    <a:lumMod val="85000"/>
                    <a:lumOff val="15000"/>
                  </a:schemeClr>
                </a:solidFill>
                <a:effectLst>
                  <a:glow rad="101600">
                    <a:schemeClr val="accent1">
                      <a:satMod val="175000"/>
                      <a:alpha val="40000"/>
                    </a:schemeClr>
                  </a:glow>
                  <a:outerShdw blurRad="28575" dist="38100" dir="14040000" algn="tl" rotWithShape="0">
                    <a:srgbClr val="000000">
                      <a:alpha val="25000"/>
                    </a:srgbClr>
                  </a:outerShdw>
                </a:effectLst>
                <a:latin typeface="Yu Gothic UI" panose="020B0500000000000000" pitchFamily="34" charset="-128"/>
                <a:ea typeface="Yu Gothic UI" panose="020B0500000000000000" pitchFamily="34" charset="-128"/>
              </a:rPr>
              <a:t> </a:t>
            </a:r>
            <a:r>
              <a:rPr lang="en-US" sz="2800" dirty="0">
                <a:solidFill>
                  <a:schemeClr val="tx1">
                    <a:lumMod val="85000"/>
                    <a:lumOff val="15000"/>
                  </a:schemeClr>
                </a:solidFill>
                <a:effectLst>
                  <a:glow rad="101600">
                    <a:schemeClr val="accent1">
                      <a:satMod val="175000"/>
                      <a:alpha val="40000"/>
                    </a:schemeClr>
                  </a:glow>
                  <a:outerShdw blurRad="28575" dist="38100" dir="14040000" algn="tl" rotWithShape="0">
                    <a:srgbClr val="000000">
                      <a:alpha val="25000"/>
                    </a:srgbClr>
                  </a:outerShdw>
                </a:effectLst>
                <a:latin typeface="Yu Gothic UI" panose="020B0500000000000000" pitchFamily="34" charset="-128"/>
                <a:ea typeface="Yu Gothic UI" panose="020B0500000000000000" pitchFamily="34" charset="-128"/>
              </a:rPr>
              <a:t>Rev. Steven Fang</a:t>
            </a:r>
          </a:p>
        </p:txBody>
      </p:sp>
    </p:spTree>
    <p:extLst>
      <p:ext uri="{BB962C8B-B14F-4D97-AF65-F5344CB8AC3E}">
        <p14:creationId xmlns:p14="http://schemas.microsoft.com/office/powerpoint/2010/main" val="482217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889860" y="397401"/>
            <a:ext cx="8897311" cy="606319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rPr>
              <a:t>推动幸福小组三重点</a:t>
            </a:r>
            <a:endParaRPr kumimoji="1" lang="en-US" altLang="zh-TW"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endParaRPr>
          </a:p>
          <a:p>
            <a:pPr algn="ctr">
              <a:tabLst>
                <a:tab pos="1330325" algn="l"/>
              </a:tabLst>
            </a:pPr>
            <a:r>
              <a:rPr kumimoji="1" lang="en-US" altLang="zh-TW" sz="4000" b="1" dirty="0">
                <a:effectLst>
                  <a:glow rad="101600">
                    <a:schemeClr val="bg1">
                      <a:alpha val="60000"/>
                    </a:schemeClr>
                  </a:glow>
                </a:effectLst>
                <a:latin typeface="Yu Gothic UI" panose="020B0500000000000000" pitchFamily="34" charset="-128"/>
                <a:ea typeface="Yu Gothic UI" panose="020B0500000000000000" pitchFamily="34" charset="-128"/>
              </a:rPr>
              <a:t>Three Key Points to Promote the Happiness Group</a:t>
            </a:r>
            <a:endParaRPr kumimoji="1" lang="zh-TW" altLang="en-US" sz="4000" b="1" dirty="0">
              <a:effectLst>
                <a:glow rad="101600">
                  <a:schemeClr val="bg1">
                    <a:alpha val="60000"/>
                  </a:schemeClr>
                </a:glow>
              </a:effectLst>
              <a:latin typeface="Yu Gothic UI" panose="020B0500000000000000" pitchFamily="34" charset="-128"/>
              <a:ea typeface="Yu Gothic UI" panose="020B0500000000000000" pitchFamily="34" charset="-128"/>
            </a:endParaRPr>
          </a:p>
          <a:p>
            <a:pPr algn="ctr">
              <a:tabLst>
                <a:tab pos="1330325" algn="l"/>
              </a:tabLst>
            </a:pPr>
            <a:endParaRPr kumimoji="1" lang="zh-TW" altLang="en-US"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endParaRPr>
          </a:p>
          <a:p>
            <a:pPr marL="742950" indent="-742950" algn="ctr">
              <a:buAutoNum type="arabicPeriod"/>
              <a:tabLst>
                <a:tab pos="1330325" algn="l"/>
              </a:tabLst>
            </a:pPr>
            <a:r>
              <a:rPr kumimoji="1" lang="zh-TW" altLang="en-US"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rPr>
              <a:t>主动邀请：</a:t>
            </a:r>
            <a:endParaRPr kumimoji="1" lang="en-US" altLang="zh-TW"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endParaRPr>
          </a:p>
          <a:p>
            <a:pPr algn="ctr">
              <a:tabLst>
                <a:tab pos="1330325" algn="l"/>
              </a:tabLst>
            </a:pPr>
            <a:r>
              <a:rPr kumimoji="1" lang="zh-TW" altLang="en-US"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rPr>
              <a:t>因为人子来为要拯救失丧的人。</a:t>
            </a:r>
            <a:endParaRPr kumimoji="1" lang="en-US" altLang="zh-TW"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endParaRPr>
          </a:p>
          <a:p>
            <a:pPr algn="ctr">
              <a:tabLst>
                <a:tab pos="1330325" algn="l"/>
              </a:tabLst>
            </a:pPr>
            <a:r>
              <a:rPr kumimoji="1" lang="en-US" altLang="zh-TW" sz="4400" b="1" dirty="0">
                <a:effectLst>
                  <a:glow rad="101600">
                    <a:schemeClr val="bg1">
                      <a:alpha val="60000"/>
                    </a:schemeClr>
                  </a:glow>
                </a:effectLst>
                <a:latin typeface="Yu Gothic UI" panose="020B0500000000000000" pitchFamily="34" charset="-128"/>
                <a:ea typeface="Yu Gothic UI" panose="020B0500000000000000" pitchFamily="34" charset="-128"/>
              </a:rPr>
              <a:t>Active invitation: </a:t>
            </a:r>
          </a:p>
          <a:p>
            <a:pPr algn="ctr">
              <a:tabLst>
                <a:tab pos="1330325" algn="l"/>
              </a:tabLst>
            </a:pPr>
            <a:r>
              <a:rPr kumimoji="1" lang="en-US" altLang="zh-TW" sz="4400" b="1" dirty="0">
                <a:effectLst>
                  <a:glow rad="101600">
                    <a:schemeClr val="bg1">
                      <a:alpha val="60000"/>
                    </a:schemeClr>
                  </a:glow>
                </a:effectLst>
                <a:latin typeface="Yu Gothic UI" panose="020B0500000000000000" pitchFamily="34" charset="-128"/>
                <a:ea typeface="Yu Gothic UI" panose="020B0500000000000000" pitchFamily="34" charset="-128"/>
              </a:rPr>
              <a:t>Because the Son of Man came to save the lost.</a:t>
            </a:r>
            <a:r>
              <a:rPr kumimoji="1" lang="zh-TW" altLang="en-US" sz="4400" b="1" dirty="0">
                <a:effectLst>
                  <a:glow rad="101600">
                    <a:schemeClr val="bg1">
                      <a:alpha val="60000"/>
                    </a:schemeClr>
                  </a:glow>
                </a:effectLst>
                <a:latin typeface="Yu Gothic UI" panose="020B0500000000000000" pitchFamily="34" charset="-128"/>
                <a:ea typeface="Yu Gothic UI" panose="020B0500000000000000" pitchFamily="34" charset="-128"/>
              </a:rPr>
              <a:t> </a:t>
            </a:r>
          </a:p>
        </p:txBody>
      </p:sp>
    </p:spTree>
    <p:extLst>
      <p:ext uri="{BB962C8B-B14F-4D97-AF65-F5344CB8AC3E}">
        <p14:creationId xmlns:p14="http://schemas.microsoft.com/office/powerpoint/2010/main" val="3711459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505315" y="1820731"/>
            <a:ext cx="9181369" cy="34778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en-US" altLang="zh-TW"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rPr>
              <a:t>2. </a:t>
            </a:r>
            <a:r>
              <a:rPr kumimoji="1" lang="zh-TW" altLang="en-US"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rPr>
              <a:t>热情接纳：</a:t>
            </a:r>
            <a:endParaRPr kumimoji="1" lang="en-US" altLang="zh-TW"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endParaRPr>
          </a:p>
          <a:p>
            <a:pPr algn="ctr">
              <a:tabLst>
                <a:tab pos="1330325" algn="l"/>
              </a:tabLst>
            </a:pPr>
            <a:r>
              <a:rPr kumimoji="1" lang="zh-TW" altLang="en-US"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rPr>
              <a:t>如同父亲接纳浪子回家。</a:t>
            </a:r>
            <a:endParaRPr kumimoji="1" lang="en-US" altLang="zh-TW"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endParaRPr>
          </a:p>
          <a:p>
            <a:pPr algn="ctr">
              <a:tabLst>
                <a:tab pos="1330325" algn="l"/>
              </a:tabLst>
            </a:pPr>
            <a:r>
              <a:rPr kumimoji="1" lang="en-US" altLang="zh-TW" sz="4400" b="1" dirty="0">
                <a:effectLst>
                  <a:glow rad="101600">
                    <a:schemeClr val="bg1">
                      <a:alpha val="60000"/>
                    </a:schemeClr>
                  </a:glow>
                </a:effectLst>
                <a:latin typeface="Yu Gothic UI" panose="020B0500000000000000" pitchFamily="34" charset="-128"/>
                <a:ea typeface="Yu Gothic UI" panose="020B0500000000000000" pitchFamily="34" charset="-128"/>
              </a:rPr>
              <a:t>Warm Acceptance: </a:t>
            </a:r>
          </a:p>
          <a:p>
            <a:pPr algn="ctr">
              <a:tabLst>
                <a:tab pos="1330325" algn="l"/>
              </a:tabLst>
            </a:pPr>
            <a:r>
              <a:rPr kumimoji="1" lang="en-US" altLang="zh-TW" sz="4400" b="1" dirty="0">
                <a:effectLst>
                  <a:glow rad="101600">
                    <a:schemeClr val="bg1">
                      <a:alpha val="60000"/>
                    </a:schemeClr>
                  </a:glow>
                </a:effectLst>
                <a:latin typeface="Yu Gothic UI" panose="020B0500000000000000" pitchFamily="34" charset="-128"/>
                <a:ea typeface="Yu Gothic UI" panose="020B0500000000000000" pitchFamily="34" charset="-128"/>
              </a:rPr>
              <a:t>As the father accepts his prodigal son’s return.</a:t>
            </a:r>
            <a:endParaRPr kumimoji="1" lang="zh-TW" altLang="en-US" sz="4400" b="1" dirty="0">
              <a:effectLst>
                <a:glow rad="101600">
                  <a:schemeClr val="bg1">
                    <a:alpha val="6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540001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846851" y="1305342"/>
            <a:ext cx="8897311" cy="34778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en-US" altLang="zh-TW"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rPr>
              <a:t>3. </a:t>
            </a:r>
            <a:r>
              <a:rPr kumimoji="1" lang="zh-TW" altLang="en-US"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rPr>
              <a:t>珍贵文化：</a:t>
            </a:r>
            <a:endParaRPr kumimoji="1" lang="en-US" altLang="zh-TW"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endParaRPr>
          </a:p>
          <a:p>
            <a:pPr algn="ctr">
              <a:tabLst>
                <a:tab pos="1330325" algn="l"/>
              </a:tabLst>
            </a:pPr>
            <a:r>
              <a:rPr kumimoji="1" lang="zh-TW" altLang="en-US" sz="4400" b="1" dirty="0">
                <a:solidFill>
                  <a:srgbClr val="FFC000"/>
                </a:solidFill>
                <a:effectLst>
                  <a:glow rad="101600">
                    <a:schemeClr val="bg1">
                      <a:alpha val="60000"/>
                    </a:schemeClr>
                  </a:glow>
                </a:effectLst>
                <a:latin typeface="Yu Gothic UI" panose="020B0500000000000000" pitchFamily="34" charset="-128"/>
                <a:ea typeface="Yu Gothic UI" panose="020B0500000000000000" pitchFamily="34" charset="-128"/>
              </a:rPr>
              <a:t>人人都是珍贵（在神眼中）</a:t>
            </a:r>
            <a:r>
              <a:rPr kumimoji="1" lang="en-US" altLang="zh-TW" sz="4400" b="1" dirty="0">
                <a:effectLst>
                  <a:glow rad="101600">
                    <a:schemeClr val="bg1">
                      <a:alpha val="60000"/>
                    </a:schemeClr>
                  </a:glow>
                </a:effectLst>
                <a:latin typeface="Yu Gothic UI" panose="020B0500000000000000" pitchFamily="34" charset="-128"/>
                <a:ea typeface="Yu Gothic UI" panose="020B0500000000000000" pitchFamily="34" charset="-128"/>
              </a:rPr>
              <a:t>Precious culture: </a:t>
            </a:r>
          </a:p>
          <a:p>
            <a:pPr algn="ctr">
              <a:tabLst>
                <a:tab pos="1330325" algn="l"/>
              </a:tabLst>
            </a:pPr>
            <a:r>
              <a:rPr kumimoji="1" lang="en-US" altLang="zh-TW" sz="4400" b="1" dirty="0">
                <a:effectLst>
                  <a:glow rad="101600">
                    <a:schemeClr val="bg1">
                      <a:alpha val="60000"/>
                    </a:schemeClr>
                  </a:glow>
                </a:effectLst>
                <a:latin typeface="Yu Gothic UI" panose="020B0500000000000000" pitchFamily="34" charset="-128"/>
                <a:ea typeface="Yu Gothic UI" panose="020B0500000000000000" pitchFamily="34" charset="-128"/>
              </a:rPr>
              <a:t>everyone is precious </a:t>
            </a:r>
          </a:p>
          <a:p>
            <a:pPr algn="ctr">
              <a:tabLst>
                <a:tab pos="1330325" algn="l"/>
              </a:tabLst>
            </a:pPr>
            <a:r>
              <a:rPr kumimoji="1" lang="en-US" altLang="zh-TW" sz="4400" b="1" dirty="0">
                <a:effectLst>
                  <a:glow rad="101600">
                    <a:schemeClr val="bg1">
                      <a:alpha val="60000"/>
                    </a:schemeClr>
                  </a:glow>
                </a:effectLst>
                <a:latin typeface="Yu Gothic UI" panose="020B0500000000000000" pitchFamily="34" charset="-128"/>
                <a:ea typeface="Yu Gothic UI" panose="020B0500000000000000" pitchFamily="34" charset="-128"/>
              </a:rPr>
              <a:t>(in the eyes of God)</a:t>
            </a:r>
            <a:endParaRPr kumimoji="1" lang="zh-TW" altLang="en-US" sz="4400" b="1" dirty="0">
              <a:effectLst>
                <a:glow rad="101600">
                  <a:schemeClr val="bg1">
                    <a:alpha val="6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265393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齒輪 - HD 720p" descr="齒輪 - HD 720p">
            <a:hlinkClick r:id="" action="ppaction://media"/>
            <a:extLst>
              <a:ext uri="{FF2B5EF4-FFF2-40B4-BE49-F238E27FC236}">
                <a16:creationId xmlns:a16="http://schemas.microsoft.com/office/drawing/2014/main" id="{D4C7BDA9-0B19-024D-827C-54E125E6B1F0}"/>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20000" contrast="-40000"/>
          </a:blip>
          <a:stretch>
            <a:fillRect/>
          </a:stretch>
        </p:blipFill>
        <p:spPr>
          <a:xfrm>
            <a:off x="12700" y="11113"/>
            <a:ext cx="12192000" cy="6858000"/>
          </a:xfrm>
          <a:prstGeom prst="rect">
            <a:avLst/>
          </a:prstGeom>
        </p:spPr>
      </p:pic>
      <p:sp>
        <p:nvSpPr>
          <p:cNvPr id="6" name="文字方塊 5">
            <a:extLst>
              <a:ext uri="{FF2B5EF4-FFF2-40B4-BE49-F238E27FC236}">
                <a16:creationId xmlns:a16="http://schemas.microsoft.com/office/drawing/2014/main" id="{1A873703-989F-714B-9AE5-592C461A06E7}"/>
              </a:ext>
            </a:extLst>
          </p:cNvPr>
          <p:cNvSpPr txBox="1"/>
          <p:nvPr/>
        </p:nvSpPr>
        <p:spPr>
          <a:xfrm>
            <a:off x="2096233" y="1012954"/>
            <a:ext cx="8897311" cy="483209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400" b="1" dirty="0">
                <a:solidFill>
                  <a:srgbClr val="FFFF00"/>
                </a:solidFill>
                <a:effectLst>
                  <a:glow rad="101600">
                    <a:schemeClr val="bg1">
                      <a:alpha val="60000"/>
                    </a:schemeClr>
                  </a:glow>
                </a:effectLst>
                <a:latin typeface="Yu Gothic UI" panose="020B0500000000000000" pitchFamily="34" charset="-128"/>
                <a:ea typeface="Yu Gothic UI" panose="020B0500000000000000" pitchFamily="34" charset="-128"/>
              </a:rPr>
              <a:t>幸福小组配合主日学</a:t>
            </a:r>
            <a:endParaRPr kumimoji="1" lang="en-US" altLang="zh-TW" sz="4400" b="1" dirty="0">
              <a:solidFill>
                <a:srgbClr val="FFFF00"/>
              </a:solidFill>
              <a:effectLst>
                <a:glow rad="101600">
                  <a:schemeClr val="bg1">
                    <a:alpha val="60000"/>
                  </a:schemeClr>
                </a:glow>
              </a:effectLst>
              <a:latin typeface="Yu Gothic UI" panose="020B0500000000000000" pitchFamily="34" charset="-128"/>
              <a:ea typeface="Yu Gothic UI" panose="020B0500000000000000" pitchFamily="34" charset="-128"/>
            </a:endParaRPr>
          </a:p>
          <a:p>
            <a:pPr algn="ctr">
              <a:tabLst>
                <a:tab pos="1330325" algn="l"/>
              </a:tabLst>
            </a:pPr>
            <a:r>
              <a:rPr kumimoji="1" lang="en-US" altLang="zh-TW" sz="4400" b="1" dirty="0">
                <a:effectLst>
                  <a:glow rad="101600">
                    <a:schemeClr val="bg1">
                      <a:alpha val="60000"/>
                    </a:schemeClr>
                  </a:glow>
                </a:effectLst>
                <a:latin typeface="Yu Gothic UI" panose="020B0500000000000000" pitchFamily="34" charset="-128"/>
                <a:ea typeface="Yu Gothic UI" panose="020B0500000000000000" pitchFamily="34" charset="-128"/>
              </a:rPr>
              <a:t>Happiness group cooperates </a:t>
            </a:r>
          </a:p>
          <a:p>
            <a:pPr algn="ctr">
              <a:tabLst>
                <a:tab pos="1330325" algn="l"/>
              </a:tabLst>
            </a:pPr>
            <a:r>
              <a:rPr kumimoji="1" lang="en-US" altLang="zh-TW" sz="4400" b="1" dirty="0">
                <a:effectLst>
                  <a:glow rad="101600">
                    <a:schemeClr val="bg1">
                      <a:alpha val="60000"/>
                    </a:schemeClr>
                  </a:glow>
                </a:effectLst>
                <a:latin typeface="Yu Gothic UI" panose="020B0500000000000000" pitchFamily="34" charset="-128"/>
                <a:ea typeface="Yu Gothic UI" panose="020B0500000000000000" pitchFamily="34" charset="-128"/>
              </a:rPr>
              <a:t>with Sunday school</a:t>
            </a:r>
            <a:endParaRPr kumimoji="1" lang="zh-TW" altLang="en-US" sz="4400" b="1" dirty="0">
              <a:effectLst>
                <a:glow rad="101600">
                  <a:schemeClr val="bg1">
                    <a:alpha val="60000"/>
                  </a:schemeClr>
                </a:glow>
              </a:effectLst>
              <a:latin typeface="Yu Gothic UI" panose="020B0500000000000000" pitchFamily="34" charset="-128"/>
              <a:ea typeface="Yu Gothic UI" panose="020B0500000000000000" pitchFamily="34" charset="-128"/>
            </a:endParaRPr>
          </a:p>
          <a:p>
            <a:pPr algn="ctr">
              <a:tabLst>
                <a:tab pos="1330325" algn="l"/>
              </a:tabLst>
            </a:pPr>
            <a:endParaRPr kumimoji="1" lang="zh-TW" altLang="en-US" sz="4400" b="1" dirty="0">
              <a:effectLst>
                <a:glow rad="101600">
                  <a:schemeClr val="bg1">
                    <a:alpha val="60000"/>
                  </a:schemeClr>
                </a:glow>
              </a:effectLst>
              <a:latin typeface="Yu Gothic UI" panose="020B0500000000000000" pitchFamily="34" charset="-128"/>
              <a:ea typeface="Yu Gothic UI" panose="020B0500000000000000" pitchFamily="34" charset="-128"/>
            </a:endParaRPr>
          </a:p>
          <a:p>
            <a:pPr algn="ctr">
              <a:tabLst>
                <a:tab pos="1330325" algn="l"/>
              </a:tabLst>
            </a:pPr>
            <a:r>
              <a:rPr kumimoji="1" lang="zh-TW" altLang="en-US" sz="4400" b="1" dirty="0">
                <a:solidFill>
                  <a:srgbClr val="FFFF00"/>
                </a:solidFill>
                <a:effectLst>
                  <a:glow rad="101600">
                    <a:schemeClr val="bg1">
                      <a:alpha val="60000"/>
                    </a:schemeClr>
                  </a:glow>
                </a:effectLst>
                <a:latin typeface="Yu Gothic UI" panose="020B0500000000000000" pitchFamily="34" charset="-128"/>
                <a:ea typeface="Yu Gothic UI" panose="020B0500000000000000" pitchFamily="34" charset="-128"/>
              </a:rPr>
              <a:t>每齿轮环环相扣运作良好</a:t>
            </a:r>
            <a:endParaRPr kumimoji="1" lang="en-US" altLang="zh-TW" sz="4400" b="1" dirty="0">
              <a:solidFill>
                <a:srgbClr val="FFFF00"/>
              </a:solidFill>
              <a:effectLst>
                <a:glow rad="101600">
                  <a:schemeClr val="bg1">
                    <a:alpha val="60000"/>
                  </a:schemeClr>
                </a:glow>
              </a:effectLst>
              <a:latin typeface="Yu Gothic UI" panose="020B0500000000000000" pitchFamily="34" charset="-128"/>
              <a:ea typeface="Yu Gothic UI" panose="020B0500000000000000" pitchFamily="34" charset="-128"/>
            </a:endParaRPr>
          </a:p>
          <a:p>
            <a:pPr algn="ctr">
              <a:tabLst>
                <a:tab pos="1330325" algn="l"/>
              </a:tabLst>
            </a:pPr>
            <a:r>
              <a:rPr kumimoji="1" lang="en-US" altLang="zh-TW" sz="4400" b="1" dirty="0">
                <a:effectLst>
                  <a:glow rad="101600">
                    <a:schemeClr val="bg1">
                      <a:alpha val="60000"/>
                    </a:schemeClr>
                  </a:glow>
                </a:effectLst>
                <a:latin typeface="Yu Gothic UI" panose="020B0500000000000000" pitchFamily="34" charset="-128"/>
                <a:ea typeface="Yu Gothic UI" panose="020B0500000000000000" pitchFamily="34" charset="-128"/>
              </a:rPr>
              <a:t>These wheels is interlocking </a:t>
            </a:r>
          </a:p>
          <a:p>
            <a:pPr algn="ctr">
              <a:tabLst>
                <a:tab pos="1330325" algn="l"/>
              </a:tabLst>
            </a:pPr>
            <a:r>
              <a:rPr kumimoji="1" lang="en-US" altLang="zh-TW" sz="4400" b="1" dirty="0">
                <a:effectLst>
                  <a:glow rad="101600">
                    <a:schemeClr val="bg1">
                      <a:alpha val="60000"/>
                    </a:schemeClr>
                  </a:glow>
                </a:effectLst>
                <a:latin typeface="Yu Gothic UI" panose="020B0500000000000000" pitchFamily="34" charset="-128"/>
                <a:ea typeface="Yu Gothic UI" panose="020B0500000000000000" pitchFamily="34" charset="-128"/>
              </a:rPr>
              <a:t>and works well</a:t>
            </a:r>
            <a:endParaRPr kumimoji="1" lang="zh-TW" altLang="en-US" sz="4400" b="1" dirty="0">
              <a:effectLst>
                <a:glow rad="101600">
                  <a:schemeClr val="bg1">
                    <a:alpha val="6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77368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loudy, clouds, cloud&#10;&#10;Description automatically generated">
            <a:extLst>
              <a:ext uri="{FF2B5EF4-FFF2-40B4-BE49-F238E27FC236}">
                <a16:creationId xmlns:a16="http://schemas.microsoft.com/office/drawing/2014/main" id="{D95C2CF2-46F3-084E-981E-9713FD08BA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tretch>
            <a:fillRect/>
          </a:stretch>
        </p:blipFill>
        <p:spPr>
          <a:xfrm>
            <a:off x="0" y="0"/>
            <a:ext cx="12200333" cy="6858000"/>
          </a:xfrm>
          <a:prstGeom prst="rect">
            <a:avLst/>
          </a:prstGeom>
        </p:spPr>
      </p:pic>
      <p:sp>
        <p:nvSpPr>
          <p:cNvPr id="6" name="文字方塊 5">
            <a:extLst>
              <a:ext uri="{FF2B5EF4-FFF2-40B4-BE49-F238E27FC236}">
                <a16:creationId xmlns:a16="http://schemas.microsoft.com/office/drawing/2014/main" id="{1A873703-989F-714B-9AE5-592C461A06E7}"/>
              </a:ext>
            </a:extLst>
          </p:cNvPr>
          <p:cNvSpPr txBox="1"/>
          <p:nvPr/>
        </p:nvSpPr>
        <p:spPr>
          <a:xfrm>
            <a:off x="1657479" y="1151453"/>
            <a:ext cx="9378686" cy="227754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5400" b="1" dirty="0">
                <a:solidFill>
                  <a:srgbClr val="FFFF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竭诚为主，彼此相爱。</a:t>
            </a:r>
            <a:endParaRPr kumimoji="1" lang="en-US" altLang="zh-TW" sz="5400" b="1" dirty="0">
              <a:solidFill>
                <a:srgbClr val="FFFF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endParaRPr>
          </a:p>
          <a:p>
            <a:pPr algn="ctr">
              <a:tabLst>
                <a:tab pos="1330325" algn="l"/>
              </a:tabLst>
            </a:pPr>
            <a:r>
              <a:rPr kumimoji="1" lang="en-US" altLang="zh-TW" sz="4400" b="1" dirty="0">
                <a:effectLst>
                  <a:glow rad="63500">
                    <a:schemeClr val="accent1">
                      <a:satMod val="175000"/>
                      <a:alpha val="40000"/>
                    </a:schemeClr>
                  </a:glow>
                </a:effectLst>
                <a:latin typeface="Yu Gothic UI" panose="020B0500000000000000" pitchFamily="34" charset="-128"/>
                <a:ea typeface="Yu Gothic UI" panose="020B0500000000000000" pitchFamily="34" charset="-128"/>
              </a:rPr>
              <a:t>Love the Lord with all your heart, Love one another like yourself.</a:t>
            </a:r>
            <a:endParaRPr kumimoji="1" lang="zh-TW" altLang="en-US" sz="3600" b="1" dirty="0">
              <a:effectLst>
                <a:glow rad="63500">
                  <a:schemeClr val="accent1">
                    <a:satMod val="175000"/>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834152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10BBA1D-A19D-D742-BD3C-C2A282ACB6FF}"/>
              </a:ext>
            </a:extLst>
          </p:cNvPr>
          <p:cNvSpPr/>
          <p:nvPr/>
        </p:nvSpPr>
        <p:spPr>
          <a:xfrm>
            <a:off x="1888713" y="1331843"/>
            <a:ext cx="1928553" cy="166489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2800" dirty="0">
                <a:latin typeface="Yu Gothic UI" panose="020B0500000000000000" pitchFamily="34" charset="-128"/>
                <a:ea typeface="Yu Gothic UI" panose="020B0500000000000000" pitchFamily="34" charset="-128"/>
              </a:rPr>
              <a:t>各种活动</a:t>
            </a:r>
            <a:r>
              <a:rPr lang="en-US" altLang="zh-TW" sz="2400" dirty="0">
                <a:latin typeface="Yu Gothic UI" panose="020B0500000000000000" pitchFamily="34" charset="-128"/>
                <a:ea typeface="Yu Gothic UI" panose="020B0500000000000000" pitchFamily="34" charset="-128"/>
              </a:rPr>
              <a:t>Various activities</a:t>
            </a:r>
            <a:endParaRPr lang="en-US" sz="2800" dirty="0">
              <a:latin typeface="Yu Gothic UI" panose="020B0500000000000000" pitchFamily="34" charset="-128"/>
              <a:ea typeface="Yu Gothic UI" panose="020B0500000000000000" pitchFamily="34" charset="-128"/>
            </a:endParaRPr>
          </a:p>
        </p:txBody>
      </p:sp>
      <p:sp>
        <p:nvSpPr>
          <p:cNvPr id="7" name="Rounded Rectangle 6">
            <a:extLst>
              <a:ext uri="{FF2B5EF4-FFF2-40B4-BE49-F238E27FC236}">
                <a16:creationId xmlns:a16="http://schemas.microsoft.com/office/drawing/2014/main" id="{27EC2B3D-440A-5341-824A-2E54095BD948}"/>
              </a:ext>
            </a:extLst>
          </p:cNvPr>
          <p:cNvSpPr/>
          <p:nvPr/>
        </p:nvSpPr>
        <p:spPr>
          <a:xfrm>
            <a:off x="4162956" y="1331844"/>
            <a:ext cx="1928553" cy="166489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2800" dirty="0">
                <a:latin typeface="Yu Gothic UI" panose="020B0500000000000000" pitchFamily="34" charset="-128"/>
                <a:ea typeface="Yu Gothic UI" panose="020B0500000000000000" pitchFamily="34" charset="-128"/>
              </a:rPr>
              <a:t>认识新人</a:t>
            </a:r>
            <a:r>
              <a:rPr lang="en-US" altLang="zh-TW" sz="2400" dirty="0">
                <a:latin typeface="Yu Gothic UI" panose="020B0500000000000000" pitchFamily="34" charset="-128"/>
                <a:ea typeface="Yu Gothic UI" panose="020B0500000000000000" pitchFamily="34" charset="-128"/>
              </a:rPr>
              <a:t>Meeting new people</a:t>
            </a:r>
            <a:endParaRPr lang="en-US" sz="2800" dirty="0">
              <a:latin typeface="Yu Gothic UI" panose="020B0500000000000000" pitchFamily="34" charset="-128"/>
              <a:ea typeface="Yu Gothic UI" panose="020B0500000000000000" pitchFamily="34" charset="-128"/>
            </a:endParaRPr>
          </a:p>
        </p:txBody>
      </p:sp>
      <p:sp>
        <p:nvSpPr>
          <p:cNvPr id="8" name="Rounded Rectangle 7">
            <a:extLst>
              <a:ext uri="{FF2B5EF4-FFF2-40B4-BE49-F238E27FC236}">
                <a16:creationId xmlns:a16="http://schemas.microsoft.com/office/drawing/2014/main" id="{BC4CFC77-BDB7-A04E-9F62-20FDB08DF06A}"/>
              </a:ext>
            </a:extLst>
          </p:cNvPr>
          <p:cNvSpPr/>
          <p:nvPr/>
        </p:nvSpPr>
        <p:spPr>
          <a:xfrm>
            <a:off x="6430610" y="1299978"/>
            <a:ext cx="1928553" cy="166489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2800" dirty="0">
                <a:latin typeface="Yu Gothic UI" panose="020B0500000000000000" pitchFamily="34" charset="-128"/>
                <a:ea typeface="Yu Gothic UI" panose="020B0500000000000000" pitchFamily="34" charset="-128"/>
              </a:rPr>
              <a:t>小组</a:t>
            </a:r>
            <a:endParaRPr lang="en-US" altLang="zh-TW" sz="2800" dirty="0">
              <a:latin typeface="Yu Gothic UI" panose="020B0500000000000000" pitchFamily="34" charset="-128"/>
              <a:ea typeface="Yu Gothic UI" panose="020B0500000000000000" pitchFamily="34" charset="-128"/>
            </a:endParaRPr>
          </a:p>
          <a:p>
            <a:pPr algn="ctr"/>
            <a:r>
              <a:rPr lang="en-US" altLang="zh-TW" sz="2400" dirty="0">
                <a:latin typeface="Yu Gothic UI" panose="020B0500000000000000" pitchFamily="34" charset="-128"/>
                <a:ea typeface="Yu Gothic UI" panose="020B0500000000000000" pitchFamily="34" charset="-128"/>
              </a:rPr>
              <a:t>Small groups</a:t>
            </a:r>
            <a:endParaRPr lang="en-US" sz="2400" dirty="0">
              <a:latin typeface="Yu Gothic UI" panose="020B0500000000000000" pitchFamily="34" charset="-128"/>
              <a:ea typeface="Yu Gothic UI" panose="020B0500000000000000" pitchFamily="34" charset="-128"/>
            </a:endParaRPr>
          </a:p>
        </p:txBody>
      </p:sp>
      <p:sp>
        <p:nvSpPr>
          <p:cNvPr id="9" name="Rounded Rectangle 8">
            <a:extLst>
              <a:ext uri="{FF2B5EF4-FFF2-40B4-BE49-F238E27FC236}">
                <a16:creationId xmlns:a16="http://schemas.microsoft.com/office/drawing/2014/main" id="{68CB94DC-4C52-3C4D-86AD-32DA12D03344}"/>
              </a:ext>
            </a:extLst>
          </p:cNvPr>
          <p:cNvSpPr/>
          <p:nvPr/>
        </p:nvSpPr>
        <p:spPr>
          <a:xfrm>
            <a:off x="8704853" y="1331843"/>
            <a:ext cx="1928553" cy="166489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800" dirty="0">
                <a:latin typeface="Yu Gothic UI" panose="020B0500000000000000" pitchFamily="34" charset="-128"/>
                <a:ea typeface="Yu Gothic UI" panose="020B0500000000000000" pitchFamily="34" charset="-128"/>
              </a:rPr>
              <a:t>传福音</a:t>
            </a:r>
            <a:r>
              <a:rPr lang="en-US" altLang="zh-TW" sz="2400" dirty="0">
                <a:latin typeface="Yu Gothic UI" panose="020B0500000000000000" pitchFamily="34" charset="-128"/>
                <a:ea typeface="Yu Gothic UI" panose="020B0500000000000000" pitchFamily="34" charset="-128"/>
              </a:rPr>
              <a:t>Evangelism</a:t>
            </a:r>
            <a:endParaRPr lang="en-US" sz="2800" dirty="0">
              <a:latin typeface="Yu Gothic UI" panose="020B0500000000000000" pitchFamily="34" charset="-128"/>
              <a:ea typeface="Yu Gothic UI" panose="020B0500000000000000" pitchFamily="34" charset="-128"/>
            </a:endParaRPr>
          </a:p>
        </p:txBody>
      </p:sp>
      <p:sp>
        <p:nvSpPr>
          <p:cNvPr id="10" name="Rounded Rectangle 9">
            <a:extLst>
              <a:ext uri="{FF2B5EF4-FFF2-40B4-BE49-F238E27FC236}">
                <a16:creationId xmlns:a16="http://schemas.microsoft.com/office/drawing/2014/main" id="{C99053BB-0D02-3C4B-8E22-F6401AF0E0AD}"/>
              </a:ext>
            </a:extLst>
          </p:cNvPr>
          <p:cNvSpPr/>
          <p:nvPr/>
        </p:nvSpPr>
        <p:spPr>
          <a:xfrm>
            <a:off x="5466333" y="4028898"/>
            <a:ext cx="1928553" cy="1263535"/>
          </a:xfrm>
          <a:prstGeom prst="roundRect">
            <a:avLst/>
          </a:prstGeom>
          <a:solidFill>
            <a:srgbClr val="73FE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800" dirty="0">
                <a:latin typeface="Yu Gothic UI" panose="020B0500000000000000" pitchFamily="34" charset="-128"/>
                <a:ea typeface="Yu Gothic UI" panose="020B0500000000000000" pitchFamily="34" charset="-128"/>
              </a:rPr>
              <a:t>受洗</a:t>
            </a:r>
            <a:r>
              <a:rPr lang="en-US" altLang="zh-TW" sz="2400" dirty="0">
                <a:latin typeface="Yu Gothic UI" panose="020B0500000000000000" pitchFamily="34" charset="-128"/>
                <a:ea typeface="Yu Gothic UI" panose="020B0500000000000000" pitchFamily="34" charset="-128"/>
              </a:rPr>
              <a:t>Baptism</a:t>
            </a:r>
            <a:endParaRPr lang="en-US" sz="2800" dirty="0">
              <a:latin typeface="Yu Gothic UI" panose="020B0500000000000000" pitchFamily="34" charset="-128"/>
              <a:ea typeface="Yu Gothic UI" panose="020B0500000000000000" pitchFamily="34" charset="-128"/>
            </a:endParaRPr>
          </a:p>
        </p:txBody>
      </p:sp>
      <p:sp>
        <p:nvSpPr>
          <p:cNvPr id="11" name="Rounded Rectangle 10">
            <a:extLst>
              <a:ext uri="{FF2B5EF4-FFF2-40B4-BE49-F238E27FC236}">
                <a16:creationId xmlns:a16="http://schemas.microsoft.com/office/drawing/2014/main" id="{748E8D7F-E44E-8E44-9F3A-CDA3AC456DFA}"/>
              </a:ext>
            </a:extLst>
          </p:cNvPr>
          <p:cNvSpPr/>
          <p:nvPr/>
        </p:nvSpPr>
        <p:spPr>
          <a:xfrm>
            <a:off x="3105519" y="4028898"/>
            <a:ext cx="1928553" cy="126353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2800" dirty="0">
                <a:latin typeface="Yu Gothic UI" panose="020B0500000000000000" pitchFamily="34" charset="-128"/>
                <a:ea typeface="Yu Gothic UI" panose="020B0500000000000000" pitchFamily="34" charset="-128"/>
              </a:rPr>
              <a:t>栽培造就</a:t>
            </a:r>
            <a:r>
              <a:rPr lang="en-US" altLang="zh-TW" sz="2400" dirty="0">
                <a:latin typeface="Yu Gothic UI" panose="020B0500000000000000" pitchFamily="34" charset="-128"/>
                <a:ea typeface="Yu Gothic UI" panose="020B0500000000000000" pitchFamily="34" charset="-128"/>
              </a:rPr>
              <a:t>Cultivation</a:t>
            </a:r>
            <a:endParaRPr lang="en-US" sz="2800" dirty="0">
              <a:latin typeface="Yu Gothic UI" panose="020B0500000000000000" pitchFamily="34" charset="-128"/>
              <a:ea typeface="Yu Gothic UI" panose="020B0500000000000000" pitchFamily="34" charset="-128"/>
            </a:endParaRPr>
          </a:p>
        </p:txBody>
      </p:sp>
      <p:sp>
        <p:nvSpPr>
          <p:cNvPr id="12" name="Rounded Rectangle 11">
            <a:extLst>
              <a:ext uri="{FF2B5EF4-FFF2-40B4-BE49-F238E27FC236}">
                <a16:creationId xmlns:a16="http://schemas.microsoft.com/office/drawing/2014/main" id="{96B7A755-7BE5-614F-8D1F-066E5854B1C8}"/>
              </a:ext>
            </a:extLst>
          </p:cNvPr>
          <p:cNvSpPr/>
          <p:nvPr/>
        </p:nvSpPr>
        <p:spPr>
          <a:xfrm>
            <a:off x="7827147" y="4028898"/>
            <a:ext cx="1928553" cy="1263535"/>
          </a:xfrm>
          <a:prstGeom prst="round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2800" dirty="0">
                <a:latin typeface="Yu Gothic UI" panose="020B0500000000000000" pitchFamily="34" charset="-128"/>
                <a:ea typeface="Yu Gothic UI" panose="020B0500000000000000" pitchFamily="34" charset="-128"/>
              </a:rPr>
              <a:t>作门徒</a:t>
            </a:r>
            <a:r>
              <a:rPr lang="en-US" altLang="zh-TW" sz="2400" dirty="0">
                <a:latin typeface="Yu Gothic UI" panose="020B0500000000000000" pitchFamily="34" charset="-128"/>
                <a:ea typeface="Yu Gothic UI" panose="020B0500000000000000" pitchFamily="34" charset="-128"/>
              </a:rPr>
              <a:t>Discipleship</a:t>
            </a:r>
            <a:endParaRPr lang="en-US" sz="2800" dirty="0">
              <a:latin typeface="Yu Gothic UI" panose="020B0500000000000000" pitchFamily="34" charset="-128"/>
              <a:ea typeface="Yu Gothic UI" panose="020B0500000000000000" pitchFamily="34" charset="-128"/>
            </a:endParaRPr>
          </a:p>
        </p:txBody>
      </p:sp>
      <p:sp>
        <p:nvSpPr>
          <p:cNvPr id="15" name="Right Arrow 14">
            <a:extLst>
              <a:ext uri="{FF2B5EF4-FFF2-40B4-BE49-F238E27FC236}">
                <a16:creationId xmlns:a16="http://schemas.microsoft.com/office/drawing/2014/main" id="{4D88D9C7-470E-104E-A365-07B5163D4011}"/>
              </a:ext>
            </a:extLst>
          </p:cNvPr>
          <p:cNvSpPr/>
          <p:nvPr/>
        </p:nvSpPr>
        <p:spPr>
          <a:xfrm>
            <a:off x="1951774" y="3230858"/>
            <a:ext cx="8571850" cy="6109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6" name="Right Arrow 15">
            <a:extLst>
              <a:ext uri="{FF2B5EF4-FFF2-40B4-BE49-F238E27FC236}">
                <a16:creationId xmlns:a16="http://schemas.microsoft.com/office/drawing/2014/main" id="{909B2E7D-8BF7-1A49-8220-5C3456EBB37E}"/>
              </a:ext>
            </a:extLst>
          </p:cNvPr>
          <p:cNvSpPr/>
          <p:nvPr/>
        </p:nvSpPr>
        <p:spPr>
          <a:xfrm>
            <a:off x="3105519" y="5479483"/>
            <a:ext cx="6695042" cy="6109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7998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2147570" y="335845"/>
            <a:ext cx="8897311" cy="6186309"/>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600" b="1" dirty="0">
                <a:latin typeface="Yu Gothic UI" panose="020B0500000000000000" pitchFamily="34" charset="-128"/>
                <a:ea typeface="Yu Gothic UI" panose="020B0500000000000000" pitchFamily="34" charset="-128"/>
              </a:rPr>
              <a:t>希 伯 來 書 </a:t>
            </a:r>
            <a:r>
              <a:rPr kumimoji="1" lang="en-US" altLang="zh-TW" sz="3600" b="1" dirty="0">
                <a:latin typeface="Yu Gothic UI" panose="020B0500000000000000" pitchFamily="34" charset="-128"/>
                <a:ea typeface="Yu Gothic UI" panose="020B0500000000000000" pitchFamily="34" charset="-128"/>
              </a:rPr>
              <a:t>Hebrews</a:t>
            </a:r>
            <a:r>
              <a:rPr kumimoji="1" lang="zh-TW" altLang="en-US" sz="3600" b="1" dirty="0">
                <a:latin typeface="Yu Gothic UI" panose="020B0500000000000000" pitchFamily="34" charset="-128"/>
                <a:ea typeface="Yu Gothic UI" panose="020B0500000000000000" pitchFamily="34" charset="-128"/>
              </a:rPr>
              <a:t> </a:t>
            </a:r>
            <a:r>
              <a:rPr kumimoji="1" lang="en-US" altLang="zh-TW" sz="3600" b="1" dirty="0">
                <a:latin typeface="Yu Gothic UI" panose="020B0500000000000000" pitchFamily="34" charset="-128"/>
                <a:ea typeface="Yu Gothic UI" panose="020B0500000000000000" pitchFamily="34" charset="-128"/>
              </a:rPr>
              <a:t>1:6~9</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6 </a:t>
            </a:r>
            <a:r>
              <a:rPr kumimoji="1" lang="zh-TW" altLang="en-US" sz="3600" b="1" dirty="0">
                <a:solidFill>
                  <a:srgbClr val="FFC000"/>
                </a:solidFill>
                <a:latin typeface="Yu Gothic UI" panose="020B0500000000000000" pitchFamily="34" charset="-128"/>
                <a:ea typeface="Yu Gothic UI" panose="020B0500000000000000" pitchFamily="34" charset="-128"/>
              </a:rPr>
              <a:t>再 者 ， 神 使 长 子 到 世 上 来 的 时 候 ， 就 说 ： 神 的 使 者 都 要 拜 他 。</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7 </a:t>
            </a:r>
            <a:r>
              <a:rPr kumimoji="1" lang="zh-TW" altLang="en-US" sz="3600" b="1" dirty="0">
                <a:solidFill>
                  <a:srgbClr val="FFC000"/>
                </a:solidFill>
                <a:latin typeface="Yu Gothic UI" panose="020B0500000000000000" pitchFamily="34" charset="-128"/>
                <a:ea typeface="Yu Gothic UI" panose="020B0500000000000000" pitchFamily="34" charset="-128"/>
              </a:rPr>
              <a:t>论 到 使 者 ， 又 说 ： 神 以 风 为 使 者 ， 以 火 焰 为 仆 役 ；</a:t>
            </a:r>
            <a:endParaRPr kumimoji="1" lang="en-US" altLang="zh-TW" sz="36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6 And again, when God brings his firstborn into the world, he says, “Let all God’s angels worship him.”</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7 In speaking of the angels he says,</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“He makes his angels spirits, and his servants flames of fire.”</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333099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2031193" y="1012955"/>
            <a:ext cx="8897311" cy="3416320"/>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8 </a:t>
            </a:r>
            <a:r>
              <a:rPr kumimoji="1" lang="zh-TW" altLang="en-US" sz="3600" b="1" dirty="0">
                <a:solidFill>
                  <a:srgbClr val="FFC000"/>
                </a:solidFill>
                <a:latin typeface="Yu Gothic UI" panose="020B0500000000000000" pitchFamily="34" charset="-128"/>
                <a:ea typeface="Yu Gothic UI" panose="020B0500000000000000" pitchFamily="34" charset="-128"/>
              </a:rPr>
              <a:t>论 到 子 却 说 ： 神 阿 ， 你 的 宝 座 是 永 永 远 远 的 ； 你 的 国 权 是 正 直 的 。</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8 But about the Son he says, “Your throne, O God, will last for ever and ever;</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    a scepter of justice will be the scepter of your kingdom.</a:t>
            </a:r>
          </a:p>
        </p:txBody>
      </p:sp>
    </p:spTree>
    <p:extLst>
      <p:ext uri="{BB962C8B-B14F-4D97-AF65-F5344CB8AC3E}">
        <p14:creationId xmlns:p14="http://schemas.microsoft.com/office/powerpoint/2010/main" val="2761633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2014567" y="846700"/>
            <a:ext cx="8897311" cy="3970318"/>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9 </a:t>
            </a:r>
            <a:r>
              <a:rPr kumimoji="1" lang="zh-TW" altLang="en-US" sz="3600" b="1" dirty="0">
                <a:solidFill>
                  <a:srgbClr val="FFC000"/>
                </a:solidFill>
                <a:latin typeface="Yu Gothic UI" panose="020B0500000000000000" pitchFamily="34" charset="-128"/>
                <a:ea typeface="Yu Gothic UI" panose="020B0500000000000000" pitchFamily="34" charset="-128"/>
              </a:rPr>
              <a:t>你 喜 爱 公 义 ， 恨 恶 罪 恶 ； 所 以 神 ， 就 是 你 的 神 ， 用 喜 乐 油 膏 你 ， 胜 过 膏 你 的 同 伴 ；</a:t>
            </a:r>
            <a:endParaRPr kumimoji="1" lang="en-US" altLang="zh-TW" sz="36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9 You have loved righteousness and hated wickedness; therefore God, your God, has set you above your companions</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    by anointing you with the oil of joy.”</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148450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931439" y="796824"/>
            <a:ext cx="8897311" cy="5632311"/>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600" b="1" dirty="0">
                <a:latin typeface="Yu Gothic UI" panose="020B0500000000000000" pitchFamily="34" charset="-128"/>
                <a:ea typeface="Yu Gothic UI" panose="020B0500000000000000" pitchFamily="34" charset="-128"/>
              </a:rPr>
              <a:t>希 伯 來 書 </a:t>
            </a:r>
            <a:r>
              <a:rPr kumimoji="1" lang="en-US" altLang="zh-TW" sz="3600" b="1" dirty="0">
                <a:latin typeface="Yu Gothic UI" panose="020B0500000000000000" pitchFamily="34" charset="-128"/>
                <a:ea typeface="Yu Gothic UI" panose="020B0500000000000000" pitchFamily="34" charset="-128"/>
              </a:rPr>
              <a:t>Hebrews</a:t>
            </a:r>
            <a:r>
              <a:rPr kumimoji="1" lang="zh-TW" altLang="en-US" sz="3600" b="1" dirty="0">
                <a:latin typeface="Yu Gothic UI" panose="020B0500000000000000" pitchFamily="34" charset="-128"/>
                <a:ea typeface="Yu Gothic UI" panose="020B0500000000000000" pitchFamily="34" charset="-128"/>
              </a:rPr>
              <a:t> </a:t>
            </a:r>
            <a:r>
              <a:rPr kumimoji="1" lang="en-US" altLang="zh-TW" sz="3600" b="1" dirty="0">
                <a:latin typeface="Yu Gothic UI" panose="020B0500000000000000" pitchFamily="34" charset="-128"/>
                <a:ea typeface="Yu Gothic UI" panose="020B0500000000000000" pitchFamily="34" charset="-128"/>
              </a:rPr>
              <a:t>1:10~11</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10 </a:t>
            </a:r>
            <a:r>
              <a:rPr kumimoji="1" lang="zh-TW" altLang="en-US" sz="3600" b="1" dirty="0">
                <a:solidFill>
                  <a:srgbClr val="FFC000"/>
                </a:solidFill>
                <a:latin typeface="Yu Gothic UI" panose="020B0500000000000000" pitchFamily="34" charset="-128"/>
                <a:ea typeface="Yu Gothic UI" panose="020B0500000000000000" pitchFamily="34" charset="-128"/>
              </a:rPr>
              <a:t>又 说 ： 主 阿 ， 你 起 初 立 了 地 的 根 基 ； 天 也 是 你 手 所 造 的 。</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11 </a:t>
            </a:r>
            <a:r>
              <a:rPr kumimoji="1" lang="zh-TW" altLang="en-US" sz="3600" b="1" dirty="0">
                <a:solidFill>
                  <a:srgbClr val="FFC000"/>
                </a:solidFill>
                <a:latin typeface="Yu Gothic UI" panose="020B0500000000000000" pitchFamily="34" charset="-128"/>
                <a:ea typeface="Yu Gothic UI" panose="020B0500000000000000" pitchFamily="34" charset="-128"/>
              </a:rPr>
              <a:t>天 地 都 要 灭 没 ， 你 却 要 长 存 。 天 地 都 要 像 衣 服 渐 渐 旧 了 ；</a:t>
            </a:r>
            <a:endParaRPr kumimoji="1" lang="en-US" altLang="zh-TW" sz="36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10 He also says, “In the beginning, Lord, you laid the foundations of the earth, and the heavens are the work of your hands.</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11 They will perish, but you remain;</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    they will all wear out like a garment.</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722415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864631" y="489734"/>
            <a:ext cx="9401655" cy="58785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solidFill>
                  <a:srgbClr val="FFFF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希伯来书三大特点</a:t>
            </a:r>
            <a:r>
              <a:rPr kumimoji="1" lang="en-US" altLang="zh-TW" sz="3600" b="1" dirty="0">
                <a:solidFill>
                  <a:srgbClr val="FFFF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 </a:t>
            </a:r>
          </a:p>
          <a:p>
            <a:pPr algn="ctr">
              <a:tabLst>
                <a:tab pos="1330325" algn="l"/>
              </a:tabLst>
            </a:pPr>
            <a:r>
              <a:rPr kumimoji="1" lang="en-US" altLang="zh-TW" sz="3600" b="1" dirty="0">
                <a:effectLst>
                  <a:glow rad="63500">
                    <a:schemeClr val="accent1">
                      <a:satMod val="175000"/>
                      <a:alpha val="40000"/>
                    </a:schemeClr>
                  </a:glow>
                </a:effectLst>
                <a:latin typeface="Yu Gothic UI" panose="020B0500000000000000" pitchFamily="34" charset="-128"/>
                <a:ea typeface="Yu Gothic UI" panose="020B0500000000000000" pitchFamily="34" charset="-128"/>
              </a:rPr>
              <a:t>Three Features of Hebrews</a:t>
            </a:r>
            <a:endParaRPr kumimoji="1" lang="zh-TW" altLang="en-US" sz="3600" b="1" dirty="0">
              <a:effectLst>
                <a:glow rad="63500">
                  <a:schemeClr val="accent1">
                    <a:satMod val="175000"/>
                    <a:alpha val="40000"/>
                  </a:schemeClr>
                </a:glow>
              </a:effectLst>
              <a:latin typeface="Yu Gothic UI" panose="020B0500000000000000" pitchFamily="34" charset="-128"/>
              <a:ea typeface="Yu Gothic UI" panose="020B0500000000000000" pitchFamily="34" charset="-128"/>
            </a:endParaRPr>
          </a:p>
          <a:p>
            <a:pPr marL="742950" indent="-742950">
              <a:buAutoNum type="arabicPeriod"/>
              <a:tabLst>
                <a:tab pos="1330325" algn="l"/>
              </a:tabLst>
            </a:pPr>
            <a:r>
              <a:rPr kumimoji="1" lang="zh-TW" altLang="en-US" sz="36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用旧约做背景带出新约的 </a:t>
            </a:r>
            <a:r>
              <a:rPr kumimoji="1" lang="en-US" altLang="zh-TW" sz="3600" b="1" dirty="0">
                <a:solidFill>
                  <a:srgbClr val="FFFF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a:t>
            </a:r>
            <a:r>
              <a:rPr kumimoji="1" lang="zh-TW" altLang="en-US" sz="3600" b="1" dirty="0">
                <a:solidFill>
                  <a:srgbClr val="FFFF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基督论</a:t>
            </a:r>
            <a:r>
              <a:rPr kumimoji="1" lang="en-US" altLang="zh-TW" sz="3600" b="1" dirty="0">
                <a:solidFill>
                  <a:srgbClr val="FFFF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a:t>
            </a:r>
          </a:p>
          <a:p>
            <a:pPr>
              <a:tabLst>
                <a:tab pos="1330325" algn="l"/>
              </a:tabLst>
            </a:pPr>
            <a:r>
              <a:rPr kumimoji="1" lang="en-US" altLang="zh-TW" sz="3200" b="1" dirty="0">
                <a:effectLst>
                  <a:glow rad="63500">
                    <a:schemeClr val="accent1">
                      <a:satMod val="175000"/>
                      <a:alpha val="40000"/>
                    </a:schemeClr>
                  </a:glow>
                </a:effectLst>
                <a:latin typeface="Yu Gothic UI" panose="020B0500000000000000" pitchFamily="34" charset="-128"/>
                <a:ea typeface="Yu Gothic UI" panose="020B0500000000000000" pitchFamily="34" charset="-128"/>
              </a:rPr>
              <a:t>Using the Old Testament as a background to bring out the </a:t>
            </a:r>
            <a:r>
              <a:rPr kumimoji="1" lang="en-US" altLang="zh-TW" sz="3200" b="1" dirty="0">
                <a:solidFill>
                  <a:srgbClr val="FFFF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"Christology" </a:t>
            </a:r>
            <a:r>
              <a:rPr kumimoji="1" lang="en-US" altLang="zh-TW" sz="3200" b="1" dirty="0">
                <a:effectLst>
                  <a:glow rad="63500">
                    <a:schemeClr val="accent1">
                      <a:satMod val="175000"/>
                      <a:alpha val="40000"/>
                    </a:schemeClr>
                  </a:glow>
                </a:effectLst>
                <a:latin typeface="Yu Gothic UI" panose="020B0500000000000000" pitchFamily="34" charset="-128"/>
                <a:ea typeface="Yu Gothic UI" panose="020B0500000000000000" pitchFamily="34" charset="-128"/>
              </a:rPr>
              <a:t>of the New Testament</a:t>
            </a:r>
          </a:p>
          <a:p>
            <a:pPr>
              <a:tabLst>
                <a:tab pos="1330325" algn="l"/>
              </a:tabLst>
            </a:pPr>
            <a:r>
              <a:rPr kumimoji="1" lang="en-US" altLang="zh-TW" sz="36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2. </a:t>
            </a:r>
            <a:r>
              <a:rPr kumimoji="1" lang="zh-TW" altLang="en-US" sz="36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和四福音最大的不同，强调主复活后的工作</a:t>
            </a:r>
            <a:r>
              <a:rPr kumimoji="1" lang="en-US" altLang="zh-TW" sz="3200" b="1" dirty="0">
                <a:effectLst>
                  <a:glow rad="63500">
                    <a:schemeClr val="accent1">
                      <a:satMod val="175000"/>
                      <a:alpha val="40000"/>
                    </a:schemeClr>
                  </a:glow>
                </a:effectLst>
                <a:latin typeface="Yu Gothic UI" panose="020B0500000000000000" pitchFamily="34" charset="-128"/>
                <a:ea typeface="Yu Gothic UI" panose="020B0500000000000000" pitchFamily="34" charset="-128"/>
              </a:rPr>
              <a:t>The biggest difference from the four Gospels, emphasizing the work of the Lord after his resurrection</a:t>
            </a:r>
            <a:endParaRPr kumimoji="1" lang="zh-TW" altLang="en-US" sz="3200" b="1" dirty="0">
              <a:effectLst>
                <a:glow rad="63500">
                  <a:schemeClr val="accent1">
                    <a:satMod val="175000"/>
                    <a:alpha val="40000"/>
                  </a:schemeClr>
                </a:glow>
              </a:effectLst>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3. </a:t>
            </a:r>
            <a:r>
              <a:rPr kumimoji="1" lang="zh-TW" altLang="en-US" sz="36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耶稣是我们永远的大祭司（</a:t>
            </a:r>
            <a:r>
              <a:rPr kumimoji="1" lang="zh-TW" altLang="en-US" sz="3600" b="1" dirty="0">
                <a:solidFill>
                  <a:srgbClr val="FFFF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为我们祷告</a:t>
            </a:r>
            <a:r>
              <a:rPr kumimoji="1" lang="zh-TW" altLang="en-US" sz="36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a:t>
            </a:r>
            <a:r>
              <a:rPr kumimoji="1" lang="en-US" altLang="zh-TW" sz="3600" b="1" dirty="0">
                <a:effectLst>
                  <a:glow rad="63500">
                    <a:schemeClr val="accent1">
                      <a:satMod val="175000"/>
                      <a:alpha val="40000"/>
                    </a:schemeClr>
                  </a:glow>
                </a:effectLst>
                <a:latin typeface="Yu Gothic UI" panose="020B0500000000000000" pitchFamily="34" charset="-128"/>
                <a:ea typeface="Yu Gothic UI" panose="020B0500000000000000" pitchFamily="34" charset="-128"/>
              </a:rPr>
              <a:t>Jesus is our eternal high priest (</a:t>
            </a:r>
            <a:r>
              <a:rPr kumimoji="1" lang="en-US" altLang="zh-TW" sz="3600" b="1" dirty="0">
                <a:solidFill>
                  <a:srgbClr val="FFFF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pray for us</a:t>
            </a:r>
            <a:r>
              <a:rPr kumimoji="1" lang="en-US" altLang="zh-TW" sz="3600" b="1" dirty="0">
                <a:effectLst>
                  <a:glow rad="63500">
                    <a:schemeClr val="accent1">
                      <a:satMod val="175000"/>
                      <a:alpha val="40000"/>
                    </a:schemeClr>
                  </a:glow>
                </a:effectLst>
                <a:latin typeface="Yu Gothic UI" panose="020B0500000000000000" pitchFamily="34" charset="-128"/>
                <a:ea typeface="Yu Gothic UI" panose="020B0500000000000000" pitchFamily="34" charset="-128"/>
              </a:rPr>
              <a:t>)</a:t>
            </a:r>
            <a:endParaRPr kumimoji="1" lang="zh-TW" altLang="en-US" sz="3600" b="1" dirty="0">
              <a:effectLst>
                <a:glow rad="63500">
                  <a:schemeClr val="accent1">
                    <a:satMod val="175000"/>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303809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2014567" y="879951"/>
            <a:ext cx="8897311" cy="3416320"/>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600" b="1" dirty="0">
                <a:latin typeface="Yu Gothic UI" panose="020B0500000000000000" pitchFamily="34" charset="-128"/>
                <a:ea typeface="Yu Gothic UI" panose="020B0500000000000000" pitchFamily="34" charset="-128"/>
              </a:rPr>
              <a:t>詩 篇 </a:t>
            </a:r>
            <a:r>
              <a:rPr kumimoji="1" lang="en-US" altLang="zh-TW" sz="3600" b="1" dirty="0">
                <a:latin typeface="Yu Gothic UI" panose="020B0500000000000000" pitchFamily="34" charset="-128"/>
                <a:ea typeface="Yu Gothic UI" panose="020B0500000000000000" pitchFamily="34" charset="-128"/>
              </a:rPr>
              <a:t>102:</a:t>
            </a:r>
            <a:r>
              <a:rPr kumimoji="1" lang="zh-TW" altLang="en-US" sz="3600" b="1" dirty="0">
                <a:latin typeface="Yu Gothic UI" panose="020B0500000000000000" pitchFamily="34" charset="-128"/>
                <a:ea typeface="Yu Gothic UI" panose="020B0500000000000000" pitchFamily="34" charset="-128"/>
              </a:rPr>
              <a:t> </a:t>
            </a:r>
            <a:r>
              <a:rPr kumimoji="1" lang="en-US" altLang="zh-TW" sz="3600" b="1" dirty="0">
                <a:latin typeface="Yu Gothic UI" panose="020B0500000000000000" pitchFamily="34" charset="-128"/>
                <a:ea typeface="Yu Gothic UI" panose="020B0500000000000000" pitchFamily="34" charset="-128"/>
              </a:rPr>
              <a:t>25~27</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25 </a:t>
            </a:r>
            <a:r>
              <a:rPr kumimoji="1" lang="zh-TW" altLang="en-US" sz="3600" b="1" dirty="0">
                <a:solidFill>
                  <a:srgbClr val="FFC000"/>
                </a:solidFill>
                <a:latin typeface="Yu Gothic UI" panose="020B0500000000000000" pitchFamily="34" charset="-128"/>
                <a:ea typeface="Yu Gothic UI" panose="020B0500000000000000" pitchFamily="34" charset="-128"/>
              </a:rPr>
              <a:t>你 起 初 立 了 地 的 根 基 ； 天 也 是 你 手 所 造 的 。</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25 In the beginning you laid the foundations of the earth,</a:t>
            </a:r>
            <a:r>
              <a:rPr kumimoji="1" lang="zh-TW" altLang="en-US" sz="3600" b="1" dirty="0">
                <a:latin typeface="Yu Gothic UI" panose="020B0500000000000000" pitchFamily="34" charset="-128"/>
                <a:ea typeface="Yu Gothic UI" panose="020B0500000000000000" pitchFamily="34" charset="-128"/>
              </a:rPr>
              <a:t> </a:t>
            </a:r>
            <a:r>
              <a:rPr kumimoji="1" lang="en-US" altLang="zh-TW" sz="3600" b="1" dirty="0">
                <a:latin typeface="Yu Gothic UI" panose="020B0500000000000000" pitchFamily="34" charset="-128"/>
                <a:ea typeface="Yu Gothic UI" panose="020B0500000000000000" pitchFamily="34" charset="-128"/>
              </a:rPr>
              <a:t>and the heavens are the work of your hands.</a:t>
            </a:r>
          </a:p>
        </p:txBody>
      </p:sp>
    </p:spTree>
    <p:extLst>
      <p:ext uri="{BB962C8B-B14F-4D97-AF65-F5344CB8AC3E}">
        <p14:creationId xmlns:p14="http://schemas.microsoft.com/office/powerpoint/2010/main" val="393592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853947" y="955777"/>
            <a:ext cx="8897311" cy="3970318"/>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26 </a:t>
            </a:r>
            <a:r>
              <a:rPr kumimoji="1" lang="zh-TW" altLang="en-US" sz="3600" b="1" dirty="0">
                <a:solidFill>
                  <a:srgbClr val="FFC000"/>
                </a:solidFill>
                <a:latin typeface="Yu Gothic UI" panose="020B0500000000000000" pitchFamily="34" charset="-128"/>
                <a:ea typeface="Yu Gothic UI" panose="020B0500000000000000" pitchFamily="34" charset="-128"/>
              </a:rPr>
              <a:t>天 地 都 要 灭 没 ， 你 却 要 长 存 ； 天 地 都 要 如 外 衣 渐 渐 旧 了 。 你 要 将 天 地 如 里 衣 更 换 ， 天 地 就 改 变 了 。</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26 They will perish, but you remain;</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    they will all wear out like a garment.</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Like clothing you will change them</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    and they will be discarded.</a:t>
            </a:r>
          </a:p>
        </p:txBody>
      </p:sp>
    </p:spTree>
    <p:extLst>
      <p:ext uri="{BB962C8B-B14F-4D97-AF65-F5344CB8AC3E}">
        <p14:creationId xmlns:p14="http://schemas.microsoft.com/office/powerpoint/2010/main" val="227998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919322" y="971532"/>
            <a:ext cx="8897311" cy="2308324"/>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27 </a:t>
            </a:r>
            <a:r>
              <a:rPr kumimoji="1" lang="zh-TW" altLang="en-US" sz="3600" b="1" dirty="0">
                <a:solidFill>
                  <a:srgbClr val="FFC000"/>
                </a:solidFill>
                <a:latin typeface="Yu Gothic UI" panose="020B0500000000000000" pitchFamily="34" charset="-128"/>
                <a:ea typeface="Yu Gothic UI" panose="020B0500000000000000" pitchFamily="34" charset="-128"/>
              </a:rPr>
              <a:t>惟 有 你 永 不 改 变 ； 你 的 年 数 没 有 穷 尽 。</a:t>
            </a:r>
            <a:endParaRPr kumimoji="1" lang="en-US" altLang="zh-TW" sz="36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27 But you remain the same,</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    and your years will never end.</a:t>
            </a:r>
          </a:p>
        </p:txBody>
      </p:sp>
    </p:spTree>
    <p:extLst>
      <p:ext uri="{BB962C8B-B14F-4D97-AF65-F5344CB8AC3E}">
        <p14:creationId xmlns:p14="http://schemas.microsoft.com/office/powerpoint/2010/main" val="2646117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864938" y="1096082"/>
            <a:ext cx="8897311" cy="2862322"/>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600" b="1" dirty="0">
                <a:latin typeface="Yu Gothic UI" panose="020B0500000000000000" pitchFamily="34" charset="-128"/>
                <a:ea typeface="Yu Gothic UI" panose="020B0500000000000000" pitchFamily="34" charset="-128"/>
              </a:rPr>
              <a:t>希 伯 來 書 </a:t>
            </a:r>
            <a:r>
              <a:rPr kumimoji="1" lang="en-US" altLang="zh-TW" sz="3600" b="1" dirty="0">
                <a:latin typeface="Yu Gothic UI" panose="020B0500000000000000" pitchFamily="34" charset="-128"/>
                <a:ea typeface="Yu Gothic UI" panose="020B0500000000000000" pitchFamily="34" charset="-128"/>
              </a:rPr>
              <a:t>Hebrews</a:t>
            </a:r>
            <a:r>
              <a:rPr kumimoji="1" lang="zh-TW" altLang="en-US" sz="3600" b="1" dirty="0">
                <a:latin typeface="Yu Gothic UI" panose="020B0500000000000000" pitchFamily="34" charset="-128"/>
                <a:ea typeface="Yu Gothic UI" panose="020B0500000000000000" pitchFamily="34" charset="-128"/>
              </a:rPr>
              <a:t> </a:t>
            </a:r>
            <a:r>
              <a:rPr kumimoji="1" lang="en-US" altLang="zh-TW" sz="3600" b="1" dirty="0">
                <a:latin typeface="Yu Gothic UI" panose="020B0500000000000000" pitchFamily="34" charset="-128"/>
                <a:ea typeface="Yu Gothic UI" panose="020B0500000000000000" pitchFamily="34" charset="-128"/>
              </a:rPr>
              <a:t>1:11</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11 </a:t>
            </a:r>
            <a:r>
              <a:rPr kumimoji="1" lang="zh-TW" altLang="en-US" sz="3600" b="1" dirty="0">
                <a:solidFill>
                  <a:srgbClr val="FFC000"/>
                </a:solidFill>
                <a:latin typeface="Yu Gothic UI" panose="020B0500000000000000" pitchFamily="34" charset="-128"/>
                <a:ea typeface="Yu Gothic UI" panose="020B0500000000000000" pitchFamily="34" charset="-128"/>
              </a:rPr>
              <a:t>天 地 都 要 灭 没 ， 你 却 要 长 存 。 天 地 都 要 像 衣 服 渐 渐 旧 了 ；</a:t>
            </a:r>
            <a:endParaRPr kumimoji="1" lang="en-US" altLang="zh-TW" sz="36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11 They will perish, but you remain;</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    they will all wear out like a garment.</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164981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864938" y="1096082"/>
            <a:ext cx="8897311" cy="4524315"/>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600" b="1" dirty="0">
                <a:latin typeface="Yu Gothic UI" panose="020B0500000000000000" pitchFamily="34" charset="-128"/>
                <a:ea typeface="Yu Gothic UI" panose="020B0500000000000000" pitchFamily="34" charset="-128"/>
              </a:rPr>
              <a:t>希 伯 來 書 </a:t>
            </a:r>
            <a:r>
              <a:rPr kumimoji="1" lang="en-US" altLang="zh-TW" sz="3600" b="1" dirty="0">
                <a:latin typeface="Yu Gothic UI" panose="020B0500000000000000" pitchFamily="34" charset="-128"/>
                <a:ea typeface="Yu Gothic UI" panose="020B0500000000000000" pitchFamily="34" charset="-128"/>
              </a:rPr>
              <a:t>Hebrews</a:t>
            </a:r>
            <a:r>
              <a:rPr kumimoji="1" lang="zh-TW" altLang="en-US" sz="3600" b="1" dirty="0">
                <a:latin typeface="Yu Gothic UI" panose="020B0500000000000000" pitchFamily="34" charset="-128"/>
                <a:ea typeface="Yu Gothic UI" panose="020B0500000000000000" pitchFamily="34" charset="-128"/>
              </a:rPr>
              <a:t> </a:t>
            </a:r>
            <a:r>
              <a:rPr kumimoji="1" lang="en-US" altLang="zh-TW" sz="3600" b="1" dirty="0">
                <a:latin typeface="Yu Gothic UI" panose="020B0500000000000000" pitchFamily="34" charset="-128"/>
                <a:ea typeface="Yu Gothic UI" panose="020B0500000000000000" pitchFamily="34" charset="-128"/>
              </a:rPr>
              <a:t>1:12</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12 </a:t>
            </a:r>
            <a:r>
              <a:rPr kumimoji="1" lang="zh-TW" altLang="en-US" sz="3600" b="1" dirty="0">
                <a:solidFill>
                  <a:srgbClr val="FFC000"/>
                </a:solidFill>
                <a:latin typeface="Yu Gothic UI" panose="020B0500000000000000" pitchFamily="34" charset="-128"/>
                <a:ea typeface="Yu Gothic UI" panose="020B0500000000000000" pitchFamily="34" charset="-128"/>
              </a:rPr>
              <a:t>你 要 将 天 地 卷 起 来 ， 像 一 件 外 衣 ， 天 地 就 都 改 变 了 。 惟 有 你 永 不 改 变 ； 你 的 年 数 没 有 穷 尽 。</a:t>
            </a:r>
            <a:endParaRPr kumimoji="1" lang="en-US" altLang="zh-TW" sz="36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12 You will roll them up like a robe;</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    like a garment they will be changed.</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But you remain the same,</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    and your years will never end.”</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540992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864938" y="1411966"/>
            <a:ext cx="8897311" cy="4524315"/>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600" b="1" dirty="0">
                <a:latin typeface="Yu Gothic UI" panose="020B0500000000000000" pitchFamily="34" charset="-128"/>
                <a:ea typeface="Yu Gothic UI" panose="020B0500000000000000" pitchFamily="34" charset="-128"/>
              </a:rPr>
              <a:t>希 伯 來 書 </a:t>
            </a:r>
            <a:r>
              <a:rPr kumimoji="1" lang="en-US" altLang="zh-TW" sz="3600" b="1" dirty="0">
                <a:latin typeface="Yu Gothic UI" panose="020B0500000000000000" pitchFamily="34" charset="-128"/>
                <a:ea typeface="Yu Gothic UI" panose="020B0500000000000000" pitchFamily="34" charset="-128"/>
              </a:rPr>
              <a:t>Hebrews</a:t>
            </a:r>
            <a:r>
              <a:rPr kumimoji="1" lang="zh-TW" altLang="en-US" sz="3600" b="1" dirty="0">
                <a:latin typeface="Yu Gothic UI" panose="020B0500000000000000" pitchFamily="34" charset="-128"/>
                <a:ea typeface="Yu Gothic UI" panose="020B0500000000000000" pitchFamily="34" charset="-128"/>
              </a:rPr>
              <a:t> </a:t>
            </a:r>
            <a:r>
              <a:rPr kumimoji="1" lang="en-US" altLang="zh-TW" sz="3600" b="1" dirty="0">
                <a:latin typeface="Yu Gothic UI" panose="020B0500000000000000" pitchFamily="34" charset="-128"/>
                <a:ea typeface="Yu Gothic UI" panose="020B0500000000000000" pitchFamily="34" charset="-128"/>
              </a:rPr>
              <a:t>1:13</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13 </a:t>
            </a:r>
            <a:r>
              <a:rPr kumimoji="1" lang="zh-TW" altLang="en-US" sz="3600" b="1" dirty="0">
                <a:solidFill>
                  <a:srgbClr val="FFC000"/>
                </a:solidFill>
                <a:latin typeface="Yu Gothic UI" panose="020B0500000000000000" pitchFamily="34" charset="-128"/>
                <a:ea typeface="Yu Gothic UI" panose="020B0500000000000000" pitchFamily="34" charset="-128"/>
              </a:rPr>
              <a:t>所 有 的 天 使 ， 神 从 来 对 那 一 个 说 ： 你 坐 在 我 的 右 边 ， 等 我 使 你 仇 敌 作 你 的 脚 凳 ？</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13 To which of the angels did God ever say, “Sit at my right hand</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    until I make your enemies</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    a footstool for your feet”?</a:t>
            </a:r>
          </a:p>
        </p:txBody>
      </p:sp>
    </p:spTree>
    <p:extLst>
      <p:ext uri="{BB962C8B-B14F-4D97-AF65-F5344CB8AC3E}">
        <p14:creationId xmlns:p14="http://schemas.microsoft.com/office/powerpoint/2010/main" val="3711250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914815" y="1328838"/>
            <a:ext cx="8897311" cy="3416320"/>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600" b="1" dirty="0">
                <a:latin typeface="Yu Gothic UI" panose="020B0500000000000000" pitchFamily="34" charset="-128"/>
                <a:ea typeface="Yu Gothic UI" panose="020B0500000000000000" pitchFamily="34" charset="-128"/>
              </a:rPr>
              <a:t>希 伯 來 書 </a:t>
            </a:r>
            <a:r>
              <a:rPr kumimoji="1" lang="en-US" altLang="zh-TW" sz="3600" b="1" dirty="0">
                <a:latin typeface="Yu Gothic UI" panose="020B0500000000000000" pitchFamily="34" charset="-128"/>
                <a:ea typeface="Yu Gothic UI" panose="020B0500000000000000" pitchFamily="34" charset="-128"/>
              </a:rPr>
              <a:t>Hebrews</a:t>
            </a:r>
            <a:r>
              <a:rPr kumimoji="1" lang="zh-TW" altLang="en-US" sz="3600" b="1" dirty="0">
                <a:latin typeface="Yu Gothic UI" panose="020B0500000000000000" pitchFamily="34" charset="-128"/>
                <a:ea typeface="Yu Gothic UI" panose="020B0500000000000000" pitchFamily="34" charset="-128"/>
              </a:rPr>
              <a:t> </a:t>
            </a:r>
            <a:r>
              <a:rPr kumimoji="1" lang="en-US" altLang="zh-TW" sz="3600" b="1" dirty="0">
                <a:latin typeface="Yu Gothic UI" panose="020B0500000000000000" pitchFamily="34" charset="-128"/>
                <a:ea typeface="Yu Gothic UI" panose="020B0500000000000000" pitchFamily="34" charset="-128"/>
              </a:rPr>
              <a:t>1:14</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14 </a:t>
            </a:r>
            <a:r>
              <a:rPr kumimoji="1" lang="zh-TW" altLang="en-US" sz="3600" b="1" dirty="0">
                <a:solidFill>
                  <a:srgbClr val="FFC000"/>
                </a:solidFill>
                <a:latin typeface="Yu Gothic UI" panose="020B0500000000000000" pitchFamily="34" charset="-128"/>
                <a:ea typeface="Yu Gothic UI" panose="020B0500000000000000" pitchFamily="34" charset="-128"/>
              </a:rPr>
              <a:t>天 使 岂 不 都 是 服 役 的 灵 、 奉 差 遣 为 那 将 要 承 受 救 恩 的 人 效 力 麽 ？</a:t>
            </a:r>
            <a:endParaRPr kumimoji="1" lang="en-US" altLang="zh-TW" sz="36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14 Are not all angels ministering spirits sent to serve those who will inherit salvation?</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998525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2394066" y="1124863"/>
            <a:ext cx="8040948" cy="397031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希伯来书 </a:t>
            </a:r>
            <a:r>
              <a:rPr kumimoji="1" lang="en-US" altLang="zh-TW" sz="36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1</a:t>
            </a:r>
            <a:r>
              <a:rPr kumimoji="1" lang="zh-TW" altLang="en-US" sz="36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a:t>
            </a:r>
            <a:r>
              <a:rPr kumimoji="1" lang="en-US" altLang="zh-TW" sz="36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1~3 </a:t>
            </a:r>
            <a:r>
              <a:rPr kumimoji="1" lang="zh-TW" altLang="en-US" sz="36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两大启示</a:t>
            </a:r>
            <a:endParaRPr kumimoji="1" lang="en-US" altLang="zh-TW" sz="36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endParaRPr>
          </a:p>
          <a:p>
            <a:pPr algn="ctr">
              <a:tabLst>
                <a:tab pos="1330325" algn="l"/>
              </a:tabLst>
            </a:pPr>
            <a:r>
              <a:rPr kumimoji="1" lang="en-US" altLang="zh-TW" sz="3600" b="1" dirty="0">
                <a:effectLst>
                  <a:glow rad="63500">
                    <a:schemeClr val="accent1">
                      <a:satMod val="175000"/>
                      <a:alpha val="40000"/>
                    </a:schemeClr>
                  </a:glow>
                </a:effectLst>
                <a:latin typeface="Yu Gothic UI" panose="020B0500000000000000" pitchFamily="34" charset="-128"/>
                <a:ea typeface="Yu Gothic UI" panose="020B0500000000000000" pitchFamily="34" charset="-128"/>
              </a:rPr>
              <a:t>Hebrews 1:1-3 Two major revelations</a:t>
            </a:r>
          </a:p>
          <a:p>
            <a:pPr algn="ctr">
              <a:tabLst>
                <a:tab pos="1330325" algn="l"/>
              </a:tabLst>
            </a:pPr>
            <a:endParaRPr kumimoji="1" lang="zh-TW" altLang="en-US" sz="3600" b="1" dirty="0">
              <a:effectLst>
                <a:glow rad="63500">
                  <a:schemeClr val="accent1">
                    <a:satMod val="175000"/>
                    <a:alpha val="40000"/>
                  </a:schemeClr>
                </a:glow>
              </a:effectLst>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1. </a:t>
            </a:r>
            <a:r>
              <a:rPr kumimoji="1" lang="zh-TW" altLang="en-US" sz="36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天父的启示 </a:t>
            </a:r>
            <a:r>
              <a:rPr kumimoji="1" lang="en-US" altLang="zh-TW" sz="36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a:t>
            </a:r>
            <a:r>
              <a:rPr kumimoji="1" lang="zh-TW" altLang="en-US" sz="3600" b="1" dirty="0">
                <a:solidFill>
                  <a:srgbClr val="FFFF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耶稣基督</a:t>
            </a:r>
            <a:r>
              <a:rPr kumimoji="1" lang="en-US" altLang="zh-TW" sz="36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a:t>
            </a:r>
          </a:p>
          <a:p>
            <a:pPr>
              <a:tabLst>
                <a:tab pos="1330325" algn="l"/>
              </a:tabLst>
            </a:pPr>
            <a:r>
              <a:rPr kumimoji="1" lang="en-US" altLang="zh-TW" sz="3600" b="1" dirty="0">
                <a:effectLst>
                  <a:glow rad="63500">
                    <a:schemeClr val="accent1">
                      <a:satMod val="175000"/>
                      <a:alpha val="40000"/>
                    </a:schemeClr>
                  </a:glow>
                </a:effectLst>
                <a:latin typeface="Yu Gothic UI" panose="020B0500000000000000" pitchFamily="34" charset="-128"/>
                <a:ea typeface="Yu Gothic UI" panose="020B0500000000000000" pitchFamily="34" charset="-128"/>
              </a:rPr>
              <a:t>The Father's Revelation </a:t>
            </a:r>
            <a:r>
              <a:rPr kumimoji="1" lang="en-US" altLang="zh-TW" sz="36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a:t>
            </a:r>
            <a:r>
              <a:rPr kumimoji="1" lang="en-US" altLang="zh-TW" sz="3600" b="1" dirty="0">
                <a:solidFill>
                  <a:srgbClr val="FFFF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Jesus Christ</a:t>
            </a:r>
            <a:r>
              <a:rPr kumimoji="1" lang="en-US" altLang="zh-TW" sz="36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a:t>
            </a:r>
          </a:p>
          <a:p>
            <a:pPr>
              <a:tabLst>
                <a:tab pos="1330325" algn="l"/>
              </a:tabLst>
            </a:pPr>
            <a:r>
              <a:rPr kumimoji="1" lang="en-US" altLang="zh-TW" sz="36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2. </a:t>
            </a:r>
            <a:r>
              <a:rPr kumimoji="1" lang="zh-TW" altLang="en-US" sz="36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基督的救赎工作</a:t>
            </a:r>
            <a:endParaRPr kumimoji="1" lang="en-US" altLang="zh-TW" sz="36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effectLst>
                  <a:glow rad="63500">
                    <a:schemeClr val="accent1">
                      <a:satMod val="175000"/>
                      <a:alpha val="40000"/>
                    </a:schemeClr>
                  </a:glow>
                </a:effectLst>
                <a:latin typeface="Yu Gothic UI" panose="020B0500000000000000" pitchFamily="34" charset="-128"/>
                <a:ea typeface="Yu Gothic UI" panose="020B0500000000000000" pitchFamily="34" charset="-128"/>
              </a:rPr>
              <a:t>The redemptive work of Christ</a:t>
            </a:r>
            <a:endParaRPr kumimoji="1" lang="zh-TW" altLang="en-US" sz="3600" b="1" dirty="0">
              <a:effectLst>
                <a:glow rad="63500">
                  <a:schemeClr val="accent1">
                    <a:satMod val="175000"/>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401624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555105" y="527909"/>
            <a:ext cx="9643766" cy="550920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200" b="1" dirty="0">
                <a:solidFill>
                  <a:srgbClr val="FFFF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图表比较三方面</a:t>
            </a:r>
            <a:endParaRPr kumimoji="1" lang="en-US" altLang="zh-TW" sz="3200" b="1" dirty="0">
              <a:solidFill>
                <a:srgbClr val="FFFF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endParaRPr>
          </a:p>
          <a:p>
            <a:pPr algn="ctr">
              <a:tabLst>
                <a:tab pos="1330325" algn="l"/>
              </a:tabLst>
            </a:pPr>
            <a:r>
              <a:rPr kumimoji="1" lang="en-US" altLang="zh-TW" sz="3200" b="1" dirty="0">
                <a:effectLst>
                  <a:glow rad="63500">
                    <a:schemeClr val="accent1">
                      <a:satMod val="175000"/>
                      <a:alpha val="40000"/>
                    </a:schemeClr>
                  </a:glow>
                </a:effectLst>
                <a:latin typeface="Yu Gothic UI" panose="020B0500000000000000" pitchFamily="34" charset="-128"/>
                <a:ea typeface="Yu Gothic UI" panose="020B0500000000000000" pitchFamily="34" charset="-128"/>
              </a:rPr>
              <a:t>3 aspects of this Comparison Chart</a:t>
            </a:r>
          </a:p>
          <a:p>
            <a:pPr>
              <a:tabLst>
                <a:tab pos="1330325" algn="l"/>
              </a:tabLst>
            </a:pPr>
            <a:r>
              <a:rPr kumimoji="1" lang="zh-TW" altLang="en-US" sz="32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在古时，在这个末世 （过去和现在的比较）</a:t>
            </a:r>
            <a:endParaRPr kumimoji="1" lang="en-US" altLang="zh-TW" sz="32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endParaRPr>
          </a:p>
          <a:p>
            <a:pPr>
              <a:tabLst>
                <a:tab pos="1330325" algn="l"/>
              </a:tabLst>
            </a:pPr>
            <a:r>
              <a:rPr kumimoji="1" lang="en-US" altLang="zh-TW" sz="3200" b="1" dirty="0">
                <a:effectLst>
                  <a:glow rad="63500">
                    <a:schemeClr val="accent1">
                      <a:satMod val="175000"/>
                      <a:alpha val="40000"/>
                    </a:schemeClr>
                  </a:glow>
                </a:effectLst>
                <a:latin typeface="Yu Gothic UI" panose="020B0500000000000000" pitchFamily="34" charset="-128"/>
                <a:ea typeface="Yu Gothic UI" panose="020B0500000000000000" pitchFamily="34" charset="-128"/>
              </a:rPr>
              <a:t>In ancient times, in this end time (comparison of past and present)</a:t>
            </a:r>
            <a:endParaRPr kumimoji="1" lang="zh-TW" altLang="en-US" sz="3200" b="1" dirty="0">
              <a:effectLst>
                <a:glow rad="63500">
                  <a:schemeClr val="accent1">
                    <a:satMod val="175000"/>
                    <a:alpha val="40000"/>
                  </a:schemeClr>
                </a:glow>
              </a:effectLst>
              <a:latin typeface="Yu Gothic UI" panose="020B0500000000000000" pitchFamily="34" charset="-128"/>
              <a:ea typeface="Yu Gothic UI" panose="020B0500000000000000" pitchFamily="34" charset="-128"/>
            </a:endParaRPr>
          </a:p>
          <a:p>
            <a:pPr>
              <a:tabLst>
                <a:tab pos="1330325" algn="l"/>
              </a:tabLst>
            </a:pPr>
            <a:r>
              <a:rPr kumimoji="1" lang="en-US" altLang="zh-TW" sz="32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2. </a:t>
            </a:r>
            <a:r>
              <a:rPr kumimoji="1" lang="zh-TW" altLang="en-US" sz="32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向列祖，向着我们（犹太人的祖先， 新约所有的信徒）</a:t>
            </a:r>
            <a:r>
              <a:rPr kumimoji="1" lang="en-US" altLang="zh-TW" sz="3200" b="1" dirty="0">
                <a:effectLst>
                  <a:glow rad="63500">
                    <a:schemeClr val="accent1">
                      <a:satMod val="175000"/>
                      <a:alpha val="40000"/>
                    </a:schemeClr>
                  </a:glow>
                </a:effectLst>
                <a:latin typeface="Yu Gothic UI" panose="020B0500000000000000" pitchFamily="34" charset="-128"/>
                <a:ea typeface="Yu Gothic UI" panose="020B0500000000000000" pitchFamily="34" charset="-128"/>
              </a:rPr>
              <a:t>To the ancestors, to us (the ancestors of the Jews, all believers in the New Testament)</a:t>
            </a:r>
            <a:endParaRPr kumimoji="1" lang="zh-TW" altLang="en-US" sz="32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endParaRPr>
          </a:p>
          <a:p>
            <a:pPr>
              <a:tabLst>
                <a:tab pos="1330325" algn="l"/>
              </a:tabLst>
            </a:pPr>
            <a:r>
              <a:rPr kumimoji="1" lang="en-US" altLang="zh-TW" sz="32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3. </a:t>
            </a:r>
            <a:r>
              <a:rPr kumimoji="1" lang="zh-TW" altLang="en-US" sz="3200" b="1" dirty="0">
                <a:solidFill>
                  <a:srgbClr val="FFC000"/>
                </a:solidFill>
                <a:effectLst>
                  <a:glow rad="63500">
                    <a:schemeClr val="accent1">
                      <a:satMod val="175000"/>
                      <a:alpha val="40000"/>
                    </a:schemeClr>
                  </a:glow>
                </a:effectLst>
                <a:latin typeface="Yu Gothic UI" panose="020B0500000000000000" pitchFamily="34" charset="-128"/>
                <a:ea typeface="Yu Gothic UI" panose="020B0500000000000000" pitchFamily="34" charset="-128"/>
              </a:rPr>
              <a:t>藉着众先知， 藉着他的儿子（过去所盼望的弥赛亚来了）</a:t>
            </a:r>
            <a:r>
              <a:rPr kumimoji="1" lang="en-US" altLang="zh-TW" sz="3200" b="1" dirty="0">
                <a:effectLst>
                  <a:glow rad="63500">
                    <a:schemeClr val="accent1">
                      <a:satMod val="175000"/>
                      <a:alpha val="40000"/>
                    </a:schemeClr>
                  </a:glow>
                </a:effectLst>
                <a:latin typeface="Yu Gothic UI" panose="020B0500000000000000" pitchFamily="34" charset="-128"/>
                <a:ea typeface="Yu Gothic UI" panose="020B0500000000000000" pitchFamily="34" charset="-128"/>
              </a:rPr>
              <a:t>Through the prophets, through his Son (the long-awaited Messiah has come)</a:t>
            </a:r>
            <a:endParaRPr kumimoji="1" lang="zh-TW" altLang="en-US" sz="3200" b="1" dirty="0">
              <a:effectLst>
                <a:glow rad="63500">
                  <a:schemeClr val="accent1">
                    <a:satMod val="175000"/>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475521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878535" y="674400"/>
            <a:ext cx="9401655" cy="550920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en-US" altLang="zh-TW" sz="3200" b="1" dirty="0">
                <a:solidFill>
                  <a:srgbClr val="FFFF00"/>
                </a:solidFill>
                <a:latin typeface="Yu Gothic UI" panose="020B0500000000000000" pitchFamily="34" charset="-128"/>
                <a:ea typeface="Yu Gothic UI" panose="020B0500000000000000" pitchFamily="34" charset="-128"/>
              </a:rPr>
              <a:t>1~3 </a:t>
            </a:r>
            <a:r>
              <a:rPr kumimoji="1" lang="zh-TW" altLang="en-US" sz="3200" b="1" dirty="0">
                <a:solidFill>
                  <a:srgbClr val="FFFF00"/>
                </a:solidFill>
                <a:latin typeface="Yu Gothic UI" panose="020B0500000000000000" pitchFamily="34" charset="-128"/>
                <a:ea typeface="Yu Gothic UI" panose="020B0500000000000000" pitchFamily="34" charset="-128"/>
              </a:rPr>
              <a:t>节已有基督论的神学</a:t>
            </a:r>
            <a:r>
              <a:rPr kumimoji="1" lang="en-US" altLang="zh-TW" sz="3200" b="1" dirty="0">
                <a:solidFill>
                  <a:srgbClr val="FFFF00"/>
                </a:solidFill>
                <a:latin typeface="Yu Gothic UI" panose="020B0500000000000000" pitchFamily="34" charset="-128"/>
                <a:ea typeface="Yu Gothic UI" panose="020B0500000000000000" pitchFamily="34" charset="-128"/>
              </a:rPr>
              <a:t> </a:t>
            </a:r>
          </a:p>
          <a:p>
            <a:pPr algn="ctr">
              <a:tabLst>
                <a:tab pos="1330325" algn="l"/>
              </a:tabLst>
            </a:pPr>
            <a:r>
              <a:rPr kumimoji="1" lang="en-US" altLang="zh-TW" sz="3200" b="1" dirty="0">
                <a:latin typeface="Yu Gothic UI" panose="020B0500000000000000" pitchFamily="34" charset="-128"/>
                <a:ea typeface="Yu Gothic UI" panose="020B0500000000000000" pitchFamily="34" charset="-128"/>
              </a:rPr>
              <a:t>Verses 1-3 already have Christological theology</a:t>
            </a:r>
            <a:endParaRPr kumimoji="1" lang="zh-TW" altLang="en-US" sz="32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200" b="1" dirty="0">
                <a:solidFill>
                  <a:srgbClr val="FFC000"/>
                </a:solidFill>
                <a:latin typeface="Yu Gothic UI" panose="020B0500000000000000" pitchFamily="34" charset="-128"/>
                <a:ea typeface="Yu Gothic UI" panose="020B0500000000000000" pitchFamily="34" charset="-128"/>
              </a:rPr>
              <a:t>1. </a:t>
            </a:r>
            <a:r>
              <a:rPr kumimoji="1" lang="zh-TW" altLang="en-US" sz="3200" b="1" dirty="0">
                <a:solidFill>
                  <a:srgbClr val="FFC000"/>
                </a:solidFill>
                <a:latin typeface="Yu Gothic UI" panose="020B0500000000000000" pitchFamily="34" charset="-128"/>
                <a:ea typeface="Yu Gothic UI" panose="020B0500000000000000" pitchFamily="34" charset="-128"/>
              </a:rPr>
              <a:t>他有神的名称</a:t>
            </a:r>
            <a:r>
              <a:rPr kumimoji="1" lang="en-US" altLang="zh-TW" sz="3200" b="1" dirty="0">
                <a:solidFill>
                  <a:srgbClr val="FFC000"/>
                </a:solidFill>
                <a:latin typeface="Yu Gothic UI" panose="020B0500000000000000" pitchFamily="34" charset="-128"/>
                <a:ea typeface="Yu Gothic UI" panose="020B0500000000000000" pitchFamily="34" charset="-128"/>
              </a:rPr>
              <a:t> </a:t>
            </a:r>
            <a:r>
              <a:rPr kumimoji="1" lang="en-US" altLang="zh-TW" sz="3200" b="1" dirty="0">
                <a:latin typeface="Yu Gothic UI" panose="020B0500000000000000" pitchFamily="34" charset="-128"/>
                <a:ea typeface="Yu Gothic UI" panose="020B0500000000000000" pitchFamily="34" charset="-128"/>
              </a:rPr>
              <a:t>He has the name of God</a:t>
            </a:r>
            <a:endParaRPr kumimoji="1" lang="zh-TW" altLang="en-US" sz="32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200" b="1" dirty="0">
                <a:solidFill>
                  <a:srgbClr val="FFC000"/>
                </a:solidFill>
                <a:latin typeface="Yu Gothic UI" panose="020B0500000000000000" pitchFamily="34" charset="-128"/>
                <a:ea typeface="Yu Gothic UI" panose="020B0500000000000000" pitchFamily="34" charset="-128"/>
              </a:rPr>
              <a:t>2. </a:t>
            </a:r>
            <a:r>
              <a:rPr kumimoji="1" lang="zh-TW" altLang="en-US" sz="3200" b="1" dirty="0">
                <a:solidFill>
                  <a:srgbClr val="FFC000"/>
                </a:solidFill>
                <a:latin typeface="Yu Gothic UI" panose="020B0500000000000000" pitchFamily="34" charset="-128"/>
                <a:ea typeface="Yu Gothic UI" panose="020B0500000000000000" pitchFamily="34" charset="-128"/>
              </a:rPr>
              <a:t>他有神的作为（创造，维持万有）</a:t>
            </a:r>
            <a:r>
              <a:rPr kumimoji="1" lang="en-US" altLang="zh-TW" sz="3200" b="1" dirty="0">
                <a:latin typeface="Yu Gothic UI" panose="020B0500000000000000" pitchFamily="34" charset="-128"/>
                <a:ea typeface="Yu Gothic UI" panose="020B0500000000000000" pitchFamily="34" charset="-128"/>
              </a:rPr>
              <a:t>He has the works of God (creation, maintenance of all things)</a:t>
            </a:r>
            <a:endParaRPr kumimoji="1" lang="zh-TW" altLang="en-US" sz="32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200" b="1" dirty="0">
                <a:solidFill>
                  <a:srgbClr val="FFC000"/>
                </a:solidFill>
                <a:latin typeface="Yu Gothic UI" panose="020B0500000000000000" pitchFamily="34" charset="-128"/>
                <a:ea typeface="Yu Gothic UI" panose="020B0500000000000000" pitchFamily="34" charset="-128"/>
              </a:rPr>
              <a:t>3. </a:t>
            </a:r>
            <a:r>
              <a:rPr kumimoji="1" lang="zh-TW" altLang="en-US" sz="3200" b="1" dirty="0">
                <a:solidFill>
                  <a:srgbClr val="FFC000"/>
                </a:solidFill>
                <a:latin typeface="Yu Gothic UI" panose="020B0500000000000000" pitchFamily="34" charset="-128"/>
                <a:ea typeface="Yu Gothic UI" panose="020B0500000000000000" pitchFamily="34" charset="-128"/>
              </a:rPr>
              <a:t>他有神的位份（因祂是万有的继承者）</a:t>
            </a:r>
            <a:r>
              <a:rPr kumimoji="1" lang="en-US" altLang="zh-TW" sz="3200" b="1" dirty="0">
                <a:latin typeface="Yu Gothic UI" panose="020B0500000000000000" pitchFamily="34" charset="-128"/>
                <a:ea typeface="Yu Gothic UI" panose="020B0500000000000000" pitchFamily="34" charset="-128"/>
              </a:rPr>
              <a:t>He has the position of God (because he is the heir of all things)</a:t>
            </a:r>
            <a:endParaRPr kumimoji="1" lang="zh-TW" altLang="en-US" sz="3200" b="1" dirty="0">
              <a:latin typeface="Yu Gothic UI" panose="020B0500000000000000" pitchFamily="34" charset="-128"/>
              <a:ea typeface="Yu Gothic UI" panose="020B0500000000000000" pitchFamily="34" charset="-128"/>
            </a:endParaRPr>
          </a:p>
          <a:p>
            <a:pPr>
              <a:tabLst>
                <a:tab pos="1330325" algn="l"/>
              </a:tabLst>
            </a:pPr>
            <a:r>
              <a:rPr kumimoji="1" lang="en-US" altLang="zh-TW" sz="3200" b="1" dirty="0">
                <a:solidFill>
                  <a:srgbClr val="FFC000"/>
                </a:solidFill>
                <a:latin typeface="Yu Gothic UI" panose="020B0500000000000000" pitchFamily="34" charset="-128"/>
                <a:ea typeface="Yu Gothic UI" panose="020B0500000000000000" pitchFamily="34" charset="-128"/>
              </a:rPr>
              <a:t>4. </a:t>
            </a:r>
            <a:r>
              <a:rPr kumimoji="1" lang="zh-TW" altLang="en-US" sz="3200" b="1" dirty="0">
                <a:solidFill>
                  <a:srgbClr val="FFC000"/>
                </a:solidFill>
                <a:latin typeface="Yu Gothic UI" panose="020B0500000000000000" pitchFamily="34" charset="-128"/>
                <a:ea typeface="Yu Gothic UI" panose="020B0500000000000000" pitchFamily="34" charset="-128"/>
              </a:rPr>
              <a:t>他是人类的救赎主（只有他才能洗净我们的罪）</a:t>
            </a:r>
            <a:r>
              <a:rPr kumimoji="1" lang="en-US" altLang="zh-TW" sz="3200" b="1" dirty="0">
                <a:latin typeface="Yu Gothic UI" panose="020B0500000000000000" pitchFamily="34" charset="-128"/>
                <a:ea typeface="Yu Gothic UI" panose="020B0500000000000000" pitchFamily="34" charset="-128"/>
              </a:rPr>
              <a:t>He is the Redeemer of mankind (only He can wash away our sins)</a:t>
            </a:r>
            <a:endParaRPr kumimoji="1" lang="zh-TW" altLang="en-US" sz="32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621754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999132" y="1232145"/>
            <a:ext cx="8897311" cy="3231654"/>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600" b="1" dirty="0">
                <a:latin typeface="Yu Gothic UI" panose="020B0500000000000000" pitchFamily="34" charset="-128"/>
                <a:ea typeface="Yu Gothic UI" panose="020B0500000000000000" pitchFamily="34" charset="-128"/>
              </a:rPr>
              <a:t>希 伯 來 書 </a:t>
            </a:r>
            <a:r>
              <a:rPr kumimoji="1" lang="en-US" altLang="zh-TW" sz="3600" b="1" dirty="0">
                <a:latin typeface="Yu Gothic UI" panose="020B0500000000000000" pitchFamily="34" charset="-128"/>
                <a:ea typeface="Yu Gothic UI" panose="020B0500000000000000" pitchFamily="34" charset="-128"/>
              </a:rPr>
              <a:t>Hebrews 1:4~5</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4 </a:t>
            </a:r>
            <a:r>
              <a:rPr kumimoji="1" lang="zh-TW" altLang="en-US" sz="3600" b="1" dirty="0">
                <a:solidFill>
                  <a:srgbClr val="FFC000"/>
                </a:solidFill>
                <a:latin typeface="Yu Gothic UI" panose="020B0500000000000000" pitchFamily="34" charset="-128"/>
                <a:ea typeface="Yu Gothic UI" panose="020B0500000000000000" pitchFamily="34" charset="-128"/>
              </a:rPr>
              <a:t>他 所 承 受 的 名 ， 既 比 天 使 的 名 更 尊 贵 ， 就 远 超 过 天 使 。</a:t>
            </a:r>
          </a:p>
          <a:p>
            <a:pPr>
              <a:tabLst>
                <a:tab pos="1330325" algn="l"/>
              </a:tabLst>
            </a:pPr>
            <a:r>
              <a:rPr kumimoji="1" lang="en-US" altLang="zh-TW" sz="3200" b="1" dirty="0">
                <a:latin typeface="Yu Gothic UI" panose="020B0500000000000000" pitchFamily="34" charset="-128"/>
                <a:ea typeface="Yu Gothic UI" panose="020B0500000000000000" pitchFamily="34" charset="-128"/>
              </a:rPr>
              <a:t>4 So he became as much superior to the angels as the name he has inherited is superior to theirs.</a:t>
            </a:r>
          </a:p>
        </p:txBody>
      </p:sp>
    </p:spTree>
    <p:extLst>
      <p:ext uri="{BB962C8B-B14F-4D97-AF65-F5344CB8AC3E}">
        <p14:creationId xmlns:p14="http://schemas.microsoft.com/office/powerpoint/2010/main" val="3949156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848312" y="1012954"/>
            <a:ext cx="8897311" cy="4832092"/>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600" b="1" dirty="0">
                <a:latin typeface="Yu Gothic UI" panose="020B0500000000000000" pitchFamily="34" charset="-128"/>
                <a:ea typeface="Yu Gothic UI" panose="020B0500000000000000" pitchFamily="34" charset="-128"/>
              </a:rPr>
              <a:t>希 伯 來 書 </a:t>
            </a:r>
            <a:r>
              <a:rPr kumimoji="1" lang="en-US" altLang="zh-TW" sz="3600" b="1" dirty="0">
                <a:latin typeface="Yu Gothic UI" panose="020B0500000000000000" pitchFamily="34" charset="-128"/>
                <a:ea typeface="Yu Gothic UI" panose="020B0500000000000000" pitchFamily="34" charset="-128"/>
              </a:rPr>
              <a:t>Hebrews 1:4~5</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5 </a:t>
            </a:r>
            <a:r>
              <a:rPr kumimoji="1" lang="zh-TW" altLang="en-US" sz="3600" b="1" dirty="0">
                <a:solidFill>
                  <a:srgbClr val="FFC000"/>
                </a:solidFill>
                <a:latin typeface="Yu Gothic UI" panose="020B0500000000000000" pitchFamily="34" charset="-128"/>
                <a:ea typeface="Yu Gothic UI" panose="020B0500000000000000" pitchFamily="34" charset="-128"/>
              </a:rPr>
              <a:t>所 有 的 天 使 ， 神 从 来 对 那 一 个 说 ， 你 是 我 的 儿 子 ， 我 今 日 生 你 ？ 又 指 着 那 一 个 说 ： 我 要 作 他 的 父 ， 他 要 作 我 的 子 ？</a:t>
            </a:r>
            <a:r>
              <a:rPr kumimoji="1" lang="en-US" altLang="zh-TW" sz="3200" b="1" dirty="0">
                <a:latin typeface="Yu Gothic UI" panose="020B0500000000000000" pitchFamily="34" charset="-128"/>
                <a:ea typeface="Yu Gothic UI" panose="020B0500000000000000" pitchFamily="34" charset="-128"/>
              </a:rPr>
              <a:t> </a:t>
            </a:r>
          </a:p>
          <a:p>
            <a:pPr>
              <a:tabLst>
                <a:tab pos="1330325" algn="l"/>
              </a:tabLst>
            </a:pPr>
            <a:r>
              <a:rPr kumimoji="1" lang="en-US" altLang="zh-TW" sz="3200" b="1" dirty="0">
                <a:latin typeface="Yu Gothic UI" panose="020B0500000000000000" pitchFamily="34" charset="-128"/>
                <a:ea typeface="Yu Gothic UI" panose="020B0500000000000000" pitchFamily="34" charset="-128"/>
              </a:rPr>
              <a:t>5 For to which of the angels did God ever say,</a:t>
            </a:r>
          </a:p>
          <a:p>
            <a:pPr>
              <a:tabLst>
                <a:tab pos="1330325" algn="l"/>
              </a:tabLst>
            </a:pPr>
            <a:r>
              <a:rPr kumimoji="1" lang="en-US" altLang="zh-TW" sz="3200" b="1" dirty="0">
                <a:latin typeface="Yu Gothic UI" panose="020B0500000000000000" pitchFamily="34" charset="-128"/>
                <a:ea typeface="Yu Gothic UI" panose="020B0500000000000000" pitchFamily="34" charset="-128"/>
              </a:rPr>
              <a:t>“You are my Son;</a:t>
            </a:r>
          </a:p>
          <a:p>
            <a:pPr>
              <a:tabLst>
                <a:tab pos="1330325" algn="l"/>
              </a:tabLst>
            </a:pPr>
            <a:r>
              <a:rPr kumimoji="1" lang="en-US" altLang="zh-TW" sz="3200" b="1" dirty="0">
                <a:latin typeface="Yu Gothic UI" panose="020B0500000000000000" pitchFamily="34" charset="-128"/>
                <a:ea typeface="Yu Gothic UI" panose="020B0500000000000000" pitchFamily="34" charset="-128"/>
              </a:rPr>
              <a:t>    today I have become your Father”? Or again,</a:t>
            </a:r>
          </a:p>
          <a:p>
            <a:pPr>
              <a:tabLst>
                <a:tab pos="1330325" algn="l"/>
              </a:tabLst>
            </a:pPr>
            <a:r>
              <a:rPr kumimoji="1" lang="en-US" altLang="zh-TW" sz="3200" b="1" dirty="0">
                <a:latin typeface="Yu Gothic UI" panose="020B0500000000000000" pitchFamily="34" charset="-128"/>
                <a:ea typeface="Yu Gothic UI" panose="020B0500000000000000" pitchFamily="34" charset="-128"/>
              </a:rPr>
              <a:t>“I will be his Father, and he will be my Son”?</a:t>
            </a:r>
            <a:endParaRPr kumimoji="1" lang="en-US" altLang="zh-TW" sz="24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862440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647344" y="1982450"/>
            <a:ext cx="8897311" cy="144655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400" b="1" dirty="0">
                <a:solidFill>
                  <a:srgbClr val="FFC000"/>
                </a:solidFill>
                <a:latin typeface="Yu Gothic UI" panose="020B0500000000000000" pitchFamily="34" charset="-128"/>
                <a:ea typeface="Yu Gothic UI" panose="020B0500000000000000" pitchFamily="34" charset="-128"/>
              </a:rPr>
              <a:t>传福音</a:t>
            </a:r>
            <a:r>
              <a:rPr kumimoji="1" lang="en-US" altLang="zh-TW" sz="4400" b="1" dirty="0">
                <a:solidFill>
                  <a:srgbClr val="FFC000"/>
                </a:solidFill>
                <a:latin typeface="Yu Gothic UI" panose="020B0500000000000000" pitchFamily="34" charset="-128"/>
                <a:ea typeface="Yu Gothic UI" panose="020B0500000000000000" pitchFamily="34" charset="-128"/>
              </a:rPr>
              <a:t>=</a:t>
            </a:r>
            <a:r>
              <a:rPr kumimoji="1" lang="zh-TW" altLang="en-US" sz="4400" b="1" dirty="0">
                <a:solidFill>
                  <a:srgbClr val="FFC000"/>
                </a:solidFill>
                <a:latin typeface="Yu Gothic UI" panose="020B0500000000000000" pitchFamily="34" charset="-128"/>
                <a:ea typeface="Yu Gothic UI" panose="020B0500000000000000" pitchFamily="34" charset="-128"/>
              </a:rPr>
              <a:t>传耶稣</a:t>
            </a:r>
            <a:endParaRPr kumimoji="1" lang="en-US" altLang="zh-TW" sz="4400" b="1" dirty="0">
              <a:solidFill>
                <a:srgbClr val="FFC000"/>
              </a:solidFill>
              <a:latin typeface="Yu Gothic UI" panose="020B0500000000000000" pitchFamily="34" charset="-128"/>
              <a:ea typeface="Yu Gothic UI" panose="020B0500000000000000" pitchFamily="34" charset="-128"/>
            </a:endParaRPr>
          </a:p>
          <a:p>
            <a:pPr algn="ctr">
              <a:tabLst>
                <a:tab pos="1330325" algn="l"/>
              </a:tabLst>
            </a:pPr>
            <a:r>
              <a:rPr kumimoji="1" lang="en-US" altLang="zh-TW" sz="4400" b="1" dirty="0">
                <a:solidFill>
                  <a:srgbClr val="FFFF00"/>
                </a:solidFill>
                <a:latin typeface="Yu Gothic UI" panose="020B0500000000000000" pitchFamily="34" charset="-128"/>
                <a:ea typeface="Yu Gothic UI" panose="020B0500000000000000" pitchFamily="34" charset="-128"/>
              </a:rPr>
              <a:t>Evangelism = preaching Jesus</a:t>
            </a:r>
          </a:p>
        </p:txBody>
      </p:sp>
    </p:spTree>
    <p:extLst>
      <p:ext uri="{BB962C8B-B14F-4D97-AF65-F5344CB8AC3E}">
        <p14:creationId xmlns:p14="http://schemas.microsoft.com/office/powerpoint/2010/main" val="21515485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網狀">
  <a:themeElements>
    <a:clrScheme name="網狀">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網狀">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網狀">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{E6577B33-B32A-1140-A93D-BE4C3BAD63A4}tf16401378</Template>
  <TotalTime>4821</TotalTime>
  <Words>2045</Words>
  <Application>Microsoft Macintosh PowerPoint</Application>
  <PresentationFormat>Widescreen</PresentationFormat>
  <Paragraphs>166</Paragraphs>
  <Slides>36</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Yu Gothic UI</vt:lpstr>
      <vt:lpstr>Arial</vt:lpstr>
      <vt:lpstr>Century Gothic</vt:lpstr>
      <vt:lpstr>網狀</vt:lpstr>
      <vt:lpstr>PowerPoint Presentation</vt:lpstr>
      <vt:lpstr>房正豪牧師 Rev. Steven Fang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LCCC Church</dc:creator>
  <cp:lastModifiedBy>LCCC Church</cp:lastModifiedBy>
  <cp:revision>383</cp:revision>
  <cp:lastPrinted>2022-01-25T18:35:24Z</cp:lastPrinted>
  <dcterms:created xsi:type="dcterms:W3CDTF">2021-01-06T18:08:20Z</dcterms:created>
  <dcterms:modified xsi:type="dcterms:W3CDTF">2022-03-03T15:14:30Z</dcterms:modified>
</cp:coreProperties>
</file>