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807" r:id="rId2"/>
    <p:sldId id="808" r:id="rId3"/>
    <p:sldId id="809" r:id="rId4"/>
    <p:sldId id="810" r:id="rId5"/>
    <p:sldId id="811" r:id="rId6"/>
    <p:sldId id="816" r:id="rId7"/>
    <p:sldId id="834" r:id="rId8"/>
    <p:sldId id="820" r:id="rId9"/>
    <p:sldId id="821" r:id="rId10"/>
    <p:sldId id="822" r:id="rId11"/>
    <p:sldId id="824" r:id="rId12"/>
    <p:sldId id="823" r:id="rId13"/>
    <p:sldId id="825" r:id="rId14"/>
    <p:sldId id="826" r:id="rId15"/>
    <p:sldId id="827" r:id="rId16"/>
    <p:sldId id="829" r:id="rId17"/>
    <p:sldId id="828" r:id="rId18"/>
    <p:sldId id="830" r:id="rId19"/>
    <p:sldId id="831" r:id="rId20"/>
    <p:sldId id="832" r:id="rId21"/>
    <p:sldId id="833" r:id="rId22"/>
    <p:sldId id="81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ECC09"/>
    <a:srgbClr val="22FF1A"/>
    <a:srgbClr val="FF66CC"/>
    <a:srgbClr val="F8BA00"/>
    <a:srgbClr val="FFFE0B"/>
    <a:srgbClr val="00FF9E"/>
    <a:srgbClr val="EBFF00"/>
    <a:srgbClr val="FBFFF9"/>
    <a:srgbClr val="0018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07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A0AEE-4565-084F-A696-10A1FD8A6C27}" type="datetimeFigureOut">
              <a:rPr kumimoji="1" lang="zh-TW" altLang="en-US" smtClean="0"/>
              <a:pPr/>
              <a:t>2019/4/11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74DAF-65E7-D047-8C33-B8491D262FA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40174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7A0F1-FDB9-7241-9F5B-CB12893B22E4}" type="datetimeFigureOut">
              <a:rPr kumimoji="1" lang="zh-TW" altLang="en-US" smtClean="0"/>
              <a:pPr/>
              <a:t>2019/4/11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90CC-B9DA-BD46-BB89-0F3544CA585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977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C_Office\Desktop\棕梠節\螢幕快照 2019-04-08 09.07.26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5244" y="3920660"/>
            <a:ext cx="38234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000" dirty="0" smtClean="0">
                <a:latin typeface="Yu Gothic UI Semibold" pitchFamily="34" charset="-128"/>
                <a:ea typeface="Yu Gothic UI Semibold" pitchFamily="34" charset="-128"/>
              </a:rPr>
              <a:t>4/</a:t>
            </a:r>
            <a:r>
              <a:rPr kumimoji="1" lang="en-US" altLang="zh-CN" sz="6000" dirty="0" smtClean="0">
                <a:solidFill>
                  <a:srgbClr val="F8BA00"/>
                </a:solidFill>
                <a:latin typeface="Yu Gothic UI Semibold" pitchFamily="34" charset="-128"/>
                <a:ea typeface="Yu Gothic UI Semibold" pitchFamily="34" charset="-128"/>
              </a:rPr>
              <a:t>14</a:t>
            </a:r>
            <a:r>
              <a:rPr kumimoji="1" lang="en-US" altLang="zh-CN" sz="6000" dirty="0" smtClean="0">
                <a:latin typeface="Yu Gothic UI Semibold" pitchFamily="34" charset="-128"/>
                <a:ea typeface="Yu Gothic UI Semibold" pitchFamily="34" charset="-128"/>
              </a:rPr>
              <a:t>/ </a:t>
            </a:r>
            <a:r>
              <a:rPr kumimoji="1" lang="en-US" altLang="zh-CN" sz="6000" dirty="0">
                <a:latin typeface="Yu Gothic UI Semibold" pitchFamily="34" charset="-128"/>
                <a:ea typeface="Yu Gothic UI Semibold" pitchFamily="34" charset="-128"/>
              </a:rPr>
              <a:t>2019</a:t>
            </a:r>
            <a:endParaRPr kumimoji="1" lang="zh-CN" altLang="en-US" sz="6000" dirty="0">
              <a:latin typeface="Yu Gothic UI Semibold" pitchFamily="34" charset="-128"/>
              <a:ea typeface="Yu Gothic UI Semibold" pitchFamily="34" charset="-128"/>
            </a:endParaRPr>
          </a:p>
        </p:txBody>
      </p:sp>
      <p:pic>
        <p:nvPicPr>
          <p:cNvPr id="4" name="Picture 3" descr="螢幕快照 2019-03-19 15.02.4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04" t="7681" r="34239" b="29420"/>
          <a:stretch>
            <a:fillRect/>
          </a:stretch>
        </p:blipFill>
        <p:spPr>
          <a:xfrm>
            <a:off x="3269975" y="447261"/>
            <a:ext cx="2186608" cy="3227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C_Office\Desktop\棕梠節\螢幕快照 2019-04-08 09.07.26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30626" y="1311965"/>
            <a:ext cx="61920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6600" b="1" dirty="0" smtClean="0">
                <a:solidFill>
                  <a:srgbClr val="FECC09"/>
                </a:solidFill>
              </a:rPr>
              <a:t>5.</a:t>
            </a:r>
            <a:r>
              <a:rPr lang="zh-TW" altLang="en-US" sz="6600" b="1" dirty="0" smtClean="0">
                <a:solidFill>
                  <a:srgbClr val="FECC09"/>
                </a:solidFill>
              </a:rPr>
              <a:t>忍 耐</a:t>
            </a:r>
            <a:endParaRPr lang="en-US" altLang="zh-TW" sz="6600" b="1" dirty="0" smtClean="0">
              <a:solidFill>
                <a:srgbClr val="FECC09"/>
              </a:solidFill>
            </a:endParaRPr>
          </a:p>
          <a:p>
            <a:pPr algn="ctr"/>
            <a:r>
              <a:rPr lang="zh-TW" altLang="en-US" sz="6600" b="1" dirty="0" smtClean="0"/>
              <a:t>忍一時耐的久</a:t>
            </a:r>
            <a:endParaRPr lang="en-US" altLang="zh-TW" sz="6600" b="1" dirty="0" smtClean="0"/>
          </a:p>
          <a:p>
            <a:pPr algn="ctr"/>
            <a:r>
              <a:rPr lang="zh-TW" altLang="en-US" sz="6600" b="1" dirty="0" smtClean="0"/>
              <a:t>然後化解出去</a:t>
            </a:r>
            <a:endParaRPr lang="en-US" altLang="zh-TW" sz="6600" b="1" dirty="0" smtClean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C_Office\Desktop\棕梠節\螢幕快照 2019-04-08 09.07.26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06900" y="279500"/>
            <a:ext cx="3749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>
                <a:solidFill>
                  <a:srgbClr val="F8BA00"/>
                </a:solidFill>
                <a:latin typeface="Helvetica Neue"/>
                <a:ea typeface="华文细黑"/>
                <a:cs typeface="Helvetica Neue"/>
              </a:rPr>
              <a:t>歌羅西書</a:t>
            </a:r>
            <a:r>
              <a:rPr kumimoji="1" lang="en-US" altLang="zh-TW" sz="3600" b="1" dirty="0">
                <a:solidFill>
                  <a:srgbClr val="F8BA00"/>
                </a:solidFill>
                <a:latin typeface="Helvetica Neue"/>
                <a:ea typeface="华文细黑"/>
                <a:cs typeface="Helvetica Neue"/>
              </a:rPr>
              <a:t> </a:t>
            </a:r>
            <a:r>
              <a:rPr kumimoji="1" lang="en-US" altLang="zh-TW" sz="3600" b="1" dirty="0" smtClean="0">
                <a:solidFill>
                  <a:srgbClr val="F8BA00"/>
                </a:solidFill>
                <a:latin typeface="Helvetica Neue"/>
                <a:ea typeface="华文细黑"/>
                <a:cs typeface="Helvetica Neue"/>
              </a:rPr>
              <a:t>3:13-14</a:t>
            </a:r>
            <a:endParaRPr kumimoji="1" lang="zh-CN" altLang="en-US" sz="3600" b="1" dirty="0">
              <a:solidFill>
                <a:srgbClr val="F8BA00"/>
              </a:solidFill>
              <a:latin typeface="Helvetica Neue"/>
              <a:ea typeface="华文细黑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775" y="925831"/>
            <a:ext cx="81699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sz="40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13</a:t>
            </a:r>
            <a:r>
              <a:rPr kumimoji="1" lang="en-US" altLang="zh-TW" sz="4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 </a:t>
            </a:r>
            <a:r>
              <a:rPr kumimoji="1" lang="zh-TW" altLang="en-US" sz="4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倘 若 這 人 與 那 人 有 嫌 隙 ， 總 要 彼 此 包 容 ， 彼 此 饒 恕 ； 主 怎 樣 饒 恕 了 你 們 ， 你 們 也 要 怎 樣 饒 恕 人 。</a:t>
            </a:r>
          </a:p>
          <a:p>
            <a:pPr>
              <a:lnSpc>
                <a:spcPct val="130000"/>
              </a:lnSpc>
            </a:pPr>
            <a:r>
              <a:rPr kumimoji="1" lang="en-US" altLang="zh-TW" sz="4000" b="1" dirty="0" smtClean="0">
                <a:solidFill>
                  <a:srgbClr val="FECC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14</a:t>
            </a:r>
            <a:r>
              <a:rPr kumimoji="1" lang="en-US" altLang="zh-TW" sz="4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 </a:t>
            </a:r>
            <a:r>
              <a:rPr kumimoji="1" lang="zh-TW" altLang="en-US" sz="4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在 這 一 切 之 外 ， 要 存 著 愛 心 ， 愛 心 就 是 聯 絡 全 德 的 。</a:t>
            </a:r>
            <a:endParaRPr kumimoji="1" lang="zh-Hant" altLang="en-US" sz="40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cs typeface="Helvetica Neue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C_Office\Desktop\棕梠節\螢幕快照 2019-04-08 09.07.26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30626" y="1769165"/>
            <a:ext cx="61920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600" b="1" dirty="0" smtClean="0"/>
              <a:t>饒恕別人</a:t>
            </a:r>
            <a:endParaRPr lang="en-US" altLang="zh-TW" sz="6600" b="1" dirty="0" smtClean="0"/>
          </a:p>
          <a:p>
            <a:pPr algn="ctr"/>
            <a:r>
              <a:rPr lang="zh-TW" altLang="en-US" sz="6600" b="1" dirty="0" smtClean="0"/>
              <a:t>自己得釋放</a:t>
            </a:r>
            <a:endParaRPr lang="en-US" altLang="zh-TW" sz="6600" b="1" dirty="0" smtClean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C_Office\Desktop\棕梠節\螢幕快照 2019-04-08 09.07.26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36320" y="1076960"/>
            <a:ext cx="7252916" cy="281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TW" altLang="en-US" sz="4000" b="1" dirty="0" smtClean="0">
                <a:solidFill>
                  <a:srgbClr val="F8BA00"/>
                </a:solidFill>
                <a:latin typeface="Helvetica Neue"/>
                <a:ea typeface="华文细黑"/>
                <a:cs typeface="Helvetica Neue"/>
              </a:rPr>
              <a:t>歌羅西書</a:t>
            </a:r>
            <a:r>
              <a:rPr kumimoji="1" lang="en-US" altLang="zh-TW" sz="4000" b="1" dirty="0" smtClean="0">
                <a:solidFill>
                  <a:srgbClr val="F8BA00"/>
                </a:solidFill>
                <a:latin typeface="Helvetica Neue"/>
                <a:ea typeface="华文细黑"/>
                <a:cs typeface="Helvetica Neue"/>
              </a:rPr>
              <a:t> 3:14</a:t>
            </a:r>
            <a:endParaRPr kumimoji="1" lang="zh-CN" altLang="en-US" sz="4000" b="1" dirty="0" smtClean="0">
              <a:solidFill>
                <a:srgbClr val="F8BA00"/>
              </a:solidFill>
              <a:latin typeface="Helvetica Neue"/>
              <a:ea typeface="华文细黑"/>
              <a:cs typeface="Helvetica Neue"/>
            </a:endParaRPr>
          </a:p>
          <a:p>
            <a:pPr>
              <a:lnSpc>
                <a:spcPct val="130000"/>
              </a:lnSpc>
            </a:pP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要 存 著 愛 心 ， 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cs typeface="Helvetica Neue"/>
            </a:endParaRPr>
          </a:p>
          <a:p>
            <a:pPr>
              <a:lnSpc>
                <a:spcPct val="130000"/>
              </a:lnSpc>
            </a:pP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愛 心 就 是 聯 絡 全 德 的 。</a:t>
            </a:r>
            <a:endParaRPr kumimoji="1" lang="zh-Hant" altLang="en-US" sz="48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cs typeface="Helvetica Neue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C_Office\Desktop\棕梠節\螢幕快照 2019-04-08 09.07.26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30626" y="1371600"/>
            <a:ext cx="61920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600" b="1" dirty="0" smtClean="0"/>
              <a:t>我們的愛心有限</a:t>
            </a:r>
            <a:endParaRPr lang="en-US" altLang="zh-TW" sz="6600" b="1" dirty="0" smtClean="0"/>
          </a:p>
          <a:p>
            <a:pPr algn="ctr"/>
            <a:r>
              <a:rPr lang="zh-TW" altLang="en-US" sz="6600" b="1" dirty="0" smtClean="0"/>
              <a:t>所以要求主的愛充滿我們的心</a:t>
            </a:r>
            <a:endParaRPr lang="en-US" altLang="zh-TW" sz="6600" b="1" dirty="0" smtClean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C_Office\Desktop\棕梠節\螢幕快照 2019-04-08 09.07.26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79518" y="279500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 smtClean="0">
                <a:solidFill>
                  <a:srgbClr val="F8BA00"/>
                </a:solidFill>
                <a:latin typeface="Helvetica Neue"/>
                <a:ea typeface="华文细黑"/>
                <a:cs typeface="Helvetica Neue"/>
              </a:rPr>
              <a:t>歌林多前書 </a:t>
            </a:r>
            <a:r>
              <a:rPr kumimoji="1" lang="en-US" altLang="zh-TW" sz="3600" b="1" dirty="0" smtClean="0">
                <a:solidFill>
                  <a:srgbClr val="F8BA00"/>
                </a:solidFill>
                <a:latin typeface="Helvetica Neue"/>
                <a:ea typeface="华文细黑"/>
                <a:cs typeface="Helvetica Neue"/>
              </a:rPr>
              <a:t>13:1-3</a:t>
            </a:r>
            <a:endParaRPr kumimoji="1" lang="zh-CN" altLang="en-US" sz="3600" b="1" dirty="0">
              <a:solidFill>
                <a:srgbClr val="F8BA00"/>
              </a:solidFill>
              <a:latin typeface="Helvetica Neue"/>
              <a:ea typeface="华文细黑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545" y="925831"/>
            <a:ext cx="7643107" cy="352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1 </a:t>
            </a:r>
            <a:r>
              <a:rPr kumimoji="1" lang="zh-TW" altLang="en-US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我 若 能 說 萬 人 的 方 言 ， 並 天 使 的 話 語 ， 卻 沒 有 愛 ， 我 就 成 了 鳴 的 鑼 ， 響 的 鈸 一 般 。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C_Office\Desktop\棕梠節\螢幕快照 2019-04-08 09.07.26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79518" y="279500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 smtClean="0">
                <a:solidFill>
                  <a:srgbClr val="F8BA00"/>
                </a:solidFill>
                <a:latin typeface="Helvetica Neue"/>
                <a:ea typeface="华文细黑"/>
                <a:cs typeface="Helvetica Neue"/>
              </a:rPr>
              <a:t>歌林多前書 </a:t>
            </a:r>
            <a:r>
              <a:rPr kumimoji="1" lang="en-US" altLang="zh-TW" sz="3600" b="1" dirty="0" smtClean="0">
                <a:solidFill>
                  <a:srgbClr val="F8BA00"/>
                </a:solidFill>
                <a:latin typeface="Helvetica Neue"/>
                <a:ea typeface="华文细黑"/>
                <a:cs typeface="Helvetica Neue"/>
              </a:rPr>
              <a:t>13:1-3</a:t>
            </a:r>
            <a:endParaRPr kumimoji="1" lang="zh-CN" altLang="en-US" sz="3600" b="1" dirty="0">
              <a:solidFill>
                <a:srgbClr val="F8BA00"/>
              </a:solidFill>
              <a:latin typeface="Helvetica Neue"/>
              <a:ea typeface="华文细黑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545" y="925831"/>
            <a:ext cx="7643107" cy="528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2 </a:t>
            </a:r>
            <a:r>
              <a:rPr kumimoji="1" lang="zh-TW" altLang="en-US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我 若 有 先 知 講 道 之 能 ， 也 明 白 各 樣 的 奧 祕 ， 各 樣 的 知 識 ， 而 且 有 全 備 的 信 ， 叫 我 能 夠 移 山 ， 卻 沒 有 愛 ， 我 就 算 不 得 甚 麼 。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C_Office\Desktop\棕梠節\螢幕快照 2019-04-08 09.07.26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79518" y="279500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 smtClean="0">
                <a:solidFill>
                  <a:srgbClr val="F8BA00"/>
                </a:solidFill>
                <a:latin typeface="Helvetica Neue"/>
                <a:ea typeface="华文细黑"/>
                <a:cs typeface="Helvetica Neue"/>
              </a:rPr>
              <a:t>歌林多前書 </a:t>
            </a:r>
            <a:r>
              <a:rPr kumimoji="1" lang="en-US" altLang="zh-TW" sz="3600" b="1" dirty="0" smtClean="0">
                <a:solidFill>
                  <a:srgbClr val="F8BA00"/>
                </a:solidFill>
                <a:latin typeface="Helvetica Neue"/>
                <a:ea typeface="华文细黑"/>
                <a:cs typeface="Helvetica Neue"/>
              </a:rPr>
              <a:t>13:1-3</a:t>
            </a:r>
            <a:endParaRPr kumimoji="1" lang="zh-CN" altLang="en-US" sz="3600" b="1" dirty="0">
              <a:solidFill>
                <a:srgbClr val="F8BA00"/>
              </a:solidFill>
              <a:latin typeface="Helvetica Neue"/>
              <a:ea typeface="华文细黑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545" y="925831"/>
            <a:ext cx="7643107" cy="352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3 </a:t>
            </a:r>
            <a:r>
              <a:rPr kumimoji="1" lang="zh-TW" altLang="en-US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我 若 將 所 有 的 賙 濟 窮 人 ， 又 捨 己 身 叫 人 焚 燒 ， 卻 沒 有 愛 ， 仍 然 與 我 無 益 。</a:t>
            </a:r>
            <a:endParaRPr kumimoji="1" lang="zh-Hant" altLang="en-US" sz="4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cs typeface="Helvetica Neue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C_Office\Desktop\棕梠節\螢幕快照 2019-04-08 09.07.26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79518" y="279500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 smtClean="0">
                <a:solidFill>
                  <a:srgbClr val="F8BA00"/>
                </a:solidFill>
                <a:latin typeface="Helvetica Neue"/>
                <a:ea typeface="华文细黑"/>
                <a:cs typeface="Helvetica Neue"/>
              </a:rPr>
              <a:t>歌林多前書 </a:t>
            </a:r>
            <a:r>
              <a:rPr kumimoji="1" lang="en-US" altLang="zh-TW" sz="3600" b="1" dirty="0" smtClean="0">
                <a:solidFill>
                  <a:srgbClr val="F8BA00"/>
                </a:solidFill>
                <a:latin typeface="Helvetica Neue"/>
                <a:ea typeface="华文细黑"/>
                <a:cs typeface="Helvetica Neue"/>
              </a:rPr>
              <a:t>13:4-8</a:t>
            </a:r>
            <a:endParaRPr kumimoji="1" lang="zh-CN" altLang="en-US" sz="3600" b="1" dirty="0">
              <a:solidFill>
                <a:srgbClr val="F8BA00"/>
              </a:solidFill>
              <a:latin typeface="Helvetica Neue"/>
              <a:ea typeface="华文细黑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545" y="925831"/>
            <a:ext cx="7643107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4 </a:t>
            </a:r>
            <a:r>
              <a:rPr kumimoji="1" lang="zh-TW" altLang="en-US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愛 是 恆 久 忍 耐 ， 又 有 恩 慈 ； 愛 是 不 嫉 妒 ； 愛 是 不 自 誇 ， 不 張 狂 ，</a:t>
            </a:r>
          </a:p>
          <a:p>
            <a:pPr>
              <a:lnSpc>
                <a:spcPct val="130000"/>
              </a:lnSpc>
            </a:pPr>
            <a:r>
              <a:rPr kumimoji="1" lang="en-US" altLang="zh-TW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5 </a:t>
            </a:r>
            <a:r>
              <a:rPr kumimoji="1" lang="zh-TW" altLang="en-US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不 做 害 羞 的 事 ， 不 求 自 己 的 益 處 ， 不 輕 易 發 怒 ， 不 計 算 人 的 惡 ，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C_Office\Desktop\棕梠節\螢幕快照 2019-04-08 09.07.26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79518" y="279500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 smtClean="0">
                <a:solidFill>
                  <a:srgbClr val="F8BA00"/>
                </a:solidFill>
                <a:latin typeface="Helvetica Neue"/>
                <a:ea typeface="华文细黑"/>
                <a:cs typeface="Helvetica Neue"/>
              </a:rPr>
              <a:t>歌林多前書 </a:t>
            </a:r>
            <a:r>
              <a:rPr kumimoji="1" lang="en-US" altLang="zh-TW" sz="3600" b="1" dirty="0" smtClean="0">
                <a:solidFill>
                  <a:srgbClr val="F8BA00"/>
                </a:solidFill>
                <a:latin typeface="Helvetica Neue"/>
                <a:ea typeface="华文细黑"/>
                <a:cs typeface="Helvetica Neue"/>
              </a:rPr>
              <a:t>13:4-8</a:t>
            </a:r>
            <a:endParaRPr kumimoji="1" lang="zh-CN" altLang="en-US" sz="3600" b="1" dirty="0">
              <a:solidFill>
                <a:srgbClr val="F8BA00"/>
              </a:solidFill>
              <a:latin typeface="Helvetica Neue"/>
              <a:ea typeface="华文细黑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545" y="925831"/>
            <a:ext cx="7643107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6 </a:t>
            </a:r>
            <a:r>
              <a:rPr kumimoji="1" lang="zh-TW" altLang="en-US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不 喜 歡 不 義 ， 只 喜 歡 真 理 ；</a:t>
            </a:r>
          </a:p>
          <a:p>
            <a:pPr>
              <a:lnSpc>
                <a:spcPct val="130000"/>
              </a:lnSpc>
            </a:pPr>
            <a:r>
              <a:rPr kumimoji="1" lang="en-US" altLang="zh-TW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7 </a:t>
            </a:r>
            <a:r>
              <a:rPr kumimoji="1" lang="zh-TW" altLang="en-US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凡 事 包 容 ， 凡 事 相 信 ， 凡 事 盼 望 ， 凡 事 忍 耐 。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C_Office\Desktop\棕梠節\螢幕快照 2019-04-08 09.07.26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06900" y="602666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>
                <a:solidFill>
                  <a:srgbClr val="F8BA00"/>
                </a:solidFill>
                <a:latin typeface="Helvetica Neue"/>
                <a:ea typeface="华文细黑"/>
                <a:cs typeface="Helvetica Neue"/>
              </a:rPr>
              <a:t>歌羅西書</a:t>
            </a:r>
            <a:r>
              <a:rPr kumimoji="1" lang="en-US" altLang="zh-TW" sz="3600" b="1" dirty="0">
                <a:solidFill>
                  <a:srgbClr val="F8BA00"/>
                </a:solidFill>
                <a:latin typeface="Helvetica Neue"/>
                <a:ea typeface="华文细黑"/>
                <a:cs typeface="Helvetica Neue"/>
              </a:rPr>
              <a:t> </a:t>
            </a:r>
            <a:r>
              <a:rPr kumimoji="1" lang="en-US" altLang="zh-TW" sz="3600" b="1" dirty="0" smtClean="0">
                <a:solidFill>
                  <a:srgbClr val="F8BA00"/>
                </a:solidFill>
                <a:latin typeface="Helvetica Neue"/>
                <a:ea typeface="华文细黑"/>
                <a:cs typeface="Helvetica Neue"/>
              </a:rPr>
              <a:t>3:12</a:t>
            </a:r>
            <a:endParaRPr kumimoji="1" lang="zh-CN" altLang="en-US" sz="3600" b="1" dirty="0">
              <a:solidFill>
                <a:srgbClr val="F8BA00"/>
              </a:solidFill>
              <a:latin typeface="Helvetica Neue"/>
              <a:ea typeface="华文细黑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545" y="1500809"/>
            <a:ext cx="7643107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TW" altLang="en-US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所 以 ， 你 們 既 是 神 的 選 民 ， 聖 潔 蒙 愛 的 人 ， 就 要 </a:t>
            </a:r>
            <a:r>
              <a:rPr kumimoji="1" lang="zh-TW" altLang="en-US" sz="4400" b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存 憐 </a:t>
            </a:r>
            <a:r>
              <a:rPr kumimoji="1" lang="zh-TW" altLang="en-US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憫 、 恩 慈 、 謙 虛 、 溫 柔 、 忍 耐 的 心 </a:t>
            </a:r>
            <a:endParaRPr kumimoji="1" lang="zh-Hant" altLang="en-US" sz="4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cs typeface="Helvetica Neue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C_Office\Desktop\棕梠節\螢幕快照 2019-04-08 09.07.26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79518" y="279500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 smtClean="0">
                <a:solidFill>
                  <a:srgbClr val="F8BA00"/>
                </a:solidFill>
                <a:latin typeface="Helvetica Neue"/>
                <a:ea typeface="华文细黑"/>
                <a:cs typeface="Helvetica Neue"/>
              </a:rPr>
              <a:t>歌林多前書 </a:t>
            </a:r>
            <a:r>
              <a:rPr kumimoji="1" lang="en-US" altLang="zh-TW" sz="3600" b="1" dirty="0" smtClean="0">
                <a:solidFill>
                  <a:srgbClr val="F8BA00"/>
                </a:solidFill>
                <a:latin typeface="Helvetica Neue"/>
                <a:ea typeface="华文细黑"/>
                <a:cs typeface="Helvetica Neue"/>
              </a:rPr>
              <a:t>13:4-8</a:t>
            </a:r>
            <a:endParaRPr kumimoji="1" lang="zh-CN" altLang="en-US" sz="3600" b="1" dirty="0">
              <a:solidFill>
                <a:srgbClr val="F8BA00"/>
              </a:solidFill>
              <a:latin typeface="Helvetica Neue"/>
              <a:ea typeface="华文细黑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545" y="925831"/>
            <a:ext cx="7643107" cy="352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8 </a:t>
            </a:r>
            <a:r>
              <a:rPr kumimoji="1" lang="zh-TW" altLang="en-US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愛 是 永 不 止 息 。 先 知 講 道 之 能 終 必 歸 於 無 有 ； 說 方 言 之 能 終 必 停 止 ； 知 識 也 終 必 歸 於 無 有 。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C_Office\Desktop\棕梠節\螢幕快照 2019-04-08 09.07.26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41782" y="1649896"/>
            <a:ext cx="66691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600" b="1" dirty="0" smtClean="0">
                <a:solidFill>
                  <a:srgbClr val="FFFF00"/>
                </a:solidFill>
              </a:rPr>
              <a:t>信、</a:t>
            </a:r>
            <a:r>
              <a:rPr lang="zh-TW" altLang="en-US" sz="6600" b="1" dirty="0" smtClean="0"/>
              <a:t>望</a:t>
            </a:r>
            <a:r>
              <a:rPr lang="zh-TW" altLang="en-US" sz="6600" b="1" dirty="0" smtClean="0">
                <a:solidFill>
                  <a:srgbClr val="FFFF00"/>
                </a:solidFill>
              </a:rPr>
              <a:t>、</a:t>
            </a:r>
            <a:r>
              <a:rPr lang="zh-TW" altLang="en-US" sz="6600" b="1" dirty="0" smtClean="0">
                <a:solidFill>
                  <a:srgbClr val="FF3300"/>
                </a:solidFill>
              </a:rPr>
              <a:t>愛</a:t>
            </a:r>
            <a:endParaRPr lang="en-US" altLang="zh-TW" sz="6600" b="1" dirty="0" smtClean="0">
              <a:solidFill>
                <a:srgbClr val="FF3300"/>
              </a:solidFill>
            </a:endParaRPr>
          </a:p>
          <a:p>
            <a:pPr algn="ctr"/>
            <a:r>
              <a:rPr lang="zh-TW" altLang="en-US" sz="6600" b="1" dirty="0" smtClean="0"/>
              <a:t>其中最大是「愛」</a:t>
            </a:r>
            <a:endParaRPr lang="en-US" altLang="zh-TW" sz="6600" b="1" dirty="0" smtClean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C_Office\Desktop\棕梠節\螢幕快照 2019-04-08 09.07.26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C_Office\Desktop\棕梠節\螢幕快照 2019-04-08 09.07.26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04545" y="1172817"/>
            <a:ext cx="7643107" cy="477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TW" altLang="en-US" sz="6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神的揀選是祂先知道那些人對救恩有反應！</a:t>
            </a:r>
            <a:endParaRPr kumimoji="1" lang="en-US" altLang="zh-TW" sz="6000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cs typeface="Helvetica Neue"/>
            </a:endParaRPr>
          </a:p>
          <a:p>
            <a:pPr>
              <a:lnSpc>
                <a:spcPct val="130000"/>
              </a:lnSpc>
            </a:pPr>
            <a:r>
              <a:rPr kumimoji="1" lang="zh-TW" altLang="en-US" sz="6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而不是神喜歡誰就揀選誰得救。</a:t>
            </a:r>
            <a:endParaRPr kumimoji="1" lang="zh-Hant" altLang="en-US" sz="60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cs typeface="Helvetica Neue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C_Office\Desktop\棕梠節\螢幕快照 2019-04-08 09.07.26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30626" y="1550504"/>
            <a:ext cx="61920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6600" b="1" dirty="0" smtClean="0">
                <a:solidFill>
                  <a:srgbClr val="FECC09"/>
                </a:solidFill>
              </a:rPr>
              <a:t>1.</a:t>
            </a:r>
            <a:r>
              <a:rPr lang="zh-TW" altLang="en-US" sz="6600" b="1" dirty="0" smtClean="0">
                <a:solidFill>
                  <a:srgbClr val="FECC09"/>
                </a:solidFill>
              </a:rPr>
              <a:t>憐 憫</a:t>
            </a:r>
            <a:endParaRPr lang="en-US" altLang="zh-TW" sz="6600" b="1" dirty="0" smtClean="0">
              <a:solidFill>
                <a:srgbClr val="FECC09"/>
              </a:solidFill>
            </a:endParaRPr>
          </a:p>
          <a:p>
            <a:pPr algn="ctr"/>
            <a:r>
              <a:rPr lang="zh-TW" altLang="en-US" sz="6600" b="1" dirty="0" smtClean="0"/>
              <a:t>主是憐憫人的主</a:t>
            </a:r>
            <a:endParaRPr lang="en-US" altLang="zh-TW" sz="6600" b="1" dirty="0" smtClean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C_Office\Desktop\棕梠節\螢幕快照 2019-04-08 09.07.26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04545" y="785191"/>
            <a:ext cx="7643107" cy="214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TW" altLang="en-US" sz="5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印度教拜三萬多個神明，牛神也是其中之一。</a:t>
            </a:r>
            <a:endParaRPr kumimoji="1" lang="zh-Hant" altLang="en-US" sz="5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pic>
        <p:nvPicPr>
          <p:cNvPr id="1026" name="Picture 2" descr="C:\Users\LCCC_Office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5770" y="3388139"/>
            <a:ext cx="4481926" cy="2689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C_Office\Desktop\棕梠節\螢幕快照 2019-04-08 09.07.26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30626" y="1311965"/>
            <a:ext cx="61920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6600" b="1" dirty="0" smtClean="0">
                <a:solidFill>
                  <a:srgbClr val="FECC09"/>
                </a:solidFill>
              </a:rPr>
              <a:t>2.</a:t>
            </a:r>
            <a:r>
              <a:rPr lang="zh-TW" altLang="en-US" sz="6600" b="1" dirty="0" smtClean="0">
                <a:solidFill>
                  <a:srgbClr val="FECC09"/>
                </a:solidFill>
              </a:rPr>
              <a:t>恩 慈</a:t>
            </a:r>
            <a:endParaRPr lang="en-US" altLang="zh-TW" sz="6600" b="1" dirty="0" smtClean="0">
              <a:solidFill>
                <a:srgbClr val="FECC09"/>
              </a:solidFill>
            </a:endParaRPr>
          </a:p>
          <a:p>
            <a:pPr algn="ctr"/>
            <a:r>
              <a:rPr lang="zh-TW" altLang="en-US" sz="6600" b="1" dirty="0" smtClean="0"/>
              <a:t>主是何等有恩典有慈愛的主</a:t>
            </a:r>
            <a:endParaRPr lang="en-US" altLang="zh-TW" sz="6600" b="1" dirty="0" smtClean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C_Office\Desktop\棕梠節\螢幕快照 2019-04-08 09.07.26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LCCC_Office\Desktop\Capture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901354" y="454208"/>
            <a:ext cx="7440682" cy="610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LCCC_Office\Desktop\Capture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78697" y="4024452"/>
            <a:ext cx="1570382" cy="1570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C_Office\Desktop\棕梠節\螢幕快照 2019-04-08 09.07.26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30626" y="1311965"/>
            <a:ext cx="61920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6600" b="1" dirty="0" smtClean="0">
                <a:solidFill>
                  <a:srgbClr val="FECC09"/>
                </a:solidFill>
              </a:rPr>
              <a:t>3.</a:t>
            </a:r>
            <a:r>
              <a:rPr lang="zh-TW" altLang="en-US" sz="6600" b="1" dirty="0" smtClean="0">
                <a:solidFill>
                  <a:srgbClr val="FECC09"/>
                </a:solidFill>
              </a:rPr>
              <a:t>謙 虛</a:t>
            </a:r>
            <a:endParaRPr lang="en-US" altLang="zh-TW" sz="6600" b="1" dirty="0" smtClean="0">
              <a:solidFill>
                <a:srgbClr val="FECC09"/>
              </a:solidFill>
            </a:endParaRPr>
          </a:p>
          <a:p>
            <a:pPr algn="ctr"/>
            <a:r>
              <a:rPr lang="zh-TW" altLang="en-US" sz="6600" b="1" dirty="0" smtClean="0"/>
              <a:t>主耶穌心裡柔和謙卑我們當學主的樣式</a:t>
            </a:r>
            <a:endParaRPr lang="en-US" altLang="zh-TW" sz="66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C_Office\Desktop\棕梠節\螢幕快照 2019-04-08 09.07.26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30626" y="1311965"/>
            <a:ext cx="61920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6600" b="1" dirty="0" smtClean="0">
                <a:solidFill>
                  <a:srgbClr val="FECC09"/>
                </a:solidFill>
              </a:rPr>
              <a:t>4.</a:t>
            </a:r>
            <a:r>
              <a:rPr lang="zh-TW" altLang="en-US" sz="6600" b="1" dirty="0" smtClean="0">
                <a:solidFill>
                  <a:srgbClr val="FECC09"/>
                </a:solidFill>
              </a:rPr>
              <a:t>溫 柔</a:t>
            </a:r>
            <a:endParaRPr lang="en-US" altLang="zh-TW" sz="6600" b="1" dirty="0" smtClean="0">
              <a:solidFill>
                <a:srgbClr val="FECC09"/>
              </a:solidFill>
            </a:endParaRPr>
          </a:p>
          <a:p>
            <a:pPr algn="ctr"/>
            <a:r>
              <a:rPr lang="zh-TW" altLang="en-US" sz="6600" b="1" dirty="0" smtClean="0"/>
              <a:t>對人柔和的態度</a:t>
            </a:r>
            <a:endParaRPr lang="en-US" altLang="zh-TW" sz="66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3680</TotalTime>
  <Words>602</Words>
  <Application>Microsoft Office PowerPoint</Application>
  <PresentationFormat>On-screen Show 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Black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LCCC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Chiu,Jack 邱清忠</dc:creator>
  <cp:lastModifiedBy>LCCC_Office</cp:lastModifiedBy>
  <cp:revision>583</cp:revision>
  <cp:lastPrinted>2018-09-27T16:14:37Z</cp:lastPrinted>
  <dcterms:created xsi:type="dcterms:W3CDTF">2018-07-03T11:08:25Z</dcterms:created>
  <dcterms:modified xsi:type="dcterms:W3CDTF">2019-04-11T19:51:41Z</dcterms:modified>
</cp:coreProperties>
</file>