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807" r:id="rId2"/>
    <p:sldId id="808" r:id="rId3"/>
    <p:sldId id="809" r:id="rId4"/>
    <p:sldId id="813" r:id="rId5"/>
    <p:sldId id="831" r:id="rId6"/>
    <p:sldId id="832" r:id="rId7"/>
    <p:sldId id="814" r:id="rId8"/>
    <p:sldId id="816" r:id="rId9"/>
    <p:sldId id="815" r:id="rId10"/>
    <p:sldId id="817" r:id="rId11"/>
    <p:sldId id="818" r:id="rId12"/>
    <p:sldId id="820" r:id="rId13"/>
    <p:sldId id="819" r:id="rId14"/>
    <p:sldId id="810" r:id="rId15"/>
    <p:sldId id="821" r:id="rId16"/>
    <p:sldId id="833" r:id="rId17"/>
    <p:sldId id="822" r:id="rId18"/>
    <p:sldId id="834" r:id="rId19"/>
    <p:sldId id="823" r:id="rId20"/>
    <p:sldId id="824" r:id="rId21"/>
    <p:sldId id="835" r:id="rId22"/>
    <p:sldId id="811" r:id="rId23"/>
    <p:sldId id="81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C09"/>
    <a:srgbClr val="22FF1A"/>
    <a:srgbClr val="FF3300"/>
    <a:srgbClr val="FF66CC"/>
    <a:srgbClr val="F8BA00"/>
    <a:srgbClr val="FFFE0B"/>
    <a:srgbClr val="00FF9E"/>
    <a:srgbClr val="EBFF00"/>
    <a:srgbClr val="FBFFF9"/>
    <a:srgbClr val="001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07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0AEE-4565-084F-A696-10A1FD8A6C27}" type="datetimeFigureOut">
              <a:rPr kumimoji="1" lang="zh-TW" altLang="en-US" smtClean="0"/>
              <a:pPr/>
              <a:t>2019/4/22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4DAF-65E7-D047-8C33-B8491D262FA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017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A0F1-FDB9-7241-9F5B-CB12893B22E4}" type="datetimeFigureOut">
              <a:rPr kumimoji="1" lang="zh-TW" altLang="en-US" smtClean="0"/>
              <a:pPr/>
              <a:t>2019/4/22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/>
              <a:t>Click to edit Master text styles</a:t>
            </a:r>
          </a:p>
          <a:p>
            <a:pPr lvl="1"/>
            <a:r>
              <a:rPr kumimoji="1" lang="en-US" altLang="zh-CN"/>
              <a:t>Second level</a:t>
            </a:r>
          </a:p>
          <a:p>
            <a:pPr lvl="2"/>
            <a:r>
              <a:rPr kumimoji="1" lang="en-US" altLang="zh-CN"/>
              <a:t>Third level</a:t>
            </a:r>
          </a:p>
          <a:p>
            <a:pPr lvl="3"/>
            <a:r>
              <a:rPr kumimoji="1" lang="en-US" altLang="zh-CN"/>
              <a:t>Fourth level</a:t>
            </a:r>
          </a:p>
          <a:p>
            <a:pPr lvl="4"/>
            <a:r>
              <a:rPr kumimoji="1" lang="en-US" altLang="zh-CN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F90CC-B9DA-BD46-BB89-0F3544CA585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977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microsoft.com/office/2007/relationships/hdphoto" Target="../media/hdphoto3.wdp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05884" y="1430360"/>
            <a:ext cx="38214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6000" dirty="0">
                <a:solidFill>
                  <a:srgbClr val="0018ED"/>
                </a:solidFill>
                <a:latin typeface="Yu Gothic UI Semibold" pitchFamily="34" charset="-128"/>
                <a:ea typeface="Yu Gothic UI Semibold" pitchFamily="34" charset="-128"/>
              </a:rPr>
              <a:t>4/21/ 2019</a:t>
            </a:r>
            <a:endParaRPr kumimoji="1" lang="zh-CN" altLang="en-US" sz="6000" dirty="0">
              <a:solidFill>
                <a:srgbClr val="0018ED"/>
              </a:solidFill>
              <a:latin typeface="Yu Gothic UI Semibold" pitchFamily="34" charset="-128"/>
              <a:ea typeface="Yu Gothic UI Semibold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693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04260" y="311156"/>
            <a:ext cx="5093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 Corinthians 15:38-41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57487"/>
            <a:ext cx="8138959" cy="5189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32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40 </a:t>
            </a:r>
            <a:r>
              <a:rPr kumimoji="1" lang="en-US" altLang="zh-TW" sz="32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There are also heavenly bodies and there are earthly bodies; but the splendor of the heavenly bodies is one kind, and the splendor of the earthly bodies is another. </a:t>
            </a:r>
          </a:p>
          <a:p>
            <a:pPr>
              <a:lnSpc>
                <a:spcPct val="130000"/>
              </a:lnSpc>
            </a:pPr>
            <a:r>
              <a:rPr kumimoji="1" lang="en-US" altLang="zh-TW" sz="32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41 </a:t>
            </a:r>
            <a:r>
              <a:rPr kumimoji="1" lang="en-US" altLang="zh-TW" sz="32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The sun has one kind of splendor, the moon another and the stars another; and star differs from star in splendor.</a:t>
            </a:r>
            <a:endParaRPr kumimoji="1" lang="zh-CHT" altLang="en-US" sz="32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1119467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90340" y="302898"/>
            <a:ext cx="4480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哥林多前書 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15:42-44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49229"/>
            <a:ext cx="8138959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42 </a:t>
            </a: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死人復活也是這樣：所種的是必朽壞的，復活的是不朽壞的； </a:t>
            </a:r>
            <a:endParaRPr kumimoji="1" lang="en-US" altLang="zh-TW" sz="44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  <a:p>
            <a:pPr>
              <a:lnSpc>
                <a:spcPct val="130000"/>
              </a:lnSpc>
            </a:pP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43 </a:t>
            </a: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所種的是羞辱的，復活的是榮耀的；所種的是軟弱的，復活的是強壯的；</a:t>
            </a:r>
            <a:endParaRPr kumimoji="1" lang="zh-CHT" altLang="en-US" sz="44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223643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90340" y="302898"/>
            <a:ext cx="4480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哥林多前書 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15:42-44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49229"/>
            <a:ext cx="8138959" cy="269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44 </a:t>
            </a: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所種的是血氣的身體，復活的是靈性的身體。若有血氣的身體，也必有靈性的身體。</a:t>
            </a:r>
            <a:endParaRPr kumimoji="1" lang="zh-CHT" altLang="en-US" sz="44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998591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04260" y="311156"/>
            <a:ext cx="5096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 Corinthians 15:42-44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57487"/>
            <a:ext cx="8138959" cy="5189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32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42 </a:t>
            </a:r>
            <a:r>
              <a:rPr kumimoji="1" lang="en-US" altLang="zh-TW" sz="32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So will it be with the resurrection of the dead. The body that is sown is perishable, it is raised imperishable; </a:t>
            </a:r>
          </a:p>
          <a:p>
            <a:pPr>
              <a:lnSpc>
                <a:spcPct val="130000"/>
              </a:lnSpc>
            </a:pPr>
            <a:r>
              <a:rPr kumimoji="1" lang="en-US" altLang="zh-TW" sz="32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43</a:t>
            </a:r>
            <a:r>
              <a:rPr kumimoji="1" lang="en-US" altLang="zh-TW" sz="32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 it is sown in dishonor, it is raised in glory; it is sown in weakness, it is raised in power; </a:t>
            </a:r>
          </a:p>
          <a:p>
            <a:pPr>
              <a:lnSpc>
                <a:spcPct val="130000"/>
              </a:lnSpc>
            </a:pPr>
            <a:r>
              <a:rPr kumimoji="1" lang="en-US" altLang="zh-TW" sz="32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44 </a:t>
            </a:r>
            <a:r>
              <a:rPr kumimoji="1" lang="en-US" altLang="zh-TW" sz="32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it is sown a natural body, it is raised a spiritual body.</a:t>
            </a:r>
            <a:endParaRPr kumimoji="1" lang="zh-CHT" altLang="en-US" sz="32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634931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51139" y="1272209"/>
            <a:ext cx="68531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40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（一）朽壞的要變成不朽壞的</a:t>
            </a:r>
            <a:endParaRPr kumimoji="1" lang="en-US" altLang="zh-TW" sz="4000" b="1" dirty="0">
              <a:solidFill>
                <a:srgbClr val="0018ED"/>
              </a:solidFill>
              <a:latin typeface="Helvetica Neue"/>
              <a:ea typeface="Yu Gothic UI Semibold" pitchFamily="34" charset="-128"/>
              <a:cs typeface="Helvetica Neue"/>
            </a:endParaRPr>
          </a:p>
          <a:p>
            <a:pPr lvl="1" algn="ctr"/>
            <a:r>
              <a:rPr kumimoji="1" lang="en-US" altLang="zh-TW" sz="3600" b="1" dirty="0">
                <a:solidFill>
                  <a:schemeClr val="bg1"/>
                </a:solidFill>
                <a:latin typeface="Helvetica Neue"/>
                <a:ea typeface="Yu Gothic UI Semibold" pitchFamily="34" charset="-128"/>
                <a:cs typeface="Helvetica Neue"/>
              </a:rPr>
              <a:t>The perishable </a:t>
            </a:r>
          </a:p>
          <a:p>
            <a:pPr lvl="1" algn="ctr"/>
            <a:r>
              <a:rPr kumimoji="1" lang="en-US" altLang="zh-TW" sz="3600" b="1" dirty="0">
                <a:solidFill>
                  <a:schemeClr val="bg1"/>
                </a:solidFill>
                <a:latin typeface="Helvetica Neue"/>
                <a:ea typeface="Yu Gothic UI Semibold" pitchFamily="34" charset="-128"/>
                <a:cs typeface="Helvetica Neue"/>
              </a:rPr>
              <a:t>become imperishable</a:t>
            </a:r>
            <a:endParaRPr kumimoji="1" lang="zh-CN" altLang="en-US" sz="4400" b="1" dirty="0">
              <a:solidFill>
                <a:schemeClr val="bg1"/>
              </a:solidFill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47563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4103" y="1272209"/>
            <a:ext cx="582723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40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（二）從羞辱的變成榮耀</a:t>
            </a:r>
            <a:endParaRPr kumimoji="1" lang="en-US" altLang="zh-TW" sz="4000" b="1" dirty="0">
              <a:solidFill>
                <a:srgbClr val="0018ED"/>
              </a:solidFill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3600" b="1" dirty="0">
                <a:solidFill>
                  <a:schemeClr val="bg1"/>
                </a:solidFill>
                <a:latin typeface="Helvetica Neue"/>
                <a:ea typeface="Yu Gothic UI Semibold" pitchFamily="34" charset="-128"/>
                <a:cs typeface="Helvetica Neue"/>
              </a:rPr>
              <a:t> From shame to glory</a:t>
            </a:r>
            <a:endParaRPr kumimoji="1" lang="zh-CN" altLang="en-US" sz="4400" b="1" dirty="0">
              <a:solidFill>
                <a:schemeClr val="bg1"/>
              </a:solidFill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07617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405" y="302898"/>
            <a:ext cx="5582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腓立比書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 Philippians 3:21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49229"/>
            <a:ext cx="8138959" cy="550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TW" altLang="en-US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 </a:t>
            </a: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21 </a:t>
            </a:r>
            <a:r>
              <a:rPr kumimoji="1" lang="zh-TW" altLang="en-US" sz="4400" b="1" dirty="0">
                <a:solidFill>
                  <a:srgbClr val="1E1C11"/>
                </a:solidFill>
                <a:latin typeface="Heiti TC Light"/>
                <a:ea typeface="Heiti TC Light"/>
                <a:cs typeface="Heiti TC Light"/>
              </a:rPr>
              <a:t>他要按著那能叫萬有歸服自己的大能，將我們這卑賤的身體改變形狀，和他自己榮耀的身體相似。</a:t>
            </a:r>
            <a:r>
              <a:rPr kumimoji="1" lang="en-US" altLang="zh-TW" sz="3200" b="1" dirty="0">
                <a:solidFill>
                  <a:schemeClr val="bg1"/>
                </a:solidFill>
                <a:latin typeface="Heiti TC Light"/>
                <a:ea typeface="Heiti TC Light"/>
                <a:cs typeface="Heiti TC Light"/>
              </a:rPr>
              <a:t>who, by the power that enables him to bring everything under his control, will transform our lowly bodies so that they will be like his glorious body.</a:t>
            </a:r>
          </a:p>
        </p:txBody>
      </p:sp>
    </p:spTree>
    <p:extLst>
      <p:ext uri="{BB962C8B-B14F-4D97-AF65-F5344CB8AC3E}">
        <p14:creationId xmlns:p14="http://schemas.microsoft.com/office/powerpoint/2010/main" val="4247268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1697" y="1272209"/>
            <a:ext cx="621206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40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（三）從軟弱變成剛強的</a:t>
            </a:r>
            <a:endParaRPr kumimoji="1" lang="en-US" altLang="zh-TW" sz="4000" b="1" dirty="0">
              <a:solidFill>
                <a:srgbClr val="0018ED"/>
              </a:solidFill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3600" b="1" dirty="0">
                <a:solidFill>
                  <a:schemeClr val="bg1"/>
                </a:solidFill>
                <a:latin typeface="Helvetica Neue"/>
                <a:ea typeface="Yu Gothic UI Semibold" pitchFamily="34" charset="-128"/>
                <a:cs typeface="Helvetica Neue"/>
              </a:rPr>
              <a:t> from weakness to strength</a:t>
            </a:r>
            <a:endParaRPr kumimoji="1" lang="zh-CN" altLang="en-US" sz="4400" b="1" dirty="0">
              <a:solidFill>
                <a:schemeClr val="bg1"/>
              </a:solidFill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09276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7336" y="302898"/>
            <a:ext cx="6955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哥林多前書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 1 Corinthians </a:t>
            </a:r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 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15:44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49229"/>
            <a:ext cx="8138959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TW" altLang="en-US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 </a:t>
            </a: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44 </a:t>
            </a: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所種的是血氣的身體，復活的是靈性的身體。若有血氣的身體，也必有靈性的身體。</a:t>
            </a:r>
            <a:endParaRPr kumimoji="1" lang="en-US" altLang="zh-TW" sz="44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  <a:p>
            <a:pPr>
              <a:lnSpc>
                <a:spcPct val="130000"/>
              </a:lnSpc>
            </a:pPr>
            <a:r>
              <a:rPr kumimoji="1" lang="en-US" altLang="zh-TW" sz="4000" b="1" dirty="0">
                <a:solidFill>
                  <a:schemeClr val="tx2">
                    <a:lumMod val="10000"/>
                  </a:schemeClr>
                </a:solidFill>
                <a:latin typeface="Heiti TC Light"/>
                <a:ea typeface="Heiti TC Light"/>
                <a:cs typeface="Heiti TC Light"/>
              </a:rPr>
              <a:t>it is sown a natural body, </a:t>
            </a:r>
          </a:p>
          <a:p>
            <a:pPr>
              <a:lnSpc>
                <a:spcPct val="130000"/>
              </a:lnSpc>
            </a:pPr>
            <a:r>
              <a:rPr kumimoji="1" lang="en-US" altLang="zh-TW" sz="4000" b="1" dirty="0">
                <a:solidFill>
                  <a:schemeClr val="tx2">
                    <a:lumMod val="10000"/>
                  </a:schemeClr>
                </a:solidFill>
                <a:latin typeface="Heiti TC Light"/>
                <a:ea typeface="Heiti TC Light"/>
                <a:cs typeface="Heiti TC Light"/>
              </a:rPr>
              <a:t>it is raised a spiritual body.</a:t>
            </a:r>
          </a:p>
        </p:txBody>
      </p:sp>
    </p:spTree>
    <p:extLst>
      <p:ext uri="{BB962C8B-B14F-4D97-AF65-F5344CB8AC3E}">
        <p14:creationId xmlns:p14="http://schemas.microsoft.com/office/powerpoint/2010/main" val="2010114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4122" y="1272209"/>
            <a:ext cx="582723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40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（四）從血氣得變成靈性</a:t>
            </a:r>
            <a:endParaRPr kumimoji="1" lang="en-US" altLang="zh-TW" sz="4000" b="1" dirty="0">
              <a:solidFill>
                <a:srgbClr val="0018ED"/>
              </a:solidFill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3600" b="1" dirty="0">
                <a:solidFill>
                  <a:schemeClr val="bg1"/>
                </a:solidFill>
                <a:latin typeface="Helvetica Neue"/>
                <a:ea typeface="Yu Gothic UI Semibold" pitchFamily="34" charset="-128"/>
                <a:cs typeface="Helvetica Neue"/>
              </a:rPr>
              <a:t>   From natural to spiritual</a:t>
            </a:r>
            <a:endParaRPr kumimoji="1" lang="zh-CN" altLang="en-US" sz="4400" b="1" dirty="0">
              <a:solidFill>
                <a:schemeClr val="bg1"/>
              </a:solidFill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8313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38433" y="687788"/>
            <a:ext cx="6540156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54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主復活對我們的意義</a:t>
            </a:r>
            <a:endParaRPr kumimoji="1" lang="en-US" altLang="zh-TW" sz="5400" b="1" dirty="0">
              <a:solidFill>
                <a:srgbClr val="0018ED"/>
              </a:solidFill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CN" sz="40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The Meaning of the Lord’s</a:t>
            </a:r>
          </a:p>
          <a:p>
            <a:pPr algn="ctr"/>
            <a:r>
              <a:rPr kumimoji="1" lang="en-US" altLang="zh-CN" sz="40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Resurrection to us.</a:t>
            </a:r>
          </a:p>
        </p:txBody>
      </p:sp>
    </p:spTree>
    <p:extLst>
      <p:ext uri="{BB962C8B-B14F-4D97-AF65-F5344CB8AC3E}">
        <p14:creationId xmlns:p14="http://schemas.microsoft.com/office/powerpoint/2010/main" val="155257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7642" y="1272209"/>
            <a:ext cx="634019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40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（五）從必死的變成不死的</a:t>
            </a:r>
            <a:endParaRPr kumimoji="1" lang="en-US" altLang="zh-TW" sz="4000" b="1" dirty="0">
              <a:solidFill>
                <a:srgbClr val="0018ED"/>
              </a:solidFill>
              <a:latin typeface="Helvetica Neue"/>
              <a:ea typeface="Yu Gothic UI Semibold" pitchFamily="34" charset="-128"/>
              <a:cs typeface="Helvetica Neue"/>
            </a:endParaRPr>
          </a:p>
          <a:p>
            <a:pPr lvl="2" algn="ctr"/>
            <a:r>
              <a:rPr kumimoji="1" lang="en-US" altLang="zh-TW" sz="3600" b="1" dirty="0">
                <a:solidFill>
                  <a:schemeClr val="bg1"/>
                </a:solidFill>
                <a:latin typeface="Helvetica Neue"/>
                <a:ea typeface="Yu Gothic UI Semibold" pitchFamily="34" charset="-128"/>
                <a:cs typeface="Helvetica Neue"/>
              </a:rPr>
              <a:t>      From mortal to immortal</a:t>
            </a:r>
          </a:p>
        </p:txBody>
      </p:sp>
    </p:spTree>
    <p:extLst>
      <p:ext uri="{BB962C8B-B14F-4D97-AF65-F5344CB8AC3E}">
        <p14:creationId xmlns:p14="http://schemas.microsoft.com/office/powerpoint/2010/main" val="513055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39230" y="146739"/>
            <a:ext cx="6955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哥林多前書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 1 Corinthians </a:t>
            </a:r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 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15:54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793070"/>
            <a:ext cx="8138959" cy="5589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TW" altLang="en-US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 </a:t>
            </a:r>
            <a:r>
              <a:rPr kumimoji="1" lang="en-US" altLang="zh-TW" sz="36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54 </a:t>
            </a:r>
            <a:r>
              <a:rPr kumimoji="1" lang="zh-TW" altLang="en-US" sz="36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這必朽壞的既變成不朽壞的，這必死的既變成不死的，那時經上所記「死被得勝吞滅」的話就應驗了。</a:t>
            </a:r>
            <a:endParaRPr kumimoji="1" lang="en-US" altLang="zh-TW" sz="36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  <a:p>
            <a:pPr>
              <a:lnSpc>
                <a:spcPct val="130000"/>
              </a:lnSpc>
            </a:pPr>
            <a:r>
              <a:rPr kumimoji="1" lang="en-US" altLang="zh-TW" sz="32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When the perishable has been clothed with the imperishable, and the mortal with immortality, then the saying that is written will come true: “Death has been swallowed up in victory.”</a:t>
            </a:r>
            <a:endParaRPr kumimoji="1" lang="en-US" altLang="zh-TW" sz="3200" b="1" dirty="0">
              <a:solidFill>
                <a:schemeClr val="tx2">
                  <a:lumMod val="10000"/>
                </a:schemeClr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4247101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5742" y="156465"/>
            <a:ext cx="874451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主復活對我們的意義</a:t>
            </a:r>
            <a:endParaRPr kumimoji="1" lang="en-US" altLang="zh-TW" sz="2800" b="1" dirty="0">
              <a:solidFill>
                <a:srgbClr val="0018ED"/>
              </a:solidFill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CN" sz="2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The Meaning of the Lord’s Resurrection to us.</a:t>
            </a:r>
          </a:p>
          <a:p>
            <a:r>
              <a:rPr kumimoji="1" lang="zh-TW" altLang="en-US" sz="32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（</a:t>
            </a:r>
            <a:r>
              <a:rPr kumimoji="1" lang="zh-CN" altLang="en-US" sz="36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一）朽壞的要變成不朽壞的</a:t>
            </a:r>
          </a:p>
          <a:p>
            <a:pPr lvl="3"/>
            <a:r>
              <a:rPr kumimoji="1" lang="en-US" altLang="zh-CN" sz="2800" b="1" dirty="0">
                <a:solidFill>
                  <a:srgbClr val="000000"/>
                </a:solidFill>
                <a:latin typeface="Helvetica Neue"/>
                <a:ea typeface="Yu Gothic UI Semibold" pitchFamily="34" charset="-128"/>
                <a:cs typeface="Helvetica Neue"/>
              </a:rPr>
              <a:t>The perishable become imperishable</a:t>
            </a:r>
          </a:p>
          <a:p>
            <a:r>
              <a:rPr kumimoji="1" lang="zh-CN" altLang="en-US" sz="36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（二）從羞辱的變成榮耀</a:t>
            </a:r>
          </a:p>
          <a:p>
            <a:pPr lvl="3"/>
            <a:r>
              <a:rPr kumimoji="1" lang="en-US" altLang="zh-CN" sz="2800" b="1" dirty="0">
                <a:solidFill>
                  <a:srgbClr val="000000"/>
                </a:solidFill>
                <a:latin typeface="Helvetica Neue"/>
                <a:ea typeface="Yu Gothic UI Semibold" pitchFamily="34" charset="-128"/>
                <a:cs typeface="Helvetica Neue"/>
              </a:rPr>
              <a:t>From shame to glory</a:t>
            </a:r>
          </a:p>
          <a:p>
            <a:r>
              <a:rPr kumimoji="1" lang="zh-CN" altLang="en-US" sz="36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（三）從軟弱變成剛強的</a:t>
            </a:r>
          </a:p>
          <a:p>
            <a:pPr lvl="3"/>
            <a:r>
              <a:rPr kumimoji="1" lang="en-US" altLang="zh-CN" sz="2800" b="1" dirty="0">
                <a:solidFill>
                  <a:srgbClr val="000000"/>
                </a:solidFill>
                <a:latin typeface="Helvetica Neue"/>
                <a:ea typeface="Yu Gothic UI Semibold" pitchFamily="34" charset="-128"/>
                <a:cs typeface="Helvetica Neue"/>
              </a:rPr>
              <a:t> From weakness to strength</a:t>
            </a:r>
          </a:p>
          <a:p>
            <a:r>
              <a:rPr kumimoji="1" lang="zh-CN" altLang="en-US" sz="36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（四）從血氣得變成靈性</a:t>
            </a:r>
          </a:p>
          <a:p>
            <a:pPr lvl="3"/>
            <a:r>
              <a:rPr kumimoji="1" lang="en-US" altLang="zh-CN" sz="2800" b="1" dirty="0">
                <a:solidFill>
                  <a:srgbClr val="000000"/>
                </a:solidFill>
                <a:latin typeface="Helvetica Neue"/>
                <a:ea typeface="Yu Gothic UI Semibold" pitchFamily="34" charset="-128"/>
                <a:cs typeface="Helvetica Neue"/>
              </a:rPr>
              <a:t> From natural to spiritual</a:t>
            </a:r>
          </a:p>
          <a:p>
            <a:r>
              <a:rPr kumimoji="1" lang="zh-CN" altLang="en-US" sz="3600" b="1" dirty="0">
                <a:solidFill>
                  <a:srgbClr val="0018ED"/>
                </a:solidFill>
                <a:latin typeface="Helvetica Neue"/>
                <a:ea typeface="Yu Gothic UI Semibold" pitchFamily="34" charset="-128"/>
                <a:cs typeface="Helvetica Neue"/>
              </a:rPr>
              <a:t>（五）從必死的變成不死的</a:t>
            </a:r>
          </a:p>
          <a:p>
            <a:pPr lvl="3"/>
            <a:r>
              <a:rPr kumimoji="1" lang="en-US" altLang="zh-CN" sz="2800" b="1" dirty="0">
                <a:solidFill>
                  <a:srgbClr val="000000"/>
                </a:solidFill>
                <a:latin typeface="Helvetica Neue"/>
                <a:ea typeface="Yu Gothic UI Semibold" pitchFamily="34" charset="-128"/>
                <a:cs typeface="Helvetica Neue"/>
              </a:rPr>
              <a:t>From mortal to immortal</a:t>
            </a:r>
          </a:p>
        </p:txBody>
      </p:sp>
    </p:spTree>
    <p:extLst>
      <p:ext uri="{BB962C8B-B14F-4D97-AF65-F5344CB8AC3E}">
        <p14:creationId xmlns:p14="http://schemas.microsoft.com/office/powerpoint/2010/main" val="2447913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90340" y="302898"/>
            <a:ext cx="4467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哥林多前書 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15:35-37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49229"/>
            <a:ext cx="8138959" cy="537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35 </a:t>
            </a:r>
            <a:r>
              <a:rPr kumimoji="1" lang="zh-TW" altLang="en-US" sz="4400" b="1" dirty="0">
                <a:solidFill>
                  <a:schemeClr val="bg1"/>
                </a:solidFill>
                <a:latin typeface="Heiti TC Light"/>
                <a:ea typeface="Heiti TC Light"/>
                <a:cs typeface="Heiti TC Light"/>
              </a:rPr>
              <a:t>或有人問：「死人怎樣復活，帶著什麼身體來呢？」 </a:t>
            </a: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36 </a:t>
            </a: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無知的人哪！你所種的，若不死就不能生。</a:t>
            </a:r>
            <a:r>
              <a:rPr kumimoji="1" lang="zh-TW" altLang="en-US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 </a:t>
            </a: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37 </a:t>
            </a: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並且你所種的不是那將來的形體，不過是子粒，即如麥子，或是別樣的穀；</a:t>
            </a:r>
            <a:endParaRPr kumimoji="1" lang="zh-CHT" altLang="en-US" sz="44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204318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04260" y="311156"/>
            <a:ext cx="5093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 Corinthians 15:35-37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57487"/>
            <a:ext cx="8138959" cy="454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32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35 </a:t>
            </a:r>
            <a:r>
              <a:rPr kumimoji="1" lang="en-US" altLang="zh-TW" sz="3200" b="1" dirty="0">
                <a:solidFill>
                  <a:schemeClr val="bg1"/>
                </a:solidFill>
                <a:latin typeface="Heiti TC Light"/>
                <a:ea typeface="Heiti TC Light"/>
                <a:cs typeface="Heiti TC Light"/>
              </a:rPr>
              <a:t>But someone will ask, “How are the dead raised? With what kind of body will they come?” </a:t>
            </a:r>
            <a:r>
              <a:rPr kumimoji="1" lang="en-US" altLang="zh-TW" sz="32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36 </a:t>
            </a:r>
            <a:r>
              <a:rPr kumimoji="1" lang="en-US" altLang="zh-TW" sz="32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How foolish! What you sow does not come to life unless it dies. </a:t>
            </a:r>
            <a:r>
              <a:rPr kumimoji="1" lang="en-US" altLang="zh-TW" sz="32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37 </a:t>
            </a:r>
            <a:r>
              <a:rPr kumimoji="1" lang="en-US" altLang="zh-TW" sz="32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When you sow, you do not plant the body that will be, but just a seed, perhaps of wheat or of something else.</a:t>
            </a:r>
            <a:endParaRPr kumimoji="1" lang="zh-CHT" altLang="en-US" sz="32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32725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7336" y="302898"/>
            <a:ext cx="6943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哥林多前書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 1 Corinthians </a:t>
            </a:r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 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15:37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49229"/>
            <a:ext cx="8138959" cy="4628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TW" altLang="en-US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 </a:t>
            </a: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37 </a:t>
            </a: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並且你所種的不是那將來的形體，不過是子粒，即如麥子，或是別樣的穀；</a:t>
            </a:r>
            <a:endParaRPr kumimoji="1" lang="en-US" altLang="zh-TW" sz="44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  <a:p>
            <a:pPr>
              <a:lnSpc>
                <a:spcPct val="130000"/>
              </a:lnSpc>
            </a:pPr>
            <a:r>
              <a:rPr kumimoji="1" lang="en-US" altLang="zh-TW" sz="3200" b="1" dirty="0">
                <a:solidFill>
                  <a:schemeClr val="tx2">
                    <a:lumMod val="10000"/>
                  </a:schemeClr>
                </a:solidFill>
                <a:latin typeface="Heiti TC Light"/>
                <a:ea typeface="Heiti TC Light"/>
                <a:cs typeface="Heiti TC Light"/>
              </a:rPr>
              <a:t>When you sow, you do not plant the body that will be, but just a seed, perhaps of wheat or of something else.</a:t>
            </a:r>
          </a:p>
        </p:txBody>
      </p:sp>
    </p:spTree>
    <p:extLst>
      <p:ext uri="{BB962C8B-B14F-4D97-AF65-F5344CB8AC3E}">
        <p14:creationId xmlns:p14="http://schemas.microsoft.com/office/powerpoint/2010/main" val="379573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pic>
        <p:nvPicPr>
          <p:cNvPr id="2" name="Picture 1" descr="images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998" y="342167"/>
            <a:ext cx="3251200" cy="2501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660821221749240332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84" y="842451"/>
            <a:ext cx="2943553" cy="20016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105" y="3108595"/>
            <a:ext cx="1797281" cy="11701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99" y="3108595"/>
            <a:ext cx="2280470" cy="27972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 descr="download-1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106" y="3108595"/>
            <a:ext cx="2279668" cy="17075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 descr="images-1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18" y="4631263"/>
            <a:ext cx="2279668" cy="16197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7204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90340" y="302898"/>
            <a:ext cx="4464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哥林多前書 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15:38-41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49229"/>
            <a:ext cx="8138959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38 </a:t>
            </a: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但神隨自己的意思給它一個形體，並叫各等子粒各有自己的形體。 </a:t>
            </a:r>
            <a:endParaRPr kumimoji="1" lang="en-US" altLang="zh-TW" sz="44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  <a:p>
            <a:pPr>
              <a:lnSpc>
                <a:spcPct val="130000"/>
              </a:lnSpc>
            </a:pP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39 </a:t>
            </a: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凡肉體各有不同：人是一樣，獸又是一樣，鳥又是一樣，魚又是一樣。</a:t>
            </a:r>
            <a:endParaRPr kumimoji="1" lang="zh-CHT" altLang="en-US" sz="44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70770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90340" y="302898"/>
            <a:ext cx="4464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哥林多前書 </a:t>
            </a:r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15:38-41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49229"/>
            <a:ext cx="8138959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40 </a:t>
            </a: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有天上的形體，也有地上的形體；但天上形體的榮光是一樣，地上形體的榮光又是一樣。</a:t>
            </a:r>
            <a:endParaRPr kumimoji="1" lang="en-US" altLang="zh-TW" sz="44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  <a:p>
            <a:pPr>
              <a:lnSpc>
                <a:spcPct val="130000"/>
              </a:lnSpc>
            </a:pP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 </a:t>
            </a:r>
            <a:r>
              <a:rPr kumimoji="1" lang="en-US" altLang="zh-TW" sz="44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41</a:t>
            </a:r>
            <a:r>
              <a:rPr kumimoji="1" lang="en-US" altLang="zh-TW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 </a:t>
            </a:r>
            <a:r>
              <a:rPr kumimoji="1" lang="zh-TW" altLang="en-US" sz="44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日有日的榮光，月有月的榮光，星有星的榮光，這星和那星的榮光也有分別。</a:t>
            </a:r>
            <a:endParaRPr kumimoji="1" lang="zh-CHT" altLang="en-US" sz="44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2942307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04260" y="311156"/>
            <a:ext cx="5093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b="1" dirty="0">
                <a:solidFill>
                  <a:srgbClr val="0018ED"/>
                </a:solidFill>
                <a:latin typeface="Helvetica Neue"/>
                <a:ea typeface="华文细黑"/>
                <a:cs typeface="Helvetica Neue"/>
              </a:rPr>
              <a:t>1 Corinthians 15:38-41</a:t>
            </a:r>
            <a:endParaRPr kumimoji="1" lang="zh-CN" altLang="en-US" sz="3600" b="1" dirty="0">
              <a:solidFill>
                <a:srgbClr val="0018ED"/>
              </a:solidFill>
              <a:latin typeface="Helvetica Neue"/>
              <a:ea typeface="华文细黑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41" y="957487"/>
            <a:ext cx="813895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32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38 </a:t>
            </a:r>
            <a:r>
              <a:rPr kumimoji="1" lang="en-US" altLang="zh-TW" sz="3200" b="1" dirty="0">
                <a:solidFill>
                  <a:schemeClr val="bg1"/>
                </a:solidFill>
                <a:latin typeface="Heiti TC Light"/>
                <a:ea typeface="Heiti TC Light"/>
                <a:cs typeface="Heiti TC Light"/>
              </a:rPr>
              <a:t>But God gives it a body as he has determined, and to each kind of seed he gives its own body. </a:t>
            </a:r>
          </a:p>
          <a:p>
            <a:pPr>
              <a:lnSpc>
                <a:spcPct val="130000"/>
              </a:lnSpc>
            </a:pPr>
            <a:r>
              <a:rPr kumimoji="1" lang="en-US" altLang="zh-TW" sz="3200" b="1" dirty="0">
                <a:solidFill>
                  <a:srgbClr val="0018ED"/>
                </a:solidFill>
                <a:latin typeface="Heiti TC Light"/>
                <a:ea typeface="Heiti TC Light"/>
                <a:cs typeface="Heiti TC Light"/>
              </a:rPr>
              <a:t>39 </a:t>
            </a:r>
            <a:r>
              <a:rPr kumimoji="1" lang="en-US" altLang="zh-TW" sz="3200" b="1" dirty="0">
                <a:solidFill>
                  <a:srgbClr val="000000"/>
                </a:solidFill>
                <a:latin typeface="Heiti TC Light"/>
                <a:ea typeface="Heiti TC Light"/>
                <a:cs typeface="Heiti TC Light"/>
              </a:rPr>
              <a:t>Not all flesh is the same: People have one kind of flesh, animals have another, birds another and fish another.</a:t>
            </a:r>
            <a:endParaRPr kumimoji="1" lang="zh-CHT" altLang="en-US" sz="3200" b="1" dirty="0">
              <a:solidFill>
                <a:srgbClr val="00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965958467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3701</TotalTime>
  <Words>1054</Words>
  <Application>Microsoft Office PowerPoint</Application>
  <PresentationFormat>On-screen Show (4:3)</PresentationFormat>
  <Paragraphs>64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Heiti TC Light</vt:lpstr>
      <vt:lpstr>Helvetica Neue</vt:lpstr>
      <vt:lpstr>新細明體</vt:lpstr>
      <vt:lpstr>宋体</vt:lpstr>
      <vt:lpstr>华文细黑</vt:lpstr>
      <vt:lpstr>Yu Gothic UI Semibold</vt:lpstr>
      <vt:lpstr>Arial</vt:lpstr>
      <vt:lpstr>Calibri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Chiu,Jack 邱清忠</dc:creator>
  <cp:lastModifiedBy>James Jinghua Fu</cp:lastModifiedBy>
  <cp:revision>583</cp:revision>
  <cp:lastPrinted>2018-09-27T16:14:37Z</cp:lastPrinted>
  <dcterms:created xsi:type="dcterms:W3CDTF">2018-07-03T11:08:25Z</dcterms:created>
  <dcterms:modified xsi:type="dcterms:W3CDTF">2019-04-23T02:34:39Z</dcterms:modified>
</cp:coreProperties>
</file>