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1" r:id="rId1"/>
  </p:sldMasterIdLst>
  <p:sldIdLst>
    <p:sldId id="2586" r:id="rId2"/>
    <p:sldId id="2966" r:id="rId3"/>
    <p:sldId id="3147" r:id="rId4"/>
    <p:sldId id="3112" r:id="rId5"/>
    <p:sldId id="3145" r:id="rId6"/>
    <p:sldId id="3149" r:id="rId7"/>
    <p:sldId id="3150" r:id="rId8"/>
    <p:sldId id="3148" r:id="rId9"/>
    <p:sldId id="3113" r:id="rId10"/>
    <p:sldId id="3065" r:id="rId11"/>
    <p:sldId id="3138" r:id="rId12"/>
    <p:sldId id="3139" r:id="rId13"/>
    <p:sldId id="3140" r:id="rId14"/>
    <p:sldId id="3141" r:id="rId15"/>
    <p:sldId id="3142" r:id="rId16"/>
    <p:sldId id="3143" r:id="rId17"/>
    <p:sldId id="314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FEFF"/>
    <a:srgbClr val="FF2600"/>
    <a:srgbClr val="D883FF"/>
    <a:srgbClr val="FEC246"/>
    <a:srgbClr val="300D33"/>
    <a:srgbClr val="EF53A5"/>
    <a:srgbClr val="790C00"/>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02"/>
    <p:restoredTop sz="96327"/>
  </p:normalViewPr>
  <p:slideViewPr>
    <p:cSldViewPr snapToGrid="0" snapToObjects="1">
      <p:cViewPr varScale="1">
        <p:scale>
          <a:sx n="146" d="100"/>
          <a:sy n="146" d="100"/>
        </p:scale>
        <p:origin x="2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1392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4/22/22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4725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4/22/22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91855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4/22/22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4211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4/22/22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9030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4/22/22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7461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4/22/22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87588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71990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886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2266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4/22/22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3116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1087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1861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4486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1239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4/22/22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272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4/22/22</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6789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4/22/22</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661601209"/>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48D69C67-925A-AE4B-A86A-23B35C477EC5}"/>
              </a:ext>
            </a:extLst>
          </p:cNvPr>
          <p:cNvSpPr txBox="1"/>
          <p:nvPr/>
        </p:nvSpPr>
        <p:spPr>
          <a:xfrm>
            <a:off x="1332411" y="550996"/>
            <a:ext cx="9527177" cy="5940088"/>
          </a:xfrm>
          <a:prstGeom prst="rect">
            <a:avLst/>
          </a:prstGeom>
          <a:noFill/>
        </p:spPr>
        <p:txBody>
          <a:bodyPr wrap="square" rtlCol="0">
            <a:spAutoFit/>
          </a:bodyPr>
          <a:lstStyle/>
          <a:p>
            <a:pPr algn="ctr"/>
            <a:r>
              <a:rPr kumimoji="1" lang="en-US" altLang="zh-TW" sz="4800" b="1" dirty="0">
                <a:solidFill>
                  <a:srgbClr val="FFFFFF"/>
                </a:solidFill>
                <a:latin typeface="Yu Gothic UI" panose="020B0500000000000000" pitchFamily="34" charset="-128"/>
                <a:ea typeface="Yu Gothic UI" panose="020B0500000000000000" pitchFamily="34" charset="-128"/>
              </a:rPr>
              <a:t>English Translation starts NOW</a:t>
            </a:r>
          </a:p>
          <a:p>
            <a:pPr algn="ctr"/>
            <a:endParaRPr kumimoji="1" lang="en-US" altLang="zh-TW" sz="2000" b="1" dirty="0">
              <a:solidFill>
                <a:srgbClr val="FFFFFF"/>
              </a:solidFill>
              <a:latin typeface="Yu Gothic UI" panose="020B0500000000000000" pitchFamily="34" charset="-128"/>
              <a:ea typeface="Yu Gothic UI" panose="020B0500000000000000" pitchFamily="34" charset="-128"/>
            </a:endParaRPr>
          </a:p>
          <a:p>
            <a:pPr algn="ctr"/>
            <a:r>
              <a:rPr kumimoji="1" lang="en-US" altLang="zh-TW" sz="3200" b="1" dirty="0">
                <a:solidFill>
                  <a:srgbClr val="FFFF00"/>
                </a:solidFill>
                <a:effectLst>
                  <a:glow rad="139700">
                    <a:schemeClr val="bg1">
                      <a:alpha val="40000"/>
                    </a:schemeClr>
                  </a:glow>
                </a:effectLst>
                <a:latin typeface="Yu Gothic UI" panose="020B0500000000000000" pitchFamily="34" charset="-128"/>
                <a:ea typeface="Yu Gothic UI" panose="020B0500000000000000" pitchFamily="34" charset="-128"/>
              </a:rPr>
              <a:t>Outside of church</a:t>
            </a:r>
          </a:p>
          <a:p>
            <a:pPr algn="ctr"/>
            <a:r>
              <a:rPr kumimoji="1" lang="en-US" altLang="zh-TW" sz="4800" b="1" dirty="0">
                <a:solidFill>
                  <a:srgbClr val="FFFF00"/>
                </a:solidFill>
                <a:effectLst>
                  <a:glow rad="139700">
                    <a:schemeClr val="bg1">
                      <a:alpha val="40000"/>
                    </a:schemeClr>
                  </a:glow>
                </a:effectLst>
                <a:latin typeface="Yu Gothic UI" panose="020B0500000000000000" pitchFamily="34" charset="-128"/>
                <a:ea typeface="Yu Gothic UI" panose="020B0500000000000000" pitchFamily="34" charset="-128"/>
              </a:rPr>
              <a:t>Dial  425-650-1398</a:t>
            </a:r>
          </a:p>
          <a:p>
            <a:pPr algn="ctr"/>
            <a:r>
              <a:rPr kumimoji="1" lang="en-US" altLang="zh-TW" sz="4800" b="1" dirty="0">
                <a:solidFill>
                  <a:srgbClr val="FFFF00"/>
                </a:solidFill>
                <a:effectLst>
                  <a:glow rad="139700">
                    <a:schemeClr val="bg1">
                      <a:alpha val="40000"/>
                    </a:schemeClr>
                  </a:glow>
                </a:effectLst>
                <a:latin typeface="Yu Gothic UI" panose="020B0500000000000000" pitchFamily="34" charset="-128"/>
                <a:ea typeface="Yu Gothic UI" panose="020B0500000000000000" pitchFamily="34" charset="-128"/>
              </a:rPr>
              <a:t>Use Conference Code  849387</a:t>
            </a:r>
          </a:p>
          <a:p>
            <a:pPr algn="ctr"/>
            <a:endParaRPr kumimoji="1" lang="en-US" altLang="zh-TW" sz="2000" b="1" dirty="0">
              <a:solidFill>
                <a:srgbClr val="FFFF00"/>
              </a:solidFill>
              <a:latin typeface="Yu Gothic UI" panose="020B0500000000000000" pitchFamily="34" charset="-128"/>
              <a:ea typeface="Yu Gothic UI" panose="020B0500000000000000" pitchFamily="34" charset="-128"/>
            </a:endParaRPr>
          </a:p>
          <a:p>
            <a:pPr algn="ctr"/>
            <a:r>
              <a:rPr kumimoji="1" lang="en-US" altLang="zh-TW" sz="3200" b="1"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rPr>
              <a:t>In House</a:t>
            </a:r>
          </a:p>
          <a:p>
            <a:pPr algn="ctr"/>
            <a:r>
              <a:rPr kumimoji="1" lang="en-US" altLang="zh-TW" sz="4400"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rPr>
              <a:t>WI-FI Network = Listen Everywhere</a:t>
            </a:r>
          </a:p>
          <a:p>
            <a:pPr algn="ctr"/>
            <a:r>
              <a:rPr kumimoji="1" lang="en-US" altLang="zh-TW" sz="4400"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rPr>
              <a:t>Password: 12345678</a:t>
            </a:r>
          </a:p>
          <a:p>
            <a:pPr algn="ctr"/>
            <a:r>
              <a:rPr kumimoji="1" lang="en-US" altLang="zh-TW" sz="4400"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rPr>
              <a:t>Open </a:t>
            </a:r>
            <a:r>
              <a:rPr kumimoji="1" lang="en-US" altLang="zh-TW" sz="4400" b="1"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rPr>
              <a:t>Listen</a:t>
            </a:r>
            <a:r>
              <a:rPr kumimoji="1" lang="en-US" altLang="zh-TW" sz="4400"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rPr>
              <a:t> </a:t>
            </a:r>
            <a:r>
              <a:rPr kumimoji="1" lang="en-US" altLang="zh-TW" sz="4400" b="1"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rPr>
              <a:t>Everywhere </a:t>
            </a:r>
            <a:r>
              <a:rPr kumimoji="1" lang="en-US" altLang="zh-TW" sz="4400"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rPr>
              <a:t>App</a:t>
            </a:r>
            <a:endParaRPr kumimoji="1" lang="en-US" altLang="zh-TW" sz="1400"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37554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rosses on a hill&#10;&#10;Description automatically generated with low confidence">
            <a:extLst>
              <a:ext uri="{FF2B5EF4-FFF2-40B4-BE49-F238E27FC236}">
                <a16:creationId xmlns:a16="http://schemas.microsoft.com/office/drawing/2014/main" id="{89983AAC-470E-FC4E-8E54-6B792581A9C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rcRect b="26451"/>
          <a:stretch/>
        </p:blipFill>
        <p:spPr>
          <a:xfrm>
            <a:off x="0" y="-1"/>
            <a:ext cx="12192002" cy="6858001"/>
          </a:xfrm>
          <a:prstGeom prst="rect">
            <a:avLst/>
          </a:prstGeom>
        </p:spPr>
      </p:pic>
      <p:sp>
        <p:nvSpPr>
          <p:cNvPr id="4" name="文字方塊 5">
            <a:extLst>
              <a:ext uri="{FF2B5EF4-FFF2-40B4-BE49-F238E27FC236}">
                <a16:creationId xmlns:a16="http://schemas.microsoft.com/office/drawing/2014/main" id="{2AAD5424-A25C-AF46-AC6A-2A6774E86EEE}"/>
              </a:ext>
            </a:extLst>
          </p:cNvPr>
          <p:cNvSpPr txBox="1"/>
          <p:nvPr/>
        </p:nvSpPr>
        <p:spPr>
          <a:xfrm>
            <a:off x="1719943" y="469774"/>
            <a:ext cx="9209314" cy="6001643"/>
          </a:xfrm>
          <a:prstGeom prst="rect">
            <a:avLst/>
          </a:prstGeom>
          <a:noFill/>
          <a:effectLst>
            <a:outerShdw blurRad="50800" dist="38100" dir="2700000" algn="tl" rotWithShape="0">
              <a:prstClr val="black">
                <a:alpha val="40000"/>
              </a:prstClr>
            </a:outerShdw>
          </a:effectLst>
        </p:spPr>
        <p:txBody>
          <a:bodyPr wrap="square" rtlCol="0">
            <a:spAutoFit/>
          </a:bodyPr>
          <a:lstStyle/>
          <a:p>
            <a:pPr lvl="0">
              <a:tabLst>
                <a:tab pos="1330325" algn="l"/>
              </a:tabLst>
            </a:pPr>
            <a:r>
              <a:rPr kumimoji="1" lang="zh-TW" altLang="en-US"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先问自己四个问题</a:t>
            </a:r>
            <a:endParaRPr kumimoji="1" lang="en-US" altLang="zh-TW"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tabLst>
                <a:tab pos="1330325" algn="l"/>
              </a:tabLst>
            </a:pPr>
            <a:r>
              <a:rPr kumimoji="1" lang="en-US" altLang="zh-TW"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Start by asking yourself 4 questions.</a:t>
            </a:r>
          </a:p>
          <a:p>
            <a:pPr lvl="0">
              <a:tabLst>
                <a:tab pos="1330325" algn="l"/>
              </a:tabLst>
            </a:pPr>
            <a:endParaRPr kumimoji="1" lang="en-US" altLang="zh-TW" sz="1600" b="1" dirty="0">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tabLst>
                <a:tab pos="1330325" algn="l"/>
              </a:tabLst>
            </a:pPr>
            <a:r>
              <a:rPr kumimoji="1" lang="en-US" altLang="zh-TW" sz="36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1. </a:t>
            </a:r>
            <a:r>
              <a:rPr kumimoji="1" lang="zh-TW" altLang="en-US" sz="36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你想不想要服事神？</a:t>
            </a:r>
            <a:endParaRPr kumimoji="1" lang="en-US" altLang="zh-TW" sz="36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tabLst>
                <a:tab pos="1330325" algn="l"/>
              </a:tabLst>
            </a:pPr>
            <a:r>
              <a:rPr kumimoji="1" lang="en-US" altLang="zh-TW"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Do you want to serve God?</a:t>
            </a:r>
            <a:r>
              <a:rPr kumimoji="1" lang="zh-TW" altLang="en-US"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
</a:t>
            </a:r>
            <a:r>
              <a:rPr kumimoji="1" lang="en-US" altLang="zh-TW" sz="36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2. </a:t>
            </a:r>
            <a:r>
              <a:rPr kumimoji="1" lang="zh-TW" altLang="en-US" sz="36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你愿意认真来服事神？</a:t>
            </a:r>
            <a:endParaRPr kumimoji="1" lang="en-US" altLang="zh-TW" sz="36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tabLst>
                <a:tab pos="1330325" algn="l"/>
              </a:tabLst>
            </a:pPr>
            <a:r>
              <a:rPr kumimoji="1" lang="en-US" altLang="zh-TW"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Are you willing to serve God sincerely?</a:t>
            </a:r>
            <a:r>
              <a:rPr kumimoji="1" lang="zh-TW" altLang="en-US"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
</a:t>
            </a:r>
            <a:r>
              <a:rPr kumimoji="1" lang="en-US" altLang="zh-TW" sz="36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3. </a:t>
            </a:r>
            <a:r>
              <a:rPr kumimoji="1" lang="zh-TW" altLang="en-US" sz="36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你知道自己的恩赐？</a:t>
            </a:r>
            <a:r>
              <a:rPr kumimoji="1" lang="en-US" altLang="zh-TW" sz="36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 </a:t>
            </a:r>
          </a:p>
          <a:p>
            <a:pPr lvl="0">
              <a:tabLst>
                <a:tab pos="1330325" algn="l"/>
              </a:tabLst>
            </a:pPr>
            <a:r>
              <a:rPr kumimoji="1" lang="en-US" altLang="zh-TW"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Have you discovered your gift yet?</a:t>
            </a:r>
            <a:r>
              <a:rPr kumimoji="1" lang="zh-TW" altLang="en-US"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
</a:t>
            </a:r>
            <a:r>
              <a:rPr kumimoji="1" lang="en-US" altLang="zh-TW" sz="36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4. </a:t>
            </a:r>
            <a:r>
              <a:rPr kumimoji="1" lang="zh-TW" altLang="en-US" sz="36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你愿意和别人搭配事奉吗？</a:t>
            </a:r>
            <a:r>
              <a:rPr kumimoji="1" lang="en-US" altLang="zh-TW" sz="36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 </a:t>
            </a:r>
          </a:p>
          <a:p>
            <a:pPr lvl="0">
              <a:tabLst>
                <a:tab pos="1330325" algn="l"/>
              </a:tabLst>
            </a:pPr>
            <a:r>
              <a:rPr kumimoji="1" lang="en-US" altLang="zh-TW"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Are you willing to serve with others?</a:t>
            </a:r>
            <a:endParaRPr kumimoji="1" lang="zh-TW" altLang="en-US"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130643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rosses on a hill&#10;&#10;Description automatically generated with low confidence">
            <a:extLst>
              <a:ext uri="{FF2B5EF4-FFF2-40B4-BE49-F238E27FC236}">
                <a16:creationId xmlns:a16="http://schemas.microsoft.com/office/drawing/2014/main" id="{89983AAC-470E-FC4E-8E54-6B792581A9C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rcRect b="26451"/>
          <a:stretch/>
        </p:blipFill>
        <p:spPr>
          <a:xfrm>
            <a:off x="0" y="-1"/>
            <a:ext cx="12192002" cy="6858001"/>
          </a:xfrm>
          <a:prstGeom prst="rect">
            <a:avLst/>
          </a:prstGeom>
        </p:spPr>
      </p:pic>
      <p:sp>
        <p:nvSpPr>
          <p:cNvPr id="4" name="文字方塊 5">
            <a:extLst>
              <a:ext uri="{FF2B5EF4-FFF2-40B4-BE49-F238E27FC236}">
                <a16:creationId xmlns:a16="http://schemas.microsoft.com/office/drawing/2014/main" id="{32485E43-E94A-E348-B2CE-4DFCFEA70572}"/>
              </a:ext>
            </a:extLst>
          </p:cNvPr>
          <p:cNvSpPr txBox="1"/>
          <p:nvPr/>
        </p:nvSpPr>
        <p:spPr>
          <a:xfrm>
            <a:off x="1186543" y="601957"/>
            <a:ext cx="10352314" cy="5878532"/>
          </a:xfrm>
          <a:prstGeom prst="rect">
            <a:avLst/>
          </a:prstGeom>
          <a:noFill/>
          <a:effectLst>
            <a:outerShdw blurRad="50800" dist="38100" dir="2700000" algn="tl" rotWithShape="0">
              <a:prstClr val="black">
                <a:alpha val="40000"/>
              </a:prstClr>
            </a:outerShdw>
          </a:effectLst>
        </p:spPr>
        <p:txBody>
          <a:bodyPr wrap="square" rtlCol="0">
            <a:spAutoFit/>
          </a:bodyPr>
          <a:lstStyle/>
          <a:p>
            <a:pPr lvl="0">
              <a:tabLst>
                <a:tab pos="1330325" algn="l"/>
              </a:tabLst>
            </a:pPr>
            <a:r>
              <a:rPr kumimoji="1" lang="zh-TW" altLang="en-US"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在整个配搭的过程中
</a:t>
            </a:r>
            <a:r>
              <a:rPr kumimoji="1" lang="en-US" altLang="zh-TW"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In the</a:t>
            </a:r>
            <a:r>
              <a:rPr kumimoji="1" lang="en-US" altLang="zh-CN"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 process of cooperation with others</a:t>
            </a:r>
          </a:p>
          <a:p>
            <a:pPr lvl="0">
              <a:tabLst>
                <a:tab pos="1330325" algn="l"/>
              </a:tabLst>
            </a:pPr>
            <a:endParaRPr kumimoji="1" lang="en-US" altLang="zh-TW" sz="1600" b="1" dirty="0">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marL="742950" lvl="0" indent="-742950">
              <a:buAutoNum type="arabicPeriod"/>
              <a:tabLst>
                <a:tab pos="1330325" algn="l"/>
              </a:tabLst>
            </a:pPr>
            <a:r>
              <a:rPr kumimoji="1" lang="zh-TW" altLang="en-US" sz="36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先理解别人的想法。 </a:t>
            </a:r>
            <a:endParaRPr kumimoji="1" lang="en-US" altLang="zh-TW" sz="36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tabLst>
                <a:tab pos="1330325" algn="l"/>
              </a:tabLst>
            </a:pPr>
            <a:r>
              <a:rPr kumimoji="1" lang="en-US" altLang="zh-TW"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Understand the other person’s perspective first. </a:t>
            </a:r>
            <a:r>
              <a:rPr kumimoji="1" lang="zh-TW" altLang="en-US"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
</a:t>
            </a:r>
            <a:r>
              <a:rPr kumimoji="1" lang="en-US" altLang="zh-TW" sz="36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2. </a:t>
            </a:r>
            <a:r>
              <a:rPr kumimoji="1" lang="zh-TW" altLang="en-US" sz="36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包容别人的缺点。</a:t>
            </a:r>
            <a:r>
              <a:rPr kumimoji="1" lang="en-US" altLang="zh-TW" sz="36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 </a:t>
            </a:r>
          </a:p>
          <a:p>
            <a:pPr lvl="0">
              <a:tabLst>
                <a:tab pos="1330325" algn="l"/>
              </a:tabLst>
            </a:pPr>
            <a:r>
              <a:rPr kumimoji="1" lang="en-US" altLang="zh-TW"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Be tolerant of others’ flaws. </a:t>
            </a:r>
            <a:r>
              <a:rPr kumimoji="1" lang="zh-TW" altLang="en-US"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
</a:t>
            </a:r>
            <a:r>
              <a:rPr kumimoji="1" lang="en-US" altLang="zh-TW" sz="36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3. </a:t>
            </a:r>
            <a:r>
              <a:rPr kumimoji="1" lang="zh-TW" altLang="en-US" sz="36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尊重别人的人格。
</a:t>
            </a:r>
            <a:r>
              <a:rPr kumimoji="1" lang="en-US" altLang="zh-TW"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Respect the personality of others.</a:t>
            </a:r>
            <a:r>
              <a:rPr kumimoji="1" lang="zh-TW" altLang="en-US"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
</a:t>
            </a:r>
            <a:r>
              <a:rPr kumimoji="1" lang="en-US" altLang="zh-TW" sz="36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4. </a:t>
            </a:r>
            <a:r>
              <a:rPr kumimoji="1" lang="zh-TW" altLang="en-US" sz="36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有智慧的合作愉快。</a:t>
            </a:r>
            <a:endParaRPr kumimoji="1" lang="en-US" altLang="zh-TW" sz="36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tabLst>
                <a:tab pos="1330325" algn="l"/>
              </a:tabLst>
            </a:pPr>
            <a:r>
              <a:rPr kumimoji="1" lang="en-US" altLang="zh-TW"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Cooperate in wisdom and joy.</a:t>
            </a:r>
            <a:endParaRPr kumimoji="1" lang="zh-TW" altLang="en-US"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52063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rosses on a hill&#10;&#10;Description automatically generated with low confidence">
            <a:extLst>
              <a:ext uri="{FF2B5EF4-FFF2-40B4-BE49-F238E27FC236}">
                <a16:creationId xmlns:a16="http://schemas.microsoft.com/office/drawing/2014/main" id="{89983AAC-470E-FC4E-8E54-6B792581A9C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rcRect b="26451"/>
          <a:stretch/>
        </p:blipFill>
        <p:spPr>
          <a:xfrm>
            <a:off x="0" y="-1"/>
            <a:ext cx="12192002" cy="6858001"/>
          </a:xfrm>
          <a:prstGeom prst="rect">
            <a:avLst/>
          </a:prstGeom>
        </p:spPr>
      </p:pic>
      <p:sp>
        <p:nvSpPr>
          <p:cNvPr id="4" name="文字方塊 5">
            <a:extLst>
              <a:ext uri="{FF2B5EF4-FFF2-40B4-BE49-F238E27FC236}">
                <a16:creationId xmlns:a16="http://schemas.microsoft.com/office/drawing/2014/main" id="{273CCBD5-3C10-8847-9EEB-CBE10FBC6B9F}"/>
              </a:ext>
            </a:extLst>
          </p:cNvPr>
          <p:cNvSpPr txBox="1"/>
          <p:nvPr/>
        </p:nvSpPr>
        <p:spPr>
          <a:xfrm>
            <a:off x="1262743" y="727653"/>
            <a:ext cx="9944100" cy="5016758"/>
          </a:xfrm>
          <a:prstGeom prst="rect">
            <a:avLst/>
          </a:prstGeom>
          <a:noFill/>
          <a:effectLst>
            <a:outerShdw blurRad="50800" dist="38100" dir="2700000" algn="tl" rotWithShape="0">
              <a:prstClr val="black">
                <a:alpha val="40000"/>
              </a:prstClr>
            </a:outerShdw>
          </a:effectLst>
        </p:spPr>
        <p:txBody>
          <a:bodyPr wrap="square" rtlCol="0">
            <a:spAutoFit/>
          </a:bodyPr>
          <a:lstStyle/>
          <a:p>
            <a:pPr lvl="0" algn="ctr">
              <a:tabLst>
                <a:tab pos="1330325" algn="l"/>
              </a:tabLst>
            </a:pP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（三）透过祷告亲近主</a:t>
            </a:r>
            <a:endPar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lgn="ctr">
              <a:tabLst>
                <a:tab pos="1330325" algn="l"/>
              </a:tabLst>
            </a:pPr>
            <a:r>
              <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Draw near to God through prayers</a:t>
            </a:r>
          </a:p>
          <a:p>
            <a:pPr lvl="0" algn="ctr">
              <a:tabLst>
                <a:tab pos="1330325" algn="l"/>
              </a:tabLst>
            </a:pPr>
            <a:endPar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tabLst>
                <a:tab pos="1330325" algn="l"/>
              </a:tabLst>
            </a:pPr>
            <a:r>
              <a:rPr kumimoji="1" lang="zh-TW" altLang="en-US"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（撒迦利亞書 </a:t>
            </a:r>
            <a:r>
              <a:rPr kumimoji="1" lang="en-US" altLang="zh-TW"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Zechariah</a:t>
            </a:r>
            <a:r>
              <a:rPr kumimoji="1" lang="zh-TW" altLang="en-US"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 </a:t>
            </a:r>
            <a:r>
              <a:rPr kumimoji="1" lang="en-US" altLang="zh-TW"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4:6b</a:t>
            </a:r>
            <a:r>
              <a:rPr kumimoji="1" lang="zh-TW" altLang="en-US"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a:t>
            </a:r>
            <a:endParaRPr kumimoji="1" lang="en-US" altLang="zh-TW"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tabLst>
                <a:tab pos="1330325" algn="l"/>
              </a:tabLst>
            </a:pPr>
            <a:r>
              <a:rPr kumimoji="1" lang="zh-TW" altLang="en-US"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万军之耶和华说：不是倚靠势力，不是倚靠才能，乃是倚靠我的灵方能成事。</a:t>
            </a:r>
            <a:r>
              <a:rPr kumimoji="1" lang="en-US" altLang="zh-TW"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 </a:t>
            </a:r>
          </a:p>
          <a:p>
            <a:pPr lvl="0">
              <a:tabLst>
                <a:tab pos="1330325" algn="l"/>
              </a:tabLst>
            </a:pPr>
            <a:r>
              <a:rPr kumimoji="1" lang="en-US" altLang="zh-TW"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‘Not by might nor by power, but by my Spirit,’ says the Lord Almighty.</a:t>
            </a:r>
            <a:endParaRPr kumimoji="1" lang="zh-TW" altLang="en-US"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214435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rosses on a hill&#10;&#10;Description automatically generated with low confidence">
            <a:extLst>
              <a:ext uri="{FF2B5EF4-FFF2-40B4-BE49-F238E27FC236}">
                <a16:creationId xmlns:a16="http://schemas.microsoft.com/office/drawing/2014/main" id="{89983AAC-470E-FC4E-8E54-6B792581A9C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rcRect b="26451"/>
          <a:stretch/>
        </p:blipFill>
        <p:spPr>
          <a:xfrm>
            <a:off x="0" y="-1"/>
            <a:ext cx="12192002" cy="6858001"/>
          </a:xfrm>
          <a:prstGeom prst="rect">
            <a:avLst/>
          </a:prstGeom>
        </p:spPr>
      </p:pic>
      <p:sp>
        <p:nvSpPr>
          <p:cNvPr id="4" name="文字方塊 5">
            <a:extLst>
              <a:ext uri="{FF2B5EF4-FFF2-40B4-BE49-F238E27FC236}">
                <a16:creationId xmlns:a16="http://schemas.microsoft.com/office/drawing/2014/main" id="{3095BB59-9044-3842-BF12-124D4CA1638A}"/>
              </a:ext>
            </a:extLst>
          </p:cNvPr>
          <p:cNvSpPr txBox="1"/>
          <p:nvPr/>
        </p:nvSpPr>
        <p:spPr>
          <a:xfrm>
            <a:off x="1775535" y="1952344"/>
            <a:ext cx="9126245" cy="1938992"/>
          </a:xfrm>
          <a:prstGeom prst="rect">
            <a:avLst/>
          </a:prstGeom>
          <a:noFill/>
          <a:effectLst>
            <a:outerShdw blurRad="50800" dist="38100" dir="2700000" algn="tl" rotWithShape="0">
              <a:prstClr val="black">
                <a:alpha val="40000"/>
              </a:prstClr>
            </a:outerShdw>
          </a:effectLst>
        </p:spPr>
        <p:txBody>
          <a:bodyPr wrap="square" rtlCol="0">
            <a:spAutoFit/>
          </a:bodyPr>
          <a:lstStyle/>
          <a:p>
            <a:pPr lvl="0" algn="ctr">
              <a:tabLst>
                <a:tab pos="1330325" algn="l"/>
              </a:tabLst>
            </a:pP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（四）培養新的領袖</a:t>
            </a:r>
            <a:r>
              <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 (</a:t>
            </a: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幫助別人成長</a:t>
            </a:r>
            <a:r>
              <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a:t>
            </a:r>
          </a:p>
          <a:p>
            <a:pPr lvl="0" algn="ctr">
              <a:tabLst>
                <a:tab pos="1330325" algn="l"/>
              </a:tabLst>
            </a:pPr>
            <a:r>
              <a:rPr kumimoji="1" lang="en-US" altLang="zh-TW"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Nurture new leaders </a:t>
            </a:r>
            <a:r>
              <a:rPr kumimoji="1" lang="en-US" altLang="zh-TW" sz="4000" b="1">
                <a:effectLst>
                  <a:glow rad="63500">
                    <a:srgbClr val="6F6F6F">
                      <a:satMod val="175000"/>
                      <a:alpha val="40000"/>
                    </a:srgbClr>
                  </a:glow>
                </a:effectLst>
                <a:latin typeface="Yu Gothic UI" panose="020B0500000000000000" pitchFamily="34" charset="-128"/>
                <a:ea typeface="Yu Gothic UI" panose="020B0500000000000000" pitchFamily="34" charset="-128"/>
              </a:rPr>
              <a:t>and </a:t>
            </a:r>
          </a:p>
          <a:p>
            <a:pPr lvl="0" algn="ctr">
              <a:tabLst>
                <a:tab pos="1330325" algn="l"/>
              </a:tabLst>
            </a:pPr>
            <a:r>
              <a:rPr kumimoji="1" lang="en-US" altLang="zh-TW" sz="4000" b="1">
                <a:effectLst>
                  <a:glow rad="63500">
                    <a:srgbClr val="6F6F6F">
                      <a:satMod val="175000"/>
                      <a:alpha val="40000"/>
                    </a:srgbClr>
                  </a:glow>
                </a:effectLst>
                <a:latin typeface="Yu Gothic UI" panose="020B0500000000000000" pitchFamily="34" charset="-128"/>
                <a:ea typeface="Yu Gothic UI" panose="020B0500000000000000" pitchFamily="34" charset="-128"/>
              </a:rPr>
              <a:t>help </a:t>
            </a:r>
            <a:r>
              <a:rPr kumimoji="1" lang="en-US" altLang="zh-TW"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others grow.</a:t>
            </a:r>
          </a:p>
        </p:txBody>
      </p:sp>
    </p:spTree>
    <p:extLst>
      <p:ext uri="{BB962C8B-B14F-4D97-AF65-F5344CB8AC3E}">
        <p14:creationId xmlns:p14="http://schemas.microsoft.com/office/powerpoint/2010/main" val="2092312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rosses on a hill&#10;&#10;Description automatically generated with low confidence">
            <a:extLst>
              <a:ext uri="{FF2B5EF4-FFF2-40B4-BE49-F238E27FC236}">
                <a16:creationId xmlns:a16="http://schemas.microsoft.com/office/drawing/2014/main" id="{89983AAC-470E-FC4E-8E54-6B792581A9C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rcRect b="26451"/>
          <a:stretch/>
        </p:blipFill>
        <p:spPr>
          <a:xfrm>
            <a:off x="0" y="-1"/>
            <a:ext cx="12192002" cy="6858001"/>
          </a:xfrm>
          <a:prstGeom prst="rect">
            <a:avLst/>
          </a:prstGeom>
        </p:spPr>
      </p:pic>
      <p:sp>
        <p:nvSpPr>
          <p:cNvPr id="4" name="文字方塊 5">
            <a:extLst>
              <a:ext uri="{FF2B5EF4-FFF2-40B4-BE49-F238E27FC236}">
                <a16:creationId xmlns:a16="http://schemas.microsoft.com/office/drawing/2014/main" id="{9F5148C3-6FC0-4D4C-8F41-75661D723695}"/>
              </a:ext>
            </a:extLst>
          </p:cNvPr>
          <p:cNvSpPr txBox="1"/>
          <p:nvPr/>
        </p:nvSpPr>
        <p:spPr>
          <a:xfrm>
            <a:off x="1908699" y="612843"/>
            <a:ext cx="8948691" cy="5078313"/>
          </a:xfrm>
          <a:prstGeom prst="rect">
            <a:avLst/>
          </a:prstGeom>
          <a:noFill/>
          <a:effectLst>
            <a:outerShdw blurRad="50800" dist="38100" dir="2700000" algn="tl" rotWithShape="0">
              <a:prstClr val="black">
                <a:alpha val="40000"/>
              </a:prstClr>
            </a:outerShdw>
          </a:effectLst>
        </p:spPr>
        <p:txBody>
          <a:bodyPr wrap="square" rtlCol="0">
            <a:spAutoFit/>
          </a:bodyPr>
          <a:lstStyle/>
          <a:p>
            <a:pPr lvl="0">
              <a:tabLst>
                <a:tab pos="1330325" algn="l"/>
              </a:tabLst>
            </a:pPr>
            <a:r>
              <a:rPr kumimoji="1" lang="zh-TW" altLang="en-US"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要懂三个「会」</a:t>
            </a:r>
            <a:endParaRPr kumimoji="1" lang="en-US" altLang="zh-TW"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tabLst>
                <a:tab pos="1330325" algn="l"/>
              </a:tabLst>
            </a:pPr>
            <a:r>
              <a:rPr kumimoji="1" lang="en-US" altLang="zh-TW"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Understand the 3 Capabilities</a:t>
            </a:r>
          </a:p>
          <a:p>
            <a:pPr lvl="0">
              <a:tabLst>
                <a:tab pos="1330325" algn="l"/>
              </a:tabLst>
            </a:pPr>
            <a:r>
              <a:rPr kumimoji="1" lang="zh-TW" altLang="en-US"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
</a:t>
            </a:r>
            <a:r>
              <a:rPr kumimoji="1" lang="en-US" altLang="zh-TW" sz="36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1. </a:t>
            </a:r>
            <a:r>
              <a:rPr kumimoji="1" lang="zh-TW" altLang="en-US" sz="36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会看（你要有眼光）</a:t>
            </a:r>
            <a:endParaRPr kumimoji="1" lang="en-US" altLang="zh-TW" sz="36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tabLst>
                <a:tab pos="1330325" algn="l"/>
              </a:tabLst>
            </a:pPr>
            <a:r>
              <a:rPr kumimoji="1" lang="en-US" altLang="zh-TW"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Insight (Be discerning)</a:t>
            </a:r>
            <a:r>
              <a:rPr kumimoji="1" lang="zh-TW" altLang="en-US"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
</a:t>
            </a:r>
            <a:r>
              <a:rPr kumimoji="1" lang="en-US" altLang="zh-TW" sz="36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2. </a:t>
            </a:r>
            <a:r>
              <a:rPr kumimoji="1" lang="zh-TW" altLang="en-US" sz="36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会带（你要因人而异）</a:t>
            </a:r>
            <a:endParaRPr kumimoji="1" lang="en-US" altLang="zh-TW" sz="36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tabLst>
                <a:tab pos="1330325" algn="l"/>
              </a:tabLst>
            </a:pPr>
            <a:r>
              <a:rPr kumimoji="1" lang="en-US" altLang="zh-TW"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Mentor (Vary from person to person) </a:t>
            </a:r>
            <a:r>
              <a:rPr kumimoji="1" lang="zh-TW" altLang="en-US"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
</a:t>
            </a:r>
            <a:r>
              <a:rPr kumimoji="1" lang="en-US" altLang="zh-TW" sz="36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3. </a:t>
            </a:r>
            <a:r>
              <a:rPr kumimoji="1" lang="zh-TW" altLang="en-US" sz="36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会爱（靠主爱去鼓励他）</a:t>
            </a:r>
            <a:endParaRPr kumimoji="1" lang="en-US" altLang="zh-TW" sz="36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tabLst>
                <a:tab pos="1330325" algn="l"/>
              </a:tabLst>
            </a:pPr>
            <a:r>
              <a:rPr kumimoji="1" lang="en-US" altLang="zh-TW"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Love (Encourage with God’s love)</a:t>
            </a:r>
          </a:p>
        </p:txBody>
      </p:sp>
    </p:spTree>
    <p:extLst>
      <p:ext uri="{BB962C8B-B14F-4D97-AF65-F5344CB8AC3E}">
        <p14:creationId xmlns:p14="http://schemas.microsoft.com/office/powerpoint/2010/main" val="389522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rosses on a hill&#10;&#10;Description automatically generated with low confidence">
            <a:extLst>
              <a:ext uri="{FF2B5EF4-FFF2-40B4-BE49-F238E27FC236}">
                <a16:creationId xmlns:a16="http://schemas.microsoft.com/office/drawing/2014/main" id="{89983AAC-470E-FC4E-8E54-6B792581A9C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rcRect b="26451"/>
          <a:stretch/>
        </p:blipFill>
        <p:spPr>
          <a:xfrm>
            <a:off x="0" y="-1"/>
            <a:ext cx="12192002" cy="6858001"/>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811046" y="458955"/>
            <a:ext cx="9161755" cy="5940088"/>
          </a:xfrm>
          <a:prstGeom prst="rect">
            <a:avLst/>
          </a:prstGeom>
          <a:noFill/>
          <a:effectLst>
            <a:outerShdw blurRad="50800" dist="38100" dir="2700000" algn="tl" rotWithShape="0">
              <a:prstClr val="black">
                <a:alpha val="40000"/>
              </a:prstClr>
            </a:outerShdw>
          </a:effectLst>
        </p:spPr>
        <p:txBody>
          <a:bodyPr wrap="square" rtlCol="0">
            <a:spAutoFit/>
          </a:bodyPr>
          <a:lstStyle/>
          <a:p>
            <a:pPr lvl="0" algn="ctr">
              <a:tabLst>
                <a:tab pos="1330325" algn="l"/>
              </a:tabLst>
            </a:pPr>
            <a:r>
              <a:rPr kumimoji="1" lang="zh-TW" altLang="en-US"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希 伯 來 書 </a:t>
            </a:r>
            <a:r>
              <a:rPr kumimoji="1" lang="en-US" altLang="zh-TW"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Hebrews 6:1</a:t>
            </a:r>
          </a:p>
          <a:p>
            <a:pPr lvl="0">
              <a:tabLst>
                <a:tab pos="1330325" algn="l"/>
              </a:tabLst>
            </a:pP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所 以 ， 我 们 应 当 离 开 基 督 道 理 的 开 端 ， 竭 力 进 到 完 全 的 地 步 ， 不 必 再 立 根 基 ， 就 如 那 懊 悔 死 行 ， 信 靠 神 、</a:t>
            </a:r>
            <a:r>
              <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 </a:t>
            </a:r>
          </a:p>
          <a:p>
            <a:pPr lvl="0">
              <a:tabLst>
                <a:tab pos="1330325" algn="l"/>
              </a:tabLst>
            </a:pPr>
            <a:r>
              <a:rPr kumimoji="1" lang="en-US" altLang="zh-TW"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Therefore let us move beyond the elementary teachings about Christ and be taken forward to maturity, not laying again the foundation of repentance from acts that lead to death, and of faith in God,</a:t>
            </a:r>
          </a:p>
        </p:txBody>
      </p:sp>
    </p:spTree>
    <p:extLst>
      <p:ext uri="{BB962C8B-B14F-4D97-AF65-F5344CB8AC3E}">
        <p14:creationId xmlns:p14="http://schemas.microsoft.com/office/powerpoint/2010/main" val="2282727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rosses on a hill&#10;&#10;Description automatically generated with low confidence">
            <a:extLst>
              <a:ext uri="{FF2B5EF4-FFF2-40B4-BE49-F238E27FC236}">
                <a16:creationId xmlns:a16="http://schemas.microsoft.com/office/drawing/2014/main" id="{89983AAC-470E-FC4E-8E54-6B792581A9C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rcRect b="26451"/>
          <a:stretch/>
        </p:blipFill>
        <p:spPr>
          <a:xfrm>
            <a:off x="0" y="-1"/>
            <a:ext cx="12192002" cy="6858001"/>
          </a:xfrm>
          <a:prstGeom prst="rect">
            <a:avLst/>
          </a:prstGeom>
        </p:spPr>
      </p:pic>
      <p:sp>
        <p:nvSpPr>
          <p:cNvPr id="5" name="文字方塊 5">
            <a:extLst>
              <a:ext uri="{FF2B5EF4-FFF2-40B4-BE49-F238E27FC236}">
                <a16:creationId xmlns:a16="http://schemas.microsoft.com/office/drawing/2014/main" id="{D4204EAD-2892-6A4C-8503-5518F486242B}"/>
              </a:ext>
            </a:extLst>
          </p:cNvPr>
          <p:cNvSpPr txBox="1"/>
          <p:nvPr/>
        </p:nvSpPr>
        <p:spPr>
          <a:xfrm>
            <a:off x="1651248" y="860391"/>
            <a:ext cx="9126245" cy="4031873"/>
          </a:xfrm>
          <a:prstGeom prst="rect">
            <a:avLst/>
          </a:prstGeom>
          <a:noFill/>
          <a:effectLst>
            <a:outerShdw blurRad="50800" dist="38100" dir="2700000" algn="tl" rotWithShape="0">
              <a:prstClr val="black">
                <a:alpha val="40000"/>
              </a:prstClr>
            </a:outerShdw>
          </a:effectLst>
        </p:spPr>
        <p:txBody>
          <a:bodyPr wrap="square" rtlCol="0">
            <a:spAutoFit/>
          </a:bodyPr>
          <a:lstStyle/>
          <a:p>
            <a:pPr lvl="0" algn="ctr">
              <a:tabLst>
                <a:tab pos="1330325" algn="l"/>
              </a:tabLst>
            </a:pPr>
            <a:r>
              <a:rPr kumimoji="1" lang="zh-TW" altLang="en-US"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記住四個字</a:t>
            </a:r>
            <a:endParaRPr kumimoji="1" lang="en-US" altLang="zh-TW"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lgn="ctr">
              <a:tabLst>
                <a:tab pos="1330325" algn="l"/>
              </a:tabLst>
            </a:pPr>
            <a:r>
              <a:rPr kumimoji="1" lang="en-US" altLang="zh-TW"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Remember Four Words</a:t>
            </a:r>
          </a:p>
          <a:p>
            <a:pPr lvl="0" algn="ctr">
              <a:tabLst>
                <a:tab pos="1330325" algn="l"/>
              </a:tabLst>
            </a:pPr>
            <a:endParaRPr kumimoji="1" lang="en-US" altLang="zh-TW"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lgn="ctr">
              <a:tabLst>
                <a:tab pos="1330325" algn="l"/>
              </a:tabLst>
            </a:pPr>
            <a:r>
              <a:rPr kumimoji="1" lang="zh-TW" altLang="en-US" sz="88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心、新、辛、興</a:t>
            </a:r>
            <a:endParaRPr kumimoji="1" lang="en-US" altLang="zh-TW" sz="88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lgn="ctr">
              <a:tabLst>
                <a:tab pos="1330325" algn="l"/>
              </a:tabLst>
            </a:pPr>
            <a:r>
              <a:rPr kumimoji="1" lang="en-US" altLang="zh-TW" sz="48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Heart,</a:t>
            </a:r>
            <a:r>
              <a:rPr kumimoji="1" lang="zh-TW" altLang="en-US" sz="48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 </a:t>
            </a:r>
            <a:r>
              <a:rPr kumimoji="1" lang="en-US" altLang="zh-TW" sz="48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New,</a:t>
            </a:r>
            <a:r>
              <a:rPr kumimoji="1" lang="zh-TW" altLang="en-US" sz="48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 </a:t>
            </a:r>
            <a:r>
              <a:rPr kumimoji="1" lang="en-US" altLang="zh-TW" sz="48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Hard,</a:t>
            </a:r>
            <a:r>
              <a:rPr kumimoji="1" lang="zh-TW" altLang="en-US" sz="48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 </a:t>
            </a:r>
            <a:r>
              <a:rPr kumimoji="1" lang="en-US" altLang="zh-TW" sz="48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Revive</a:t>
            </a:r>
          </a:p>
        </p:txBody>
      </p:sp>
    </p:spTree>
    <p:extLst>
      <p:ext uri="{BB962C8B-B14F-4D97-AF65-F5344CB8AC3E}">
        <p14:creationId xmlns:p14="http://schemas.microsoft.com/office/powerpoint/2010/main" val="3551624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rosses on a hill&#10;&#10;Description automatically generated with low confidence">
            <a:extLst>
              <a:ext uri="{FF2B5EF4-FFF2-40B4-BE49-F238E27FC236}">
                <a16:creationId xmlns:a16="http://schemas.microsoft.com/office/drawing/2014/main" id="{89983AAC-470E-FC4E-8E54-6B792581A9C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rcRect b="26451"/>
          <a:stretch/>
        </p:blipFill>
        <p:spPr>
          <a:xfrm>
            <a:off x="0" y="-1"/>
            <a:ext cx="12192002" cy="6858001"/>
          </a:xfrm>
          <a:prstGeom prst="rect">
            <a:avLst/>
          </a:prstGeom>
        </p:spPr>
      </p:pic>
      <p:sp>
        <p:nvSpPr>
          <p:cNvPr id="4" name="文字方塊 5">
            <a:extLst>
              <a:ext uri="{FF2B5EF4-FFF2-40B4-BE49-F238E27FC236}">
                <a16:creationId xmlns:a16="http://schemas.microsoft.com/office/drawing/2014/main" id="{BDE8AFD8-EC56-494C-9BA3-97BEFCCB05E1}"/>
              </a:ext>
            </a:extLst>
          </p:cNvPr>
          <p:cNvSpPr txBox="1"/>
          <p:nvPr/>
        </p:nvSpPr>
        <p:spPr>
          <a:xfrm>
            <a:off x="1403359" y="617010"/>
            <a:ext cx="9385282" cy="5324535"/>
          </a:xfrm>
          <a:prstGeom prst="rect">
            <a:avLst/>
          </a:prstGeom>
          <a:noFill/>
          <a:effectLst>
            <a:outerShdw blurRad="50800" dist="38100" dir="2700000" algn="tl" rotWithShape="0">
              <a:prstClr val="black">
                <a:alpha val="40000"/>
              </a:prstClr>
            </a:outerShdw>
          </a:effectLst>
        </p:spPr>
        <p:txBody>
          <a:bodyPr wrap="square" rtlCol="0">
            <a:spAutoFit/>
          </a:bodyPr>
          <a:lstStyle/>
          <a:p>
            <a:pPr lvl="0" algn="ctr">
              <a:tabLst>
                <a:tab pos="1330325" algn="l"/>
              </a:tabLst>
            </a:pP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先要有心想成长，
必有新领受，新学习，
辛苦磨练必成器，
复兴壮大神祝福。</a:t>
            </a:r>
            <a:endPar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lgn="ctr">
              <a:tabLst>
                <a:tab pos="1330325" algn="l"/>
              </a:tabLst>
            </a:pPr>
            <a:r>
              <a:rPr kumimoji="1" lang="en-US" altLang="zh-TW"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Have the desire to grow first.</a:t>
            </a:r>
          </a:p>
          <a:p>
            <a:pPr lvl="0" algn="ctr">
              <a:tabLst>
                <a:tab pos="1330325" algn="l"/>
              </a:tabLst>
            </a:pPr>
            <a:r>
              <a:rPr kumimoji="1" lang="en-US" altLang="zh-TW"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There must be new understandings</a:t>
            </a:r>
            <a:r>
              <a:rPr kumimoji="1" lang="zh-TW" altLang="en-US"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 </a:t>
            </a:r>
            <a:endParaRPr kumimoji="1" lang="en-US" altLang="zh-TW"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lgn="ctr">
              <a:tabLst>
                <a:tab pos="1330325" algn="l"/>
              </a:tabLst>
            </a:pPr>
            <a:r>
              <a:rPr kumimoji="1" lang="en-US" altLang="zh-TW"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and learn new things.</a:t>
            </a:r>
          </a:p>
          <a:p>
            <a:pPr lvl="0" algn="ctr">
              <a:tabLst>
                <a:tab pos="1330325" algn="l"/>
              </a:tabLst>
            </a:pPr>
            <a:r>
              <a:rPr kumimoji="1" lang="en-US" altLang="zh-TW"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Become good vessels through hard work.</a:t>
            </a:r>
          </a:p>
          <a:p>
            <a:pPr lvl="0" algn="ctr">
              <a:tabLst>
                <a:tab pos="1330325" algn="l"/>
              </a:tabLst>
            </a:pPr>
            <a:r>
              <a:rPr kumimoji="1" lang="en-US" altLang="zh-TW"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Be revived and strengthened by God.</a:t>
            </a:r>
          </a:p>
        </p:txBody>
      </p:sp>
    </p:spTree>
    <p:extLst>
      <p:ext uri="{BB962C8B-B14F-4D97-AF65-F5344CB8AC3E}">
        <p14:creationId xmlns:p14="http://schemas.microsoft.com/office/powerpoint/2010/main" val="3517877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 indoor, crowd&#10;&#10;Description automatically generated">
            <a:extLst>
              <a:ext uri="{FF2B5EF4-FFF2-40B4-BE49-F238E27FC236}">
                <a16:creationId xmlns:a16="http://schemas.microsoft.com/office/drawing/2014/main" id="{5FB5B1BA-5DAB-6A12-C9A3-6535444B8D06}"/>
              </a:ext>
            </a:extLst>
          </p:cNvPr>
          <p:cNvPicPr>
            <a:picLocks noChangeAspect="1"/>
          </p:cNvPicPr>
          <p:nvPr/>
        </p:nvPicPr>
        <p:blipFill rotWithShape="1">
          <a:blip r:embed="rId2"/>
          <a:srcRect t="1473"/>
          <a:stretch/>
        </p:blipFill>
        <p:spPr>
          <a:xfrm>
            <a:off x="-1" y="0"/>
            <a:ext cx="12192000" cy="6858000"/>
          </a:xfrm>
          <a:prstGeom prst="rect">
            <a:avLst/>
          </a:prstGeom>
        </p:spPr>
      </p:pic>
      <p:sp>
        <p:nvSpPr>
          <p:cNvPr id="4" name="TextBox 3">
            <a:extLst>
              <a:ext uri="{FF2B5EF4-FFF2-40B4-BE49-F238E27FC236}">
                <a16:creationId xmlns:a16="http://schemas.microsoft.com/office/drawing/2014/main" id="{C29548B4-5E55-C748-9C91-0D963C58F6BA}"/>
              </a:ext>
            </a:extLst>
          </p:cNvPr>
          <p:cNvSpPr txBox="1"/>
          <p:nvPr/>
        </p:nvSpPr>
        <p:spPr>
          <a:xfrm>
            <a:off x="4661952" y="4515812"/>
            <a:ext cx="2868093" cy="954107"/>
          </a:xfrm>
          <a:prstGeom prst="rect">
            <a:avLst/>
          </a:prstGeom>
          <a:noFill/>
        </p:spPr>
        <p:txBody>
          <a:bodyPr wrap="none" rtlCol="0">
            <a:spAutoFit/>
          </a:bodyPr>
          <a:lstStyle/>
          <a:p>
            <a:pPr algn="ctr"/>
            <a:r>
              <a:rPr lang="en-US" sz="2800" dirty="0">
                <a:latin typeface="Yu Gothic UI" panose="020B0500000000000000" pitchFamily="34" charset="-128"/>
                <a:ea typeface="Yu Gothic UI" panose="020B0500000000000000" pitchFamily="34" charset="-128"/>
              </a:rPr>
              <a:t>Rev. Steven Fang</a:t>
            </a:r>
          </a:p>
          <a:p>
            <a:pPr algn="ctr"/>
            <a:r>
              <a:rPr lang="zh-TW" altLang="en-US" sz="2800" dirty="0">
                <a:latin typeface="Yu Gothic UI" panose="020B0500000000000000" pitchFamily="34" charset="-128"/>
                <a:ea typeface="Yu Gothic UI" panose="020B0500000000000000" pitchFamily="34" charset="-128"/>
              </a:rPr>
              <a:t>房正豪牧师</a:t>
            </a:r>
            <a:endParaRPr lang="en-US" sz="280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736615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rosses on a hill&#10;&#10;Description automatically generated with low confidence">
            <a:extLst>
              <a:ext uri="{FF2B5EF4-FFF2-40B4-BE49-F238E27FC236}">
                <a16:creationId xmlns:a16="http://schemas.microsoft.com/office/drawing/2014/main" id="{89983AAC-470E-FC4E-8E54-6B792581A9C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rcRect b="26451"/>
          <a:stretch/>
        </p:blipFill>
        <p:spPr>
          <a:xfrm>
            <a:off x="0" y="-1"/>
            <a:ext cx="12192002" cy="6858001"/>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811046" y="458955"/>
            <a:ext cx="9161755" cy="5940088"/>
          </a:xfrm>
          <a:prstGeom prst="rect">
            <a:avLst/>
          </a:prstGeom>
          <a:noFill/>
          <a:effectLst>
            <a:outerShdw blurRad="50800" dist="38100" dir="2700000" algn="tl" rotWithShape="0">
              <a:prstClr val="black">
                <a:alpha val="40000"/>
              </a:prstClr>
            </a:outerShdw>
          </a:effectLst>
        </p:spPr>
        <p:txBody>
          <a:bodyPr wrap="square" rtlCol="0">
            <a:spAutoFit/>
          </a:bodyPr>
          <a:lstStyle/>
          <a:p>
            <a:pPr lvl="0" algn="ctr">
              <a:tabLst>
                <a:tab pos="1330325" algn="l"/>
              </a:tabLst>
            </a:pPr>
            <a:r>
              <a:rPr kumimoji="1" lang="zh-TW" altLang="en-US"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希 伯 來 書 </a:t>
            </a:r>
            <a:r>
              <a:rPr kumimoji="1" lang="en-US" altLang="zh-TW"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Hebrews 6:1</a:t>
            </a:r>
          </a:p>
          <a:p>
            <a:pPr lvl="0">
              <a:tabLst>
                <a:tab pos="1330325" algn="l"/>
              </a:tabLst>
            </a:pP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所 以 ， 我 们 应 当 离 开 基 督 道 理 的 开 端 ， 竭 力 进 到 完 全 的 地 步 ， 不 必 再 立 根 基 ， 就 如 那 懊 悔 死 行 ， 信 靠 神 、</a:t>
            </a:r>
            <a:r>
              <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 </a:t>
            </a:r>
          </a:p>
          <a:p>
            <a:pPr lvl="0">
              <a:tabLst>
                <a:tab pos="1330325" algn="l"/>
              </a:tabLst>
            </a:pPr>
            <a:r>
              <a:rPr kumimoji="1" lang="en-US" altLang="zh-TW"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Therefore let us move beyond the elementary teachings about Christ and be taken forward to maturity, not laying again the foundation of repentance from acts that lead to death, and of faith in God,</a:t>
            </a:r>
          </a:p>
        </p:txBody>
      </p:sp>
    </p:spTree>
    <p:extLst>
      <p:ext uri="{BB962C8B-B14F-4D97-AF65-F5344CB8AC3E}">
        <p14:creationId xmlns:p14="http://schemas.microsoft.com/office/powerpoint/2010/main" val="3882966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rosses on a hill&#10;&#10;Description automatically generated with low confidence">
            <a:extLst>
              <a:ext uri="{FF2B5EF4-FFF2-40B4-BE49-F238E27FC236}">
                <a16:creationId xmlns:a16="http://schemas.microsoft.com/office/drawing/2014/main" id="{89983AAC-470E-FC4E-8E54-6B792581A9C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rcRect b="26451"/>
          <a:stretch/>
        </p:blipFill>
        <p:spPr>
          <a:xfrm>
            <a:off x="0" y="-1"/>
            <a:ext cx="12192002" cy="6858001"/>
          </a:xfrm>
          <a:prstGeom prst="rect">
            <a:avLst/>
          </a:prstGeom>
        </p:spPr>
      </p:pic>
      <p:sp>
        <p:nvSpPr>
          <p:cNvPr id="6" name="文字方塊 5">
            <a:extLst>
              <a:ext uri="{FF2B5EF4-FFF2-40B4-BE49-F238E27FC236}">
                <a16:creationId xmlns:a16="http://schemas.microsoft.com/office/drawing/2014/main" id="{E9136D6B-E14A-2147-900E-9CC132DDDDC2}"/>
              </a:ext>
            </a:extLst>
          </p:cNvPr>
          <p:cNvSpPr txBox="1"/>
          <p:nvPr/>
        </p:nvSpPr>
        <p:spPr>
          <a:xfrm>
            <a:off x="818866" y="556077"/>
            <a:ext cx="10577015" cy="594008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defRPr/>
            </a:pPr>
            <a:r>
              <a:rPr kumimoji="1" lang="zh-TW" altLang="en-US" sz="3600" b="1" dirty="0">
                <a:solidFill>
                  <a:prstClr val="white"/>
                </a:solidFill>
                <a:latin typeface="Yu Gothic UI" panose="020B0500000000000000" pitchFamily="34" charset="-128"/>
                <a:ea typeface="Yu Gothic UI" panose="020B0500000000000000" pitchFamily="34" charset="-128"/>
              </a:rPr>
              <a:t>如何成长？</a:t>
            </a:r>
            <a:r>
              <a:rPr kumimoji="1" lang="zh-CN" altLang="en-US" sz="3600" b="1" dirty="0">
                <a:solidFill>
                  <a:prstClr val="white"/>
                </a:solidFill>
                <a:latin typeface="Yu Gothic UI" panose="020B0500000000000000" pitchFamily="34" charset="-128"/>
                <a:ea typeface="Yu Gothic UI" panose="020B0500000000000000" pitchFamily="34" charset="-128"/>
              </a:rPr>
              <a:t> </a:t>
            </a:r>
            <a:r>
              <a:rPr kumimoji="1" lang="en-US" altLang="zh-TW" sz="3600" b="1" dirty="0">
                <a:latin typeface="Yu Gothic UI" panose="020B0500000000000000" pitchFamily="34" charset="-128"/>
                <a:ea typeface="Yu Gothic UI" panose="020B0500000000000000" pitchFamily="34" charset="-128"/>
              </a:rPr>
              <a:t>Growth </a:t>
            </a:r>
            <a:r>
              <a:rPr kumimoji="1" lang="en-US" altLang="zh-CN" sz="3600" b="1" dirty="0">
                <a:latin typeface="Yu Gothic UI" panose="020B0500000000000000" pitchFamily="34" charset="-128"/>
                <a:ea typeface="Yu Gothic UI" panose="020B0500000000000000" pitchFamily="34" charset="-128"/>
              </a:rPr>
              <a:t>T</a:t>
            </a:r>
            <a:r>
              <a:rPr kumimoji="1" lang="en-US" altLang="zh-TW" sz="3600" b="1" dirty="0">
                <a:latin typeface="Yu Gothic UI" panose="020B0500000000000000" pitchFamily="34" charset="-128"/>
                <a:ea typeface="Yu Gothic UI" panose="020B0500000000000000" pitchFamily="34" charset="-128"/>
              </a:rPr>
              <a:t>ips</a:t>
            </a:r>
          </a:p>
          <a:p>
            <a:pPr lvl="0" algn="ctr">
              <a:tabLst>
                <a:tab pos="1330325" algn="l"/>
              </a:tabLst>
              <a:defRPr/>
            </a:pPr>
            <a:r>
              <a:rPr kumimoji="1" lang="zh-TW" altLang="en-US" sz="3600" b="1" dirty="0">
                <a:solidFill>
                  <a:prstClr val="white"/>
                </a:solidFill>
                <a:latin typeface="Yu Gothic UI" panose="020B0500000000000000" pitchFamily="34" charset="-128"/>
                <a:ea typeface="Yu Gothic UI" panose="020B0500000000000000" pitchFamily="34" charset="-128"/>
              </a:rPr>
              <a:t>
</a:t>
            </a:r>
            <a:r>
              <a:rPr kumimoji="1" lang="zh-TW" altLang="en-US" sz="4000" b="1" dirty="0">
                <a:solidFill>
                  <a:srgbClr val="FFFF00"/>
                </a:solidFill>
                <a:latin typeface="Yu Gothic UI" panose="020B0500000000000000" pitchFamily="34" charset="-128"/>
                <a:ea typeface="Yu Gothic UI" panose="020B0500000000000000" pitchFamily="34" charset="-128"/>
              </a:rPr>
              <a:t>（ㄧ）在神的话语上更深入的追求</a:t>
            </a:r>
            <a:endParaRPr kumimoji="1" lang="en-US" altLang="zh-TW" sz="4000" b="1" dirty="0">
              <a:solidFill>
                <a:srgbClr val="FFFF00"/>
              </a:solidFill>
              <a:latin typeface="Yu Gothic UI" panose="020B0500000000000000" pitchFamily="34" charset="-128"/>
              <a:ea typeface="Yu Gothic UI" panose="020B0500000000000000" pitchFamily="34" charset="-128"/>
            </a:endParaRPr>
          </a:p>
          <a:p>
            <a:pPr lvl="0" algn="ctr">
              <a:tabLst>
                <a:tab pos="1330325" algn="l"/>
              </a:tabLst>
              <a:defRPr/>
            </a:pPr>
            <a:r>
              <a:rPr kumimoji="1" lang="en-US" altLang="zh-TW" sz="4000" b="1" dirty="0">
                <a:solidFill>
                  <a:prstClr val="white"/>
                </a:solidFill>
                <a:latin typeface="Yu Gothic UI" panose="020B0500000000000000" pitchFamily="34" charset="-128"/>
                <a:ea typeface="Yu Gothic UI" panose="020B0500000000000000" pitchFamily="34" charset="-128"/>
              </a:rPr>
              <a:t>Go deeper into God’s word. </a:t>
            </a:r>
            <a:r>
              <a:rPr kumimoji="1" lang="zh-TW" altLang="en-US" sz="4000" b="1" dirty="0">
                <a:solidFill>
                  <a:srgbClr val="FFFF00"/>
                </a:solidFill>
                <a:latin typeface="Yu Gothic UI" panose="020B0500000000000000" pitchFamily="34" charset="-128"/>
                <a:ea typeface="Yu Gothic UI" panose="020B0500000000000000" pitchFamily="34" charset="-128"/>
              </a:rPr>
              <a:t>
（二）在服事中更加老练。</a:t>
            </a:r>
            <a:endParaRPr kumimoji="1" lang="en-US" altLang="zh-TW" sz="4000" b="1" dirty="0">
              <a:solidFill>
                <a:srgbClr val="FFFF00"/>
              </a:solidFill>
              <a:latin typeface="Yu Gothic UI" panose="020B0500000000000000" pitchFamily="34" charset="-128"/>
              <a:ea typeface="Yu Gothic UI" panose="020B0500000000000000" pitchFamily="34" charset="-128"/>
            </a:endParaRPr>
          </a:p>
          <a:p>
            <a:pPr lvl="0" algn="ctr">
              <a:tabLst>
                <a:tab pos="1330325" algn="l"/>
              </a:tabLst>
              <a:defRPr/>
            </a:pPr>
            <a:r>
              <a:rPr kumimoji="1" lang="en-US" altLang="zh-TW" sz="3600" b="1" dirty="0">
                <a:solidFill>
                  <a:prstClr val="white"/>
                </a:solidFill>
                <a:latin typeface="Yu Gothic UI" panose="020B0500000000000000" pitchFamily="34" charset="-128"/>
                <a:ea typeface="Yu Gothic UI" panose="020B0500000000000000" pitchFamily="34" charset="-128"/>
              </a:rPr>
              <a:t> Be more mature through serving.</a:t>
            </a:r>
          </a:p>
          <a:p>
            <a:pPr lvl="0" algn="ctr">
              <a:tabLst>
                <a:tab pos="1330325" algn="l"/>
              </a:tabLst>
              <a:defRPr/>
            </a:pPr>
            <a:r>
              <a:rPr kumimoji="1" lang="zh-TW" altLang="en-US" sz="4000" b="1" dirty="0">
                <a:solidFill>
                  <a:srgbClr val="FFFF00"/>
                </a:solidFill>
                <a:latin typeface="Yu Gothic UI" panose="020B0500000000000000" pitchFamily="34" charset="-128"/>
                <a:ea typeface="Yu Gothic UI" panose="020B0500000000000000" pitchFamily="34" charset="-128"/>
              </a:rPr>
              <a:t>（三）透过祷告更加亲近主。</a:t>
            </a:r>
            <a:endParaRPr kumimoji="1" lang="en-US" altLang="zh-TW" sz="4000" b="1" dirty="0">
              <a:solidFill>
                <a:srgbClr val="FFFF00"/>
              </a:solidFill>
              <a:latin typeface="Yu Gothic UI" panose="020B0500000000000000" pitchFamily="34" charset="-128"/>
              <a:ea typeface="Yu Gothic UI" panose="020B0500000000000000" pitchFamily="34" charset="-128"/>
            </a:endParaRPr>
          </a:p>
          <a:p>
            <a:pPr lvl="0" algn="ctr">
              <a:tabLst>
                <a:tab pos="1330325" algn="l"/>
              </a:tabLst>
              <a:defRPr/>
            </a:pPr>
            <a:r>
              <a:rPr kumimoji="1" lang="en-US" altLang="zh-TW" sz="3600" b="1" dirty="0">
                <a:solidFill>
                  <a:prstClr val="white"/>
                </a:solidFill>
                <a:latin typeface="Yu Gothic UI" panose="020B0500000000000000" pitchFamily="34" charset="-128"/>
                <a:ea typeface="Yu Gothic UI" panose="020B0500000000000000" pitchFamily="34" charset="-128"/>
              </a:rPr>
              <a:t> </a:t>
            </a:r>
            <a:r>
              <a:rPr kumimoji="1" lang="en-US" altLang="zh-CN" sz="3600" b="1" dirty="0">
                <a:solidFill>
                  <a:prstClr val="white"/>
                </a:solidFill>
                <a:latin typeface="Yu Gothic UI" panose="020B0500000000000000" pitchFamily="34" charset="-128"/>
                <a:ea typeface="Yu Gothic UI" panose="020B0500000000000000" pitchFamily="34" charset="-128"/>
              </a:rPr>
              <a:t>Draw near to God through prayer</a:t>
            </a:r>
            <a:r>
              <a:rPr kumimoji="1" lang="en-US" altLang="zh-TW" sz="3600" b="1" dirty="0">
                <a:solidFill>
                  <a:prstClr val="white"/>
                </a:solidFill>
                <a:latin typeface="Yu Gothic UI" panose="020B0500000000000000" pitchFamily="34" charset="-128"/>
                <a:ea typeface="Yu Gothic UI" panose="020B0500000000000000" pitchFamily="34" charset="-128"/>
              </a:rPr>
              <a:t>.</a:t>
            </a:r>
          </a:p>
          <a:p>
            <a:pPr lvl="0" algn="ctr">
              <a:tabLst>
                <a:tab pos="1330325" algn="l"/>
              </a:tabLst>
              <a:defRPr/>
            </a:pPr>
            <a:r>
              <a:rPr kumimoji="1" lang="zh-TW" altLang="en-US" sz="4000" b="1" dirty="0">
                <a:solidFill>
                  <a:srgbClr val="FFFF00"/>
                </a:solidFill>
                <a:latin typeface="Yu Gothic UI" panose="020B0500000000000000" pitchFamily="34" charset="-128"/>
                <a:ea typeface="Yu Gothic UI" panose="020B0500000000000000" pitchFamily="34" charset="-128"/>
              </a:rPr>
              <a:t>（四）用心培养新领袖</a:t>
            </a:r>
            <a:r>
              <a:rPr kumimoji="1" lang="en-US" altLang="zh-TW" sz="4000" b="1" dirty="0">
                <a:solidFill>
                  <a:srgbClr val="FFFF00"/>
                </a:solidFill>
                <a:latin typeface="Yu Gothic UI" panose="020B0500000000000000" pitchFamily="34" charset="-128"/>
                <a:ea typeface="Yu Gothic UI" panose="020B0500000000000000" pitchFamily="34" charset="-128"/>
              </a:rPr>
              <a:t>,</a:t>
            </a:r>
            <a:r>
              <a:rPr kumimoji="1" lang="zh-TW" altLang="en-US" sz="4000" b="1" dirty="0">
                <a:solidFill>
                  <a:srgbClr val="FFFF00"/>
                </a:solidFill>
                <a:latin typeface="Yu Gothic UI" panose="020B0500000000000000" pitchFamily="34" charset="-128"/>
                <a:ea typeface="Yu Gothic UI" panose="020B0500000000000000" pitchFamily="34" charset="-128"/>
              </a:rPr>
              <a:t>帮助别人成长。</a:t>
            </a:r>
            <a:endParaRPr kumimoji="1" lang="en-US" altLang="zh-TW" sz="4000" b="1" dirty="0">
              <a:solidFill>
                <a:srgbClr val="FFFF00"/>
              </a:solidFill>
              <a:latin typeface="Yu Gothic UI" panose="020B0500000000000000" pitchFamily="34" charset="-128"/>
              <a:ea typeface="Yu Gothic UI" panose="020B0500000000000000" pitchFamily="34" charset="-128"/>
            </a:endParaRPr>
          </a:p>
          <a:p>
            <a:pPr lvl="0" algn="ctr">
              <a:tabLst>
                <a:tab pos="1330325" algn="l"/>
              </a:tabLst>
              <a:defRPr/>
            </a:pPr>
            <a:r>
              <a:rPr kumimoji="1" lang="en-US" altLang="zh-TW" sz="3600" b="1" dirty="0">
                <a:solidFill>
                  <a:prstClr val="white"/>
                </a:solidFill>
                <a:latin typeface="Yu Gothic UI" panose="020B0500000000000000" pitchFamily="34" charset="-128"/>
                <a:ea typeface="Yu Gothic UI" panose="020B0500000000000000" pitchFamily="34" charset="-128"/>
              </a:rPr>
              <a:t> </a:t>
            </a:r>
            <a:r>
              <a:rPr kumimoji="1" lang="en-US" altLang="zh-CN" sz="3600" b="1" dirty="0">
                <a:solidFill>
                  <a:prstClr val="white"/>
                </a:solidFill>
                <a:latin typeface="Yu Gothic UI" panose="020B0500000000000000" pitchFamily="34" charset="-128"/>
                <a:ea typeface="Yu Gothic UI" panose="020B0500000000000000" pitchFamily="34" charset="-128"/>
              </a:rPr>
              <a:t>Nurture new leaders and help others grow</a:t>
            </a:r>
            <a:r>
              <a:rPr kumimoji="1" lang="en-US" altLang="zh-TW" sz="3600" b="1" dirty="0">
                <a:solidFill>
                  <a:prstClr val="white"/>
                </a:solidFill>
                <a:latin typeface="Yu Gothic UI" panose="020B0500000000000000" pitchFamily="34" charset="-128"/>
                <a:ea typeface="Yu Gothic UI" panose="020B0500000000000000" pitchFamily="34" charset="-128"/>
              </a:rPr>
              <a:t>.</a:t>
            </a:r>
            <a:endParaRPr kumimoji="1" lang="en-US" altLang="zh-TW" sz="3600" b="1" dirty="0">
              <a:solidFill>
                <a:srgbClr val="FFFF00"/>
              </a:solidFill>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189694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rosses on a hill&#10;&#10;Description automatically generated with low confidence">
            <a:extLst>
              <a:ext uri="{FF2B5EF4-FFF2-40B4-BE49-F238E27FC236}">
                <a16:creationId xmlns:a16="http://schemas.microsoft.com/office/drawing/2014/main" id="{89983AAC-470E-FC4E-8E54-6B792581A9C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rcRect b="26451"/>
          <a:stretch/>
        </p:blipFill>
        <p:spPr>
          <a:xfrm>
            <a:off x="0" y="-1"/>
            <a:ext cx="12192002" cy="6858001"/>
          </a:xfrm>
          <a:prstGeom prst="rect">
            <a:avLst/>
          </a:prstGeom>
        </p:spPr>
      </p:pic>
      <p:sp>
        <p:nvSpPr>
          <p:cNvPr id="4" name="文字方塊 5">
            <a:extLst>
              <a:ext uri="{FF2B5EF4-FFF2-40B4-BE49-F238E27FC236}">
                <a16:creationId xmlns:a16="http://schemas.microsoft.com/office/drawing/2014/main" id="{5ECB792C-D5BF-0F43-B411-2CFA1188501D}"/>
              </a:ext>
            </a:extLst>
          </p:cNvPr>
          <p:cNvSpPr txBox="1"/>
          <p:nvPr/>
        </p:nvSpPr>
        <p:spPr>
          <a:xfrm>
            <a:off x="1371600" y="924567"/>
            <a:ext cx="9786257" cy="3262432"/>
          </a:xfrm>
          <a:prstGeom prst="rect">
            <a:avLst/>
          </a:prstGeom>
          <a:noFill/>
          <a:effectLst>
            <a:outerShdw blurRad="50800" dist="38100" dir="2700000" algn="tl" rotWithShape="0">
              <a:prstClr val="black">
                <a:alpha val="40000"/>
              </a:prstClr>
            </a:outerShdw>
          </a:effectLst>
        </p:spPr>
        <p:txBody>
          <a:bodyPr wrap="square" rtlCol="0">
            <a:spAutoFit/>
          </a:bodyPr>
          <a:lstStyle/>
          <a:p>
            <a:pPr lvl="0" algn="ctr">
              <a:tabLst>
                <a:tab pos="1330325" algn="l"/>
              </a:tabLst>
              <a:defRPr/>
            </a:pPr>
            <a:r>
              <a:rPr kumimoji="1" lang="zh-TW" altLang="en-US" sz="3600" b="1" dirty="0">
                <a:solidFill>
                  <a:prstClr val="white"/>
                </a:solidFill>
                <a:latin typeface="Yu Gothic UI" panose="020B0500000000000000" pitchFamily="34" charset="-128"/>
                <a:ea typeface="Yu Gothic UI" panose="020B0500000000000000" pitchFamily="34" charset="-128"/>
              </a:rPr>
              <a:t>我渴不渴慕神的话？</a:t>
            </a:r>
            <a:endParaRPr kumimoji="1" lang="en-US" altLang="zh-TW" sz="3600" b="1" dirty="0">
              <a:solidFill>
                <a:prstClr val="white"/>
              </a:solidFill>
              <a:latin typeface="Yu Gothic UI" panose="020B0500000000000000" pitchFamily="34" charset="-128"/>
              <a:ea typeface="Yu Gothic UI" panose="020B0500000000000000" pitchFamily="34" charset="-128"/>
            </a:endParaRPr>
          </a:p>
          <a:p>
            <a:pPr lvl="0" algn="ctr">
              <a:tabLst>
                <a:tab pos="1330325" algn="l"/>
              </a:tabLst>
              <a:defRPr/>
            </a:pPr>
            <a:r>
              <a:rPr kumimoji="1" lang="en-US" altLang="zh-TW" sz="3600" b="1" dirty="0">
                <a:solidFill>
                  <a:prstClr val="white"/>
                </a:solidFill>
                <a:latin typeface="Yu Gothic UI" panose="020B0500000000000000" pitchFamily="34" charset="-128"/>
                <a:ea typeface="Yu Gothic UI" panose="020B0500000000000000" pitchFamily="34" charset="-128"/>
              </a:rPr>
              <a:t>Do I pant for God’s word?</a:t>
            </a:r>
            <a:r>
              <a:rPr kumimoji="1" lang="zh-TW" altLang="en-US" sz="3600" b="1" dirty="0">
                <a:solidFill>
                  <a:prstClr val="white"/>
                </a:solidFill>
                <a:latin typeface="Yu Gothic UI" panose="020B0500000000000000" pitchFamily="34" charset="-128"/>
                <a:ea typeface="Yu Gothic UI" panose="020B0500000000000000" pitchFamily="34" charset="-128"/>
              </a:rPr>
              <a:t>
</a:t>
            </a:r>
            <a:r>
              <a:rPr kumimoji="1" lang="zh-TW" altLang="en-US" sz="4000" b="1" dirty="0">
                <a:solidFill>
                  <a:srgbClr val="FFFF00"/>
                </a:solidFill>
                <a:latin typeface="Yu Gothic UI" panose="020B0500000000000000" pitchFamily="34" charset="-128"/>
                <a:ea typeface="Yu Gothic UI" panose="020B0500000000000000" pitchFamily="34" charset="-128"/>
              </a:rPr>
              <a:t>
</a:t>
            </a:r>
            <a:r>
              <a:rPr kumimoji="1" lang="zh-TW" altLang="en-US" sz="5400" b="1" dirty="0">
                <a:solidFill>
                  <a:srgbClr val="FFFF00"/>
                </a:solidFill>
                <a:latin typeface="Yu Gothic UI" panose="020B0500000000000000" pitchFamily="34" charset="-128"/>
                <a:ea typeface="Yu Gothic UI" panose="020B0500000000000000" pitchFamily="34" charset="-128"/>
              </a:rPr>
              <a:t>“如鹿渴慕溪水”</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lvl="0" algn="ctr">
              <a:tabLst>
                <a:tab pos="1330325" algn="l"/>
              </a:tabLst>
              <a:defRPr/>
            </a:pPr>
            <a:r>
              <a:rPr kumimoji="1" lang="en-US" altLang="zh-TW" sz="4000" b="1" dirty="0">
                <a:solidFill>
                  <a:srgbClr val="FFFF00"/>
                </a:solidFill>
                <a:latin typeface="Yu Gothic UI" panose="020B0500000000000000" pitchFamily="34" charset="-128"/>
                <a:ea typeface="Yu Gothic UI" panose="020B0500000000000000" pitchFamily="34" charset="-128"/>
              </a:rPr>
              <a:t>”As the deer pants for streams of water"</a:t>
            </a:r>
          </a:p>
        </p:txBody>
      </p:sp>
    </p:spTree>
    <p:extLst>
      <p:ext uri="{BB962C8B-B14F-4D97-AF65-F5344CB8AC3E}">
        <p14:creationId xmlns:p14="http://schemas.microsoft.com/office/powerpoint/2010/main" val="2919066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rosses on a hill&#10;&#10;Description automatically generated with low confidence">
            <a:extLst>
              <a:ext uri="{FF2B5EF4-FFF2-40B4-BE49-F238E27FC236}">
                <a16:creationId xmlns:a16="http://schemas.microsoft.com/office/drawing/2014/main" id="{89983AAC-470E-FC4E-8E54-6B792581A9C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rcRect b="26451"/>
          <a:stretch/>
        </p:blipFill>
        <p:spPr>
          <a:xfrm>
            <a:off x="0" y="-1"/>
            <a:ext cx="12192002" cy="6858001"/>
          </a:xfrm>
          <a:prstGeom prst="rect">
            <a:avLst/>
          </a:prstGeom>
        </p:spPr>
      </p:pic>
      <p:sp>
        <p:nvSpPr>
          <p:cNvPr id="4" name="文字方塊 5">
            <a:extLst>
              <a:ext uri="{FF2B5EF4-FFF2-40B4-BE49-F238E27FC236}">
                <a16:creationId xmlns:a16="http://schemas.microsoft.com/office/drawing/2014/main" id="{5ECB792C-D5BF-0F43-B411-2CFA1188501D}"/>
              </a:ext>
            </a:extLst>
          </p:cNvPr>
          <p:cNvSpPr txBox="1"/>
          <p:nvPr/>
        </p:nvSpPr>
        <p:spPr>
          <a:xfrm>
            <a:off x="1871406" y="924567"/>
            <a:ext cx="8897311" cy="4924425"/>
          </a:xfrm>
          <a:prstGeom prst="rect">
            <a:avLst/>
          </a:prstGeom>
          <a:noFill/>
          <a:effectLst>
            <a:outerShdw blurRad="50800" dist="38100" dir="2700000" algn="tl" rotWithShape="0">
              <a:prstClr val="black">
                <a:alpha val="40000"/>
              </a:prstClr>
            </a:outerShdw>
          </a:effectLst>
        </p:spPr>
        <p:txBody>
          <a:bodyPr wrap="square" rtlCol="0">
            <a:spAutoFit/>
          </a:bodyPr>
          <a:lstStyle/>
          <a:p>
            <a:pPr lvl="0" algn="ctr">
              <a:tabLst>
                <a:tab pos="1330325" algn="l"/>
              </a:tabLst>
              <a:defRPr/>
            </a:pPr>
            <a:r>
              <a:rPr kumimoji="1" lang="zh-TW" altLang="en-US" sz="3600" b="1" dirty="0">
                <a:solidFill>
                  <a:prstClr val="white"/>
                </a:solidFill>
                <a:latin typeface="Yu Gothic UI" panose="020B0500000000000000" pitchFamily="34" charset="-128"/>
                <a:ea typeface="Yu Gothic UI" panose="020B0500000000000000" pitchFamily="34" charset="-128"/>
              </a:rPr>
              <a:t>何西阿書</a:t>
            </a:r>
            <a:r>
              <a:rPr kumimoji="1" lang="en-US" altLang="zh-TW" sz="3600" b="1" dirty="0">
                <a:solidFill>
                  <a:prstClr val="white"/>
                </a:solidFill>
                <a:latin typeface="Yu Gothic UI" panose="020B0500000000000000" pitchFamily="34" charset="-128"/>
                <a:ea typeface="Yu Gothic UI" panose="020B0500000000000000" pitchFamily="34" charset="-128"/>
              </a:rPr>
              <a:t> Hosea 6:3a </a:t>
            </a:r>
          </a:p>
          <a:p>
            <a:pPr lvl="0" algn="ctr">
              <a:tabLst>
                <a:tab pos="1330325" algn="l"/>
              </a:tabLst>
              <a:defRPr/>
            </a:pPr>
            <a:r>
              <a:rPr kumimoji="1" lang="zh-TW" altLang="en-US" sz="3600" b="1" dirty="0">
                <a:solidFill>
                  <a:prstClr val="white"/>
                </a:solidFill>
                <a:latin typeface="Yu Gothic UI" panose="020B0500000000000000" pitchFamily="34" charset="-128"/>
                <a:ea typeface="Yu Gothic UI" panose="020B0500000000000000" pitchFamily="34" charset="-128"/>
              </a:rPr>
              <a:t>我 们 务 要 认 识 耶 和 华 ， </a:t>
            </a:r>
            <a:endParaRPr kumimoji="1" lang="en-US" altLang="zh-TW" sz="3600" b="1" dirty="0">
              <a:solidFill>
                <a:prstClr val="white"/>
              </a:solidFill>
              <a:latin typeface="Yu Gothic UI" panose="020B0500000000000000" pitchFamily="34" charset="-128"/>
              <a:ea typeface="Yu Gothic UI" panose="020B0500000000000000" pitchFamily="34" charset="-128"/>
            </a:endParaRPr>
          </a:p>
          <a:p>
            <a:pPr lvl="0" algn="ctr">
              <a:tabLst>
                <a:tab pos="1330325" algn="l"/>
              </a:tabLst>
              <a:defRPr/>
            </a:pPr>
            <a:r>
              <a:rPr kumimoji="1" lang="zh-TW" altLang="en-US" sz="3600" b="1" dirty="0">
                <a:solidFill>
                  <a:prstClr val="white"/>
                </a:solidFill>
                <a:latin typeface="Yu Gothic UI" panose="020B0500000000000000" pitchFamily="34" charset="-128"/>
                <a:ea typeface="Yu Gothic UI" panose="020B0500000000000000" pitchFamily="34" charset="-128"/>
              </a:rPr>
              <a:t>竭 力 追 求 认 识 他 。</a:t>
            </a:r>
            <a:endParaRPr kumimoji="1" lang="en-US" altLang="zh-TW" sz="3600" b="1" dirty="0">
              <a:solidFill>
                <a:prstClr val="white"/>
              </a:solidFill>
              <a:latin typeface="Yu Gothic UI" panose="020B0500000000000000" pitchFamily="34" charset="-128"/>
              <a:ea typeface="Yu Gothic UI" panose="020B0500000000000000" pitchFamily="34" charset="-128"/>
            </a:endParaRPr>
          </a:p>
          <a:p>
            <a:pPr lvl="0" algn="ctr">
              <a:tabLst>
                <a:tab pos="1330325" algn="l"/>
              </a:tabLst>
              <a:defRPr/>
            </a:pPr>
            <a:r>
              <a:rPr kumimoji="1" lang="en-US" altLang="zh-TW" sz="3600" b="1" dirty="0">
                <a:solidFill>
                  <a:prstClr val="white"/>
                </a:solidFill>
                <a:latin typeface="Yu Gothic UI" panose="020B0500000000000000" pitchFamily="34" charset="-128"/>
                <a:ea typeface="Yu Gothic UI" panose="020B0500000000000000" pitchFamily="34" charset="-128"/>
              </a:rPr>
              <a:t>Let us acknowledge the Lord;</a:t>
            </a:r>
          </a:p>
          <a:p>
            <a:pPr lvl="0" algn="ctr">
              <a:tabLst>
                <a:tab pos="1330325" algn="l"/>
              </a:tabLst>
              <a:defRPr/>
            </a:pPr>
            <a:r>
              <a:rPr kumimoji="1" lang="en-US" altLang="zh-TW" sz="3600" b="1" dirty="0">
                <a:solidFill>
                  <a:prstClr val="white"/>
                </a:solidFill>
                <a:latin typeface="Yu Gothic UI" panose="020B0500000000000000" pitchFamily="34" charset="-128"/>
                <a:ea typeface="Yu Gothic UI" panose="020B0500000000000000" pitchFamily="34" charset="-128"/>
              </a:rPr>
              <a:t> let us press on to acknowledge him.</a:t>
            </a:r>
            <a:r>
              <a:rPr kumimoji="1" lang="zh-TW" altLang="en-US" sz="3600" b="1" dirty="0">
                <a:solidFill>
                  <a:prstClr val="white"/>
                </a:solidFill>
                <a:latin typeface="Yu Gothic UI" panose="020B0500000000000000" pitchFamily="34" charset="-128"/>
                <a:ea typeface="Yu Gothic UI" panose="020B0500000000000000" pitchFamily="34" charset="-128"/>
              </a:rPr>
              <a:t>
</a:t>
            </a:r>
            <a:r>
              <a:rPr kumimoji="1" lang="zh-TW" altLang="en-US" sz="4000" b="1" dirty="0">
                <a:solidFill>
                  <a:srgbClr val="FFFF00"/>
                </a:solidFill>
                <a:latin typeface="Yu Gothic UI" panose="020B0500000000000000" pitchFamily="34" charset="-128"/>
                <a:ea typeface="Yu Gothic UI" panose="020B0500000000000000" pitchFamily="34" charset="-128"/>
              </a:rPr>
              <a:t>
</a:t>
            </a:r>
            <a:r>
              <a:rPr kumimoji="1" lang="zh-TW" altLang="en-US" sz="5400" b="1" dirty="0">
                <a:solidFill>
                  <a:srgbClr val="FFFF00"/>
                </a:solidFill>
                <a:latin typeface="Yu Gothic UI" panose="020B0500000000000000" pitchFamily="34" charset="-128"/>
                <a:ea typeface="Yu Gothic UI" panose="020B0500000000000000" pitchFamily="34" charset="-128"/>
              </a:rPr>
              <a:t>“竭力”</a:t>
            </a:r>
            <a:r>
              <a:rPr kumimoji="1" lang="zh-TW" altLang="en-US" sz="5400" b="1" dirty="0">
                <a:latin typeface="Yu Gothic UI" panose="020B0500000000000000" pitchFamily="34" charset="-128"/>
                <a:ea typeface="Yu Gothic UI" panose="020B0500000000000000" pitchFamily="34" charset="-128"/>
              </a:rPr>
              <a:t>追求认识耶和华。</a:t>
            </a:r>
            <a:endParaRPr kumimoji="1" lang="en-US" altLang="zh-TW" sz="5400" b="1" dirty="0">
              <a:latin typeface="Yu Gothic UI" panose="020B0500000000000000" pitchFamily="34" charset="-128"/>
              <a:ea typeface="Yu Gothic UI" panose="020B0500000000000000" pitchFamily="34" charset="-128"/>
            </a:endParaRPr>
          </a:p>
          <a:p>
            <a:pPr lvl="0" algn="ctr">
              <a:tabLst>
                <a:tab pos="1330325" algn="l"/>
              </a:tabLst>
              <a:defRPr/>
            </a:pPr>
            <a:r>
              <a:rPr kumimoji="1" lang="en-US" altLang="zh-TW" sz="4000" b="1" dirty="0">
                <a:solidFill>
                  <a:srgbClr val="FFFF00"/>
                </a:solidFill>
                <a:latin typeface="Yu Gothic UI" panose="020B0500000000000000" pitchFamily="34" charset="-128"/>
                <a:ea typeface="Yu Gothic UI" panose="020B0500000000000000" pitchFamily="34" charset="-128"/>
              </a:rPr>
              <a:t>“Press on” </a:t>
            </a:r>
            <a:r>
              <a:rPr kumimoji="1" lang="en-US" altLang="zh-TW" sz="4000" b="1" dirty="0">
                <a:latin typeface="Yu Gothic UI" panose="020B0500000000000000" pitchFamily="34" charset="-128"/>
                <a:ea typeface="Yu Gothic UI" panose="020B0500000000000000" pitchFamily="34" charset="-128"/>
              </a:rPr>
              <a:t>to acknowledge the Lord. </a:t>
            </a:r>
          </a:p>
        </p:txBody>
      </p:sp>
    </p:spTree>
    <p:extLst>
      <p:ext uri="{BB962C8B-B14F-4D97-AF65-F5344CB8AC3E}">
        <p14:creationId xmlns:p14="http://schemas.microsoft.com/office/powerpoint/2010/main" val="173814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rosses on a hill&#10;&#10;Description automatically generated with low confidence">
            <a:extLst>
              <a:ext uri="{FF2B5EF4-FFF2-40B4-BE49-F238E27FC236}">
                <a16:creationId xmlns:a16="http://schemas.microsoft.com/office/drawing/2014/main" id="{89983AAC-470E-FC4E-8E54-6B792581A9C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rcRect b="26451"/>
          <a:stretch/>
        </p:blipFill>
        <p:spPr>
          <a:xfrm>
            <a:off x="0" y="-1"/>
            <a:ext cx="12192002" cy="6858001"/>
          </a:xfrm>
          <a:prstGeom prst="rect">
            <a:avLst/>
          </a:prstGeom>
        </p:spPr>
      </p:pic>
      <p:sp>
        <p:nvSpPr>
          <p:cNvPr id="4" name="文字方塊 5">
            <a:extLst>
              <a:ext uri="{FF2B5EF4-FFF2-40B4-BE49-F238E27FC236}">
                <a16:creationId xmlns:a16="http://schemas.microsoft.com/office/drawing/2014/main" id="{5ECB792C-D5BF-0F43-B411-2CFA1188501D}"/>
              </a:ext>
            </a:extLst>
          </p:cNvPr>
          <p:cNvSpPr txBox="1"/>
          <p:nvPr/>
        </p:nvSpPr>
        <p:spPr>
          <a:xfrm>
            <a:off x="1871406" y="924567"/>
            <a:ext cx="8897311" cy="3231654"/>
          </a:xfrm>
          <a:prstGeom prst="rect">
            <a:avLst/>
          </a:prstGeom>
          <a:noFill/>
          <a:effectLst>
            <a:outerShdw blurRad="50800" dist="38100" dir="2700000" algn="tl" rotWithShape="0">
              <a:prstClr val="black">
                <a:alpha val="40000"/>
              </a:prstClr>
            </a:outerShdw>
          </a:effectLst>
        </p:spPr>
        <p:txBody>
          <a:bodyPr wrap="square" rtlCol="0">
            <a:spAutoFit/>
          </a:bodyPr>
          <a:lstStyle/>
          <a:p>
            <a:pPr lvl="0" algn="ctr">
              <a:tabLst>
                <a:tab pos="1330325" algn="l"/>
              </a:tabLst>
              <a:defRPr/>
            </a:pPr>
            <a:r>
              <a:rPr kumimoji="1" lang="zh-TW" altLang="en-US" sz="5400" b="1" dirty="0">
                <a:solidFill>
                  <a:srgbClr val="FFFF00"/>
                </a:solidFill>
                <a:latin typeface="Yu Gothic UI" panose="020B0500000000000000" pitchFamily="34" charset="-128"/>
                <a:ea typeface="Yu Gothic UI" panose="020B0500000000000000" pitchFamily="34" charset="-128"/>
              </a:rPr>
              <a:t>神的话安定在天
永不动摇！</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lvl="0" algn="ctr">
              <a:tabLst>
                <a:tab pos="1330325" algn="l"/>
              </a:tabLst>
              <a:defRPr/>
            </a:pPr>
            <a:r>
              <a:rPr kumimoji="1" lang="en-US" altLang="zh-TW" sz="4800" b="1" dirty="0">
                <a:solidFill>
                  <a:srgbClr val="FFFF00"/>
                </a:solidFill>
                <a:latin typeface="Yu Gothic UI" panose="020B0500000000000000" pitchFamily="34" charset="-128"/>
                <a:ea typeface="Yu Gothic UI" panose="020B0500000000000000" pitchFamily="34" charset="-128"/>
              </a:rPr>
              <a:t>God’s word, is eternal;</a:t>
            </a:r>
          </a:p>
          <a:p>
            <a:pPr lvl="0" algn="ctr">
              <a:tabLst>
                <a:tab pos="1330325" algn="l"/>
              </a:tabLst>
              <a:defRPr/>
            </a:pPr>
            <a:r>
              <a:rPr kumimoji="1" lang="en-US" altLang="zh-TW" sz="4800" b="1" dirty="0">
                <a:solidFill>
                  <a:srgbClr val="FFFF00"/>
                </a:solidFill>
                <a:latin typeface="Yu Gothic UI" panose="020B0500000000000000" pitchFamily="34" charset="-128"/>
                <a:ea typeface="Yu Gothic UI" panose="020B0500000000000000" pitchFamily="34" charset="-128"/>
              </a:rPr>
              <a:t>    it stands firm in the heavens.</a:t>
            </a:r>
            <a:endParaRPr kumimoji="1" lang="en-US" altLang="zh-TW"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030131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rosses on a hill&#10;&#10;Description automatically generated with low confidence">
            <a:extLst>
              <a:ext uri="{FF2B5EF4-FFF2-40B4-BE49-F238E27FC236}">
                <a16:creationId xmlns:a16="http://schemas.microsoft.com/office/drawing/2014/main" id="{89983AAC-470E-FC4E-8E54-6B792581A9C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rcRect b="26451"/>
          <a:stretch/>
        </p:blipFill>
        <p:spPr>
          <a:xfrm>
            <a:off x="0" y="-1"/>
            <a:ext cx="12192002" cy="6858001"/>
          </a:xfrm>
          <a:prstGeom prst="rect">
            <a:avLst/>
          </a:prstGeom>
        </p:spPr>
      </p:pic>
      <p:sp>
        <p:nvSpPr>
          <p:cNvPr id="4" name="文字方塊 5">
            <a:extLst>
              <a:ext uri="{FF2B5EF4-FFF2-40B4-BE49-F238E27FC236}">
                <a16:creationId xmlns:a16="http://schemas.microsoft.com/office/drawing/2014/main" id="{5ECB792C-D5BF-0F43-B411-2CFA1188501D}"/>
              </a:ext>
            </a:extLst>
          </p:cNvPr>
          <p:cNvSpPr txBox="1"/>
          <p:nvPr/>
        </p:nvSpPr>
        <p:spPr>
          <a:xfrm>
            <a:off x="1871406" y="924567"/>
            <a:ext cx="8897311" cy="2985433"/>
          </a:xfrm>
          <a:prstGeom prst="rect">
            <a:avLst/>
          </a:prstGeom>
          <a:noFill/>
          <a:effectLst>
            <a:outerShdw blurRad="50800" dist="38100" dir="2700000" algn="tl" rotWithShape="0">
              <a:prstClr val="black">
                <a:alpha val="40000"/>
              </a:prstClr>
            </a:outerShdw>
          </a:effectLst>
        </p:spPr>
        <p:txBody>
          <a:bodyPr wrap="square" rtlCol="0">
            <a:spAutoFit/>
          </a:bodyPr>
          <a:lstStyle/>
          <a:p>
            <a:pPr lvl="0" algn="ctr">
              <a:tabLst>
                <a:tab pos="1330325" algn="l"/>
              </a:tabLst>
              <a:defRPr/>
            </a:pPr>
            <a:r>
              <a:rPr kumimoji="1" lang="zh-TW" altLang="en-US" sz="3600" b="1" dirty="0">
                <a:solidFill>
                  <a:prstClr val="white"/>
                </a:solidFill>
                <a:latin typeface="Yu Gothic UI" panose="020B0500000000000000" pitchFamily="34" charset="-128"/>
                <a:ea typeface="Yu Gothic UI" panose="020B0500000000000000" pitchFamily="34" charset="-128"/>
              </a:rPr>
              <a:t>如何成长</a:t>
            </a:r>
            <a:endParaRPr kumimoji="1" lang="en-US" altLang="zh-TW" sz="3600" b="1" dirty="0">
              <a:solidFill>
                <a:prstClr val="white"/>
              </a:solidFill>
              <a:latin typeface="Yu Gothic UI" panose="020B0500000000000000" pitchFamily="34" charset="-128"/>
              <a:ea typeface="Yu Gothic UI" panose="020B0500000000000000" pitchFamily="34" charset="-128"/>
            </a:endParaRPr>
          </a:p>
          <a:p>
            <a:pPr lvl="0" algn="ctr">
              <a:tabLst>
                <a:tab pos="1330325" algn="l"/>
              </a:tabLst>
              <a:defRPr/>
            </a:pPr>
            <a:r>
              <a:rPr kumimoji="1" lang="en-US" altLang="zh-TW" sz="3600" b="1" dirty="0">
                <a:solidFill>
                  <a:prstClr val="white"/>
                </a:solidFill>
                <a:latin typeface="Yu Gothic UI" panose="020B0500000000000000" pitchFamily="34" charset="-128"/>
                <a:ea typeface="Yu Gothic UI" panose="020B0500000000000000" pitchFamily="34" charset="-128"/>
              </a:rPr>
              <a:t>Growth Tips</a:t>
            </a:r>
          </a:p>
          <a:p>
            <a:pPr lvl="0" algn="ctr">
              <a:tabLst>
                <a:tab pos="1330325" algn="l"/>
              </a:tabLst>
              <a:defRPr/>
            </a:pPr>
            <a:r>
              <a:rPr kumimoji="1" lang="zh-TW" altLang="en-US" sz="4000" b="1" dirty="0">
                <a:solidFill>
                  <a:srgbClr val="FFFF00"/>
                </a:solidFill>
                <a:latin typeface="Yu Gothic UI" panose="020B0500000000000000" pitchFamily="34" charset="-128"/>
                <a:ea typeface="Yu Gothic UI" panose="020B0500000000000000" pitchFamily="34" charset="-128"/>
              </a:rPr>
              <a:t>
（二）在服事过程中更加老练。</a:t>
            </a:r>
            <a:endParaRPr kumimoji="1" lang="en-US" altLang="zh-TW" sz="4000" b="1" dirty="0">
              <a:solidFill>
                <a:srgbClr val="FFFF00"/>
              </a:solidFill>
              <a:latin typeface="Yu Gothic UI" panose="020B0500000000000000" pitchFamily="34" charset="-128"/>
              <a:ea typeface="Yu Gothic UI" panose="020B0500000000000000" pitchFamily="34" charset="-128"/>
            </a:endParaRPr>
          </a:p>
          <a:p>
            <a:pPr lvl="0" algn="ctr">
              <a:tabLst>
                <a:tab pos="1330325" algn="l"/>
              </a:tabLst>
              <a:defRPr/>
            </a:pPr>
            <a:r>
              <a:rPr kumimoji="1" lang="en-US" altLang="zh-TW" sz="3600" b="1" dirty="0">
                <a:solidFill>
                  <a:prstClr val="white"/>
                </a:solidFill>
                <a:latin typeface="Yu Gothic UI" panose="020B0500000000000000" pitchFamily="34" charset="-128"/>
                <a:ea typeface="Yu Gothic UI" panose="020B0500000000000000" pitchFamily="34" charset="-128"/>
              </a:rPr>
              <a:t> Be more mature through serving.</a:t>
            </a:r>
            <a:endParaRPr kumimoji="1" lang="en-US" altLang="zh-TW" sz="3600" b="1" dirty="0">
              <a:solidFill>
                <a:srgbClr val="FFFF00"/>
              </a:solidFill>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613538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rosses on a hill&#10;&#10;Description automatically generated with low confidence">
            <a:extLst>
              <a:ext uri="{FF2B5EF4-FFF2-40B4-BE49-F238E27FC236}">
                <a16:creationId xmlns:a16="http://schemas.microsoft.com/office/drawing/2014/main" id="{89983AAC-470E-FC4E-8E54-6B792581A9C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rcRect b="26451"/>
          <a:stretch/>
        </p:blipFill>
        <p:spPr>
          <a:xfrm>
            <a:off x="0" y="-1"/>
            <a:ext cx="12192002" cy="6858001"/>
          </a:xfrm>
          <a:prstGeom prst="rect">
            <a:avLst/>
          </a:prstGeom>
        </p:spPr>
      </p:pic>
      <p:sp>
        <p:nvSpPr>
          <p:cNvPr id="4" name="文字方塊 5">
            <a:extLst>
              <a:ext uri="{FF2B5EF4-FFF2-40B4-BE49-F238E27FC236}">
                <a16:creationId xmlns:a16="http://schemas.microsoft.com/office/drawing/2014/main" id="{5ECB792C-D5BF-0F43-B411-2CFA1188501D}"/>
              </a:ext>
            </a:extLst>
          </p:cNvPr>
          <p:cNvSpPr txBox="1"/>
          <p:nvPr/>
        </p:nvSpPr>
        <p:spPr>
          <a:xfrm>
            <a:off x="2005267" y="612843"/>
            <a:ext cx="8897311"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lvl="0" algn="ctr">
              <a:tabLst>
                <a:tab pos="1330325" algn="l"/>
              </a:tabLst>
              <a:defRPr/>
            </a:pPr>
            <a:r>
              <a:rPr kumimoji="1" lang="zh-TW" altLang="en-US" sz="3600" b="1" dirty="0">
                <a:solidFill>
                  <a:srgbClr val="FFFF00"/>
                </a:solidFill>
                <a:latin typeface="Yu Gothic UI" panose="020B0500000000000000" pitchFamily="34" charset="-128"/>
                <a:ea typeface="Yu Gothic UI" panose="020B0500000000000000" pitchFamily="34" charset="-128"/>
              </a:rPr>
              <a:t>羅 馬 書 </a:t>
            </a:r>
            <a:r>
              <a:rPr kumimoji="1" lang="en-US" altLang="zh-TW" sz="3600" b="1" dirty="0">
                <a:solidFill>
                  <a:srgbClr val="FFFF00"/>
                </a:solidFill>
                <a:latin typeface="Yu Gothic UI" panose="020B0500000000000000" pitchFamily="34" charset="-128"/>
                <a:ea typeface="Yu Gothic UI" panose="020B0500000000000000" pitchFamily="34" charset="-128"/>
              </a:rPr>
              <a:t>Romans 12:1</a:t>
            </a:r>
          </a:p>
          <a:p>
            <a:pPr lvl="0">
              <a:tabLst>
                <a:tab pos="1330325" algn="l"/>
              </a:tabLst>
              <a:defRPr/>
            </a:pPr>
            <a:r>
              <a:rPr kumimoji="1" lang="zh-TW" altLang="en-US" sz="3600" b="1" dirty="0">
                <a:solidFill>
                  <a:srgbClr val="FFFF00"/>
                </a:solidFill>
                <a:latin typeface="Yu Gothic UI" panose="020B0500000000000000" pitchFamily="34" charset="-128"/>
                <a:ea typeface="Yu Gothic UI" panose="020B0500000000000000" pitchFamily="34" charset="-128"/>
              </a:rPr>
              <a:t>所 以 弟 兄 们 ， 我 以 神 的 慈 悲 劝 你 们 ， 将 身 体 献 上 ， 当 作 活 祭 ， 是 圣 洁 的 ， 是 神 所 喜 悦 的 ； 你 们 如 此 事 奉 乃 是 理 所 当 然 的 。</a:t>
            </a:r>
            <a:endParaRPr kumimoji="1" lang="en-US" altLang="zh-TW" sz="3600" b="1" dirty="0">
              <a:solidFill>
                <a:srgbClr val="FFFF00"/>
              </a:solidFill>
              <a:latin typeface="Yu Gothic UI" panose="020B0500000000000000" pitchFamily="34" charset="-128"/>
              <a:ea typeface="Yu Gothic UI" panose="020B0500000000000000" pitchFamily="34" charset="-128"/>
            </a:endParaRPr>
          </a:p>
          <a:p>
            <a:pPr lvl="0">
              <a:tabLst>
                <a:tab pos="1330325" algn="l"/>
              </a:tabLst>
              <a:defRPr/>
            </a:pPr>
            <a:r>
              <a:rPr kumimoji="1" lang="en-US" altLang="zh-TW" sz="3600" b="1" dirty="0">
                <a:latin typeface="Yu Gothic UI" panose="020B0500000000000000" pitchFamily="34" charset="-128"/>
                <a:ea typeface="Yu Gothic UI" panose="020B0500000000000000" pitchFamily="34" charset="-128"/>
              </a:rPr>
              <a:t>Therefore, I urge you, brothers and sisters, in view of God’s mercy, to offer your bodies as a living sacrifice, holy and pleasing to God—this is your true and proper worship.</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1209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網狀">
  <a:themeElements>
    <a:clrScheme name="網狀">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網狀">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網狀">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{E6577B33-B32A-1140-A93D-BE4C3BAD63A4}tf16401378</Template>
  <TotalTime>5532</TotalTime>
  <Words>961</Words>
  <Application>Microsoft Macintosh PowerPoint</Application>
  <PresentationFormat>Widescreen</PresentationFormat>
  <Paragraphs>85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Yu Gothic UI</vt:lpstr>
      <vt:lpstr>Arial</vt:lpstr>
      <vt:lpstr>Century Gothic</vt:lpstr>
      <vt:lpstr>網狀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436</cp:revision>
  <cp:lastPrinted>2022-03-25T14:11:44Z</cp:lastPrinted>
  <dcterms:created xsi:type="dcterms:W3CDTF">2021-01-06T18:08:20Z</dcterms:created>
  <dcterms:modified xsi:type="dcterms:W3CDTF">2022-04-22T09:14:26Z</dcterms:modified>
</cp:coreProperties>
</file>