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1" r:id="rId1"/>
  </p:sldMasterIdLst>
  <p:sldIdLst>
    <p:sldId id="2586" r:id="rId2"/>
    <p:sldId id="3151" r:id="rId3"/>
    <p:sldId id="3145" r:id="rId4"/>
    <p:sldId id="3147" r:id="rId5"/>
    <p:sldId id="3113" r:id="rId6"/>
    <p:sldId id="3153" r:id="rId7"/>
    <p:sldId id="3154" r:id="rId8"/>
    <p:sldId id="3155" r:id="rId9"/>
    <p:sldId id="3156" r:id="rId10"/>
    <p:sldId id="3157" r:id="rId11"/>
    <p:sldId id="3158" r:id="rId12"/>
    <p:sldId id="3159" r:id="rId13"/>
    <p:sldId id="3160" r:id="rId14"/>
    <p:sldId id="3161" r:id="rId15"/>
    <p:sldId id="3162" r:id="rId16"/>
    <p:sldId id="3164" r:id="rId17"/>
    <p:sldId id="3163" r:id="rId18"/>
    <p:sldId id="3165" r:id="rId19"/>
    <p:sldId id="3166" r:id="rId20"/>
    <p:sldId id="3167" r:id="rId21"/>
    <p:sldId id="3168" r:id="rId22"/>
    <p:sldId id="3169" r:id="rId23"/>
    <p:sldId id="3170" r:id="rId24"/>
    <p:sldId id="317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FEFF"/>
    <a:srgbClr val="FF2600"/>
    <a:srgbClr val="D883FF"/>
    <a:srgbClr val="FEC246"/>
    <a:srgbClr val="300D33"/>
    <a:srgbClr val="EF53A5"/>
    <a:srgbClr val="790C00"/>
    <a:srgbClr val="3C1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28"/>
    <p:restoredTop sz="96327"/>
  </p:normalViewPr>
  <p:slideViewPr>
    <p:cSldViewPr snapToGrid="0" snapToObjects="1">
      <p:cViewPr varScale="1">
        <p:scale>
          <a:sx n="176" d="100"/>
          <a:sy n="176" d="100"/>
        </p:scale>
        <p:origin x="232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2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5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55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1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06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12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88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90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0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6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7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1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6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9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01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48D69C67-925A-AE4B-A86A-23B35C477EC5}"/>
              </a:ext>
            </a:extLst>
          </p:cNvPr>
          <p:cNvSpPr txBox="1"/>
          <p:nvPr/>
        </p:nvSpPr>
        <p:spPr>
          <a:xfrm>
            <a:off x="1332411" y="550996"/>
            <a:ext cx="952717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8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English Translation starts NOW</a:t>
            </a:r>
          </a:p>
          <a:p>
            <a:pPr algn="ctr"/>
            <a:endParaRPr kumimoji="1" lang="en-US" altLang="zh-TW" sz="2000" b="1" dirty="0">
              <a:solidFill>
                <a:srgbClr val="FFFFFF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kumimoji="1" lang="en-US" altLang="zh-TW" sz="3200" b="1" dirty="0">
                <a:solidFill>
                  <a:srgbClr val="FFFF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Outside of church</a:t>
            </a:r>
          </a:p>
          <a:p>
            <a:pPr algn="ctr"/>
            <a:r>
              <a:rPr kumimoji="1" lang="en-US" altLang="zh-TW" sz="4800" b="1" dirty="0">
                <a:solidFill>
                  <a:srgbClr val="FFFF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Dial  425-650-1398</a:t>
            </a:r>
          </a:p>
          <a:p>
            <a:pPr algn="ctr"/>
            <a:r>
              <a:rPr kumimoji="1" lang="en-US" altLang="zh-TW" sz="4800" b="1" dirty="0">
                <a:solidFill>
                  <a:srgbClr val="FFFF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Use Conference Code  849387</a:t>
            </a:r>
          </a:p>
          <a:p>
            <a:pPr algn="ctr"/>
            <a:endParaRPr kumimoji="1" lang="en-US" altLang="zh-TW" sz="20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kumimoji="1" lang="en-US" altLang="zh-TW" sz="3200" b="1" dirty="0">
                <a:solidFill>
                  <a:srgbClr val="FFC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In House</a:t>
            </a:r>
          </a:p>
          <a:p>
            <a:pPr algn="ctr"/>
            <a:r>
              <a:rPr kumimoji="1" lang="en-US" altLang="zh-TW" sz="4400" dirty="0">
                <a:solidFill>
                  <a:srgbClr val="FFC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WI-FI Network = Listen Everywhere</a:t>
            </a:r>
          </a:p>
          <a:p>
            <a:pPr algn="ctr"/>
            <a:r>
              <a:rPr kumimoji="1" lang="en-US" altLang="zh-TW" sz="4400" dirty="0">
                <a:solidFill>
                  <a:srgbClr val="FFC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Password: 12345678</a:t>
            </a:r>
          </a:p>
          <a:p>
            <a:pPr algn="ctr"/>
            <a:r>
              <a:rPr kumimoji="1" lang="en-US" altLang="zh-TW" sz="4400" dirty="0">
                <a:solidFill>
                  <a:srgbClr val="FFC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Open </a:t>
            </a:r>
            <a:r>
              <a:rPr kumimoji="1" lang="en-US" altLang="zh-TW" sz="4400" b="1" dirty="0">
                <a:solidFill>
                  <a:srgbClr val="FFC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Listen</a:t>
            </a:r>
            <a:r>
              <a:rPr kumimoji="1" lang="en-US" altLang="zh-TW" sz="4400" dirty="0">
                <a:solidFill>
                  <a:srgbClr val="FFC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kumimoji="1" lang="en-US" altLang="zh-TW" sz="4400" b="1" dirty="0">
                <a:solidFill>
                  <a:srgbClr val="FFC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Everywhere </a:t>
            </a:r>
            <a:r>
              <a:rPr kumimoji="1" lang="en-US" altLang="zh-TW" sz="4400" dirty="0">
                <a:solidFill>
                  <a:srgbClr val="FFC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App</a:t>
            </a:r>
            <a:endParaRPr kumimoji="1" lang="en-US" altLang="zh-TW" sz="1400" dirty="0">
              <a:solidFill>
                <a:srgbClr val="FFC00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5542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rosses on a hill&#10;&#10;Description automatically generated with low confidence">
            <a:extLst>
              <a:ext uri="{FF2B5EF4-FFF2-40B4-BE49-F238E27FC236}">
                <a16:creationId xmlns:a16="http://schemas.microsoft.com/office/drawing/2014/main" id="{89983AAC-470E-FC4E-8E54-6B792581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b="26451"/>
          <a:stretch/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sp>
        <p:nvSpPr>
          <p:cNvPr id="4" name="文字方塊 5">
            <a:extLst>
              <a:ext uri="{FF2B5EF4-FFF2-40B4-BE49-F238E27FC236}">
                <a16:creationId xmlns:a16="http://schemas.microsoft.com/office/drawing/2014/main" id="{5ECB792C-D5BF-0F43-B411-2CFA1188501D}"/>
              </a:ext>
            </a:extLst>
          </p:cNvPr>
          <p:cNvSpPr txBox="1"/>
          <p:nvPr/>
        </p:nvSpPr>
        <p:spPr>
          <a:xfrm>
            <a:off x="1973735" y="643621"/>
            <a:ext cx="8897311" cy="55707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tabLst>
                <a:tab pos="1330325" algn="l"/>
              </a:tabLst>
              <a:defRPr/>
            </a:pP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瑪 拉 基 書 </a:t>
            </a: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Malachi 3:10</a:t>
            </a: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10 </a:t>
            </a:r>
            <a:r>
              <a:rPr kumimoji="1" lang="zh-TW" altLang="en-US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万 军 之 耶 和 华 说 ： 你 们 要 将 当 纳 的 十 分 之 一 全 然 送 入 仓 库 ， 使 我 家 有 粮 ， 以 此 试 试 我 ， 是 否 为 你 们 敞 开 天 上 的 窗 户 ， 倾 福 与 你 们 ， 甚 至 无 处 可 容 。</a:t>
            </a:r>
            <a:r>
              <a:rPr kumimoji="1"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10 Bring the whole tithe into the storehouse, that there may be food in my house. Test me in this,” says the Lord Almighty, “and see if I will not throw open the floodgates of heaven and pour out so much blessing that there will not be room enough to store it.</a:t>
            </a:r>
          </a:p>
        </p:txBody>
      </p:sp>
    </p:spTree>
    <p:extLst>
      <p:ext uri="{BB962C8B-B14F-4D97-AF65-F5344CB8AC3E}">
        <p14:creationId xmlns:p14="http://schemas.microsoft.com/office/powerpoint/2010/main" val="394684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rosses on a hill&#10;&#10;Description automatically generated with low confidence">
            <a:extLst>
              <a:ext uri="{FF2B5EF4-FFF2-40B4-BE49-F238E27FC236}">
                <a16:creationId xmlns:a16="http://schemas.microsoft.com/office/drawing/2014/main" id="{89983AAC-470E-FC4E-8E54-6B792581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b="26451"/>
          <a:stretch/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sp>
        <p:nvSpPr>
          <p:cNvPr id="4" name="文字方塊 5">
            <a:extLst>
              <a:ext uri="{FF2B5EF4-FFF2-40B4-BE49-F238E27FC236}">
                <a16:creationId xmlns:a16="http://schemas.microsoft.com/office/drawing/2014/main" id="{5ECB792C-D5BF-0F43-B411-2CFA1188501D}"/>
              </a:ext>
            </a:extLst>
          </p:cNvPr>
          <p:cNvSpPr txBox="1"/>
          <p:nvPr/>
        </p:nvSpPr>
        <p:spPr>
          <a:xfrm>
            <a:off x="1973735" y="643621"/>
            <a:ext cx="8897311" cy="5078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tabLst>
                <a:tab pos="1330325" algn="l"/>
              </a:tabLst>
              <a:defRPr/>
            </a:pP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瑪 拉 基 書 </a:t>
            </a: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Malachi 3:8~9</a:t>
            </a: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8 </a:t>
            </a: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人 岂 可 夺 取 神 之 物 呢 ？ 你 们 竟 夺 取 我 的 供 物 。 你 们 却 说 ： 我 们 在 何 事 上 夺 取 你 的 供 物 呢 ？ 就 是 你 们 在 当 纳 的 十 分 之 一 和 当 献 的 供 物 上 。</a:t>
            </a: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8 “Will a mere mortal rob God? Yet you rob me.</a:t>
            </a: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“But you ask, ‘How are we robbing you?’</a:t>
            </a: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“In tithes and offerings. </a:t>
            </a:r>
            <a:endParaRPr kumimoji="1" lang="zh-TW" altLang="en-US" sz="36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2013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rosses on a hill&#10;&#10;Description automatically generated with low confidence">
            <a:extLst>
              <a:ext uri="{FF2B5EF4-FFF2-40B4-BE49-F238E27FC236}">
                <a16:creationId xmlns:a16="http://schemas.microsoft.com/office/drawing/2014/main" id="{89983AAC-470E-FC4E-8E54-6B792581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b="26451"/>
          <a:stretch/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sp>
        <p:nvSpPr>
          <p:cNvPr id="4" name="文字方塊 5">
            <a:extLst>
              <a:ext uri="{FF2B5EF4-FFF2-40B4-BE49-F238E27FC236}">
                <a16:creationId xmlns:a16="http://schemas.microsoft.com/office/drawing/2014/main" id="{5ECB792C-D5BF-0F43-B411-2CFA1188501D}"/>
              </a:ext>
            </a:extLst>
          </p:cNvPr>
          <p:cNvSpPr txBox="1"/>
          <p:nvPr/>
        </p:nvSpPr>
        <p:spPr>
          <a:xfrm>
            <a:off x="1984245" y="1366896"/>
            <a:ext cx="8897311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9 </a:t>
            </a: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因 你 们 通 国 的 人 都 夺 取 我 的 供 物 ， 咒 诅 就 临 到 你 们 身 上 。</a:t>
            </a:r>
            <a:endParaRPr kumimoji="1" lang="en-US" altLang="zh-TW" sz="36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9 You are under a curse—your whole nation—because you are robbing me.</a:t>
            </a:r>
          </a:p>
        </p:txBody>
      </p:sp>
    </p:spTree>
    <p:extLst>
      <p:ext uri="{BB962C8B-B14F-4D97-AF65-F5344CB8AC3E}">
        <p14:creationId xmlns:p14="http://schemas.microsoft.com/office/powerpoint/2010/main" val="1721568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rosses on a hill&#10;&#10;Description automatically generated with low confidence">
            <a:extLst>
              <a:ext uri="{FF2B5EF4-FFF2-40B4-BE49-F238E27FC236}">
                <a16:creationId xmlns:a16="http://schemas.microsoft.com/office/drawing/2014/main" id="{89983AAC-470E-FC4E-8E54-6B792581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b="26451"/>
          <a:stretch/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790025" y="1425906"/>
            <a:ext cx="9161755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tabLst>
                <a:tab pos="1330325" algn="l"/>
              </a:tabLst>
            </a:pPr>
            <a:r>
              <a:rPr kumimoji="1" lang="zh-TW" altLang="en-US" sz="4000" b="1" dirty="0">
                <a:effectLst>
                  <a:glow rad="63500">
                    <a:srgbClr val="6F6F6F">
                      <a:satMod val="175000"/>
                      <a:alpha val="40000"/>
                    </a:srgb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詩 篇 </a:t>
            </a:r>
            <a:r>
              <a:rPr kumimoji="1" lang="en-US" altLang="zh-TW" sz="4000" b="1" dirty="0">
                <a:effectLst>
                  <a:glow rad="63500">
                    <a:srgbClr val="6F6F6F">
                      <a:satMod val="175000"/>
                      <a:alpha val="40000"/>
                    </a:srgb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Psalm 20</a:t>
            </a:r>
            <a:r>
              <a:rPr kumimoji="1" lang="zh-TW" altLang="en-US" sz="4000" b="1" dirty="0">
                <a:effectLst>
                  <a:glow rad="63500">
                    <a:srgbClr val="6F6F6F">
                      <a:satMod val="175000"/>
                      <a:alpha val="40000"/>
                    </a:srgb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：</a:t>
            </a:r>
            <a:r>
              <a:rPr kumimoji="1" lang="en-US" altLang="zh-TW" sz="4000" b="1" dirty="0">
                <a:effectLst>
                  <a:glow rad="63500">
                    <a:srgbClr val="6F6F6F">
                      <a:satMod val="175000"/>
                      <a:alpha val="40000"/>
                    </a:srgb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  <a:p>
            <a:pPr lvl="0">
              <a:tabLst>
                <a:tab pos="1330325" algn="l"/>
              </a:tabLst>
            </a:pPr>
            <a:r>
              <a:rPr kumimoji="1" lang="en-US" altLang="zh-TW" sz="4000" b="1" dirty="0">
                <a:effectLst>
                  <a:glow rad="63500">
                    <a:srgbClr val="6F6F6F">
                      <a:satMod val="175000"/>
                      <a:alpha val="40000"/>
                    </a:srgb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7 </a:t>
            </a:r>
            <a:r>
              <a:rPr kumimoji="1" lang="zh-TW" altLang="en-US" sz="4000" b="1" dirty="0">
                <a:effectLst>
                  <a:glow rad="63500">
                    <a:srgbClr val="6F6F6F">
                      <a:satMod val="175000"/>
                      <a:alpha val="40000"/>
                    </a:srgb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有 人 靠 车 ， 有 人 靠 马 ， 但 我 们 要 提 到 耶 和 华 ─ 我 们 神 的 名 。</a:t>
            </a:r>
            <a:endParaRPr kumimoji="1" lang="en-US" altLang="zh-TW" sz="4000" b="1" dirty="0">
              <a:effectLst>
                <a:glow rad="63500">
                  <a:srgbClr val="6F6F6F">
                    <a:satMod val="175000"/>
                    <a:alpha val="40000"/>
                  </a:srgb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>
              <a:tabLst>
                <a:tab pos="1330325" algn="l"/>
              </a:tabLst>
            </a:pPr>
            <a:r>
              <a:rPr kumimoji="1" lang="en-US" altLang="zh-TW" sz="4000" b="1" dirty="0">
                <a:effectLst>
                  <a:glow rad="63500">
                    <a:srgbClr val="6F6F6F">
                      <a:satMod val="175000"/>
                      <a:alpha val="40000"/>
                    </a:srgb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7 Some trust in chariots and some in horses,</a:t>
            </a:r>
            <a:r>
              <a:rPr kumimoji="1" lang="zh-TW" altLang="en-US" sz="4000" b="1" dirty="0">
                <a:effectLst>
                  <a:glow rad="63500">
                    <a:srgbClr val="6F6F6F">
                      <a:satMod val="175000"/>
                      <a:alpha val="40000"/>
                    </a:srgb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kumimoji="1" lang="en-US" altLang="zh-TW" sz="4000" b="1" dirty="0">
                <a:effectLst>
                  <a:glow rad="63500">
                    <a:srgbClr val="6F6F6F">
                      <a:satMod val="175000"/>
                      <a:alpha val="40000"/>
                    </a:srgb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but we trust in the name of the Lord our God.</a:t>
            </a:r>
            <a:endParaRPr kumimoji="1" lang="en-US" altLang="zh-TW" sz="3600" b="1" dirty="0">
              <a:effectLst>
                <a:glow rad="63500">
                  <a:srgbClr val="6F6F6F">
                    <a:satMod val="175000"/>
                    <a:alpha val="40000"/>
                  </a:srgb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172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rosses on a hill&#10;&#10;Description automatically generated with low confidence">
            <a:extLst>
              <a:ext uri="{FF2B5EF4-FFF2-40B4-BE49-F238E27FC236}">
                <a16:creationId xmlns:a16="http://schemas.microsoft.com/office/drawing/2014/main" id="{89983AAC-470E-FC4E-8E54-6B792581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b="26451"/>
          <a:stretch/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sp>
        <p:nvSpPr>
          <p:cNvPr id="4" name="文字方塊 5">
            <a:extLst>
              <a:ext uri="{FF2B5EF4-FFF2-40B4-BE49-F238E27FC236}">
                <a16:creationId xmlns:a16="http://schemas.microsoft.com/office/drawing/2014/main" id="{5ECB792C-D5BF-0F43-B411-2CFA1188501D}"/>
              </a:ext>
            </a:extLst>
          </p:cNvPr>
          <p:cNvSpPr txBox="1"/>
          <p:nvPr/>
        </p:nvSpPr>
        <p:spPr>
          <a:xfrm>
            <a:off x="1973735" y="643621"/>
            <a:ext cx="8897311" cy="5078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tabLst>
                <a:tab pos="1330325" algn="l"/>
              </a:tabLst>
              <a:defRPr/>
            </a:pP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馬 可 福 音 </a:t>
            </a: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12</a:t>
            </a: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：</a:t>
            </a: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41~44</a:t>
            </a: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41 </a:t>
            </a: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耶 稣 对 银 库 坐 着 ， 看 众 人 怎 样 投 钱 入 库 。 有 好 些 财 主 往 里 投 了 若 干 的 钱 。</a:t>
            </a: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41 Jesus sat down opposite the place where the offerings were put and watched the crowd putting their money into the temple treasury. Many rich people threw in large amounts. </a:t>
            </a:r>
          </a:p>
        </p:txBody>
      </p:sp>
    </p:spTree>
    <p:extLst>
      <p:ext uri="{BB962C8B-B14F-4D97-AF65-F5344CB8AC3E}">
        <p14:creationId xmlns:p14="http://schemas.microsoft.com/office/powerpoint/2010/main" val="629729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rosses on a hill&#10;&#10;Description automatically generated with low confidence">
            <a:extLst>
              <a:ext uri="{FF2B5EF4-FFF2-40B4-BE49-F238E27FC236}">
                <a16:creationId xmlns:a16="http://schemas.microsoft.com/office/drawing/2014/main" id="{89983AAC-470E-FC4E-8E54-6B792581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b="26451"/>
          <a:stretch/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sp>
        <p:nvSpPr>
          <p:cNvPr id="4" name="文字方塊 5">
            <a:extLst>
              <a:ext uri="{FF2B5EF4-FFF2-40B4-BE49-F238E27FC236}">
                <a16:creationId xmlns:a16="http://schemas.microsoft.com/office/drawing/2014/main" id="{5ECB792C-D5BF-0F43-B411-2CFA1188501D}"/>
              </a:ext>
            </a:extLst>
          </p:cNvPr>
          <p:cNvSpPr txBox="1"/>
          <p:nvPr/>
        </p:nvSpPr>
        <p:spPr>
          <a:xfrm>
            <a:off x="1952715" y="1305772"/>
            <a:ext cx="8897311" cy="2862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42 </a:t>
            </a: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有 一 个 穷 寡 妇 来 ， 往 里 投 了 两 个 小 钱 ， 就 是 一 个 大 钱 。</a:t>
            </a: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42 But a poor widow came and put in two very small copper coins, worth only a few cents.</a:t>
            </a:r>
            <a:endParaRPr kumimoji="1" lang="zh-TW" altLang="en-US" sz="36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9615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rosses on a hill&#10;&#10;Description automatically generated with low confidence">
            <a:extLst>
              <a:ext uri="{FF2B5EF4-FFF2-40B4-BE49-F238E27FC236}">
                <a16:creationId xmlns:a16="http://schemas.microsoft.com/office/drawing/2014/main" id="{89983AAC-470E-FC4E-8E54-6B792581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b="26451"/>
          <a:stretch/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sp>
        <p:nvSpPr>
          <p:cNvPr id="4" name="文字方塊 5">
            <a:extLst>
              <a:ext uri="{FF2B5EF4-FFF2-40B4-BE49-F238E27FC236}">
                <a16:creationId xmlns:a16="http://schemas.microsoft.com/office/drawing/2014/main" id="{5ECB792C-D5BF-0F43-B411-2CFA1188501D}"/>
              </a:ext>
            </a:extLst>
          </p:cNvPr>
          <p:cNvSpPr txBox="1"/>
          <p:nvPr/>
        </p:nvSpPr>
        <p:spPr>
          <a:xfrm>
            <a:off x="1921184" y="1221690"/>
            <a:ext cx="8897311" cy="34163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43 </a:t>
            </a: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耶 稣 叫 门 徒 来 ， 说 ： 我 实 在 告 诉 你 们 ， 这 穷 寡 妇 投 入 库 里 的 ， 比 众 人 所 投 的 更 多 。</a:t>
            </a:r>
          </a:p>
          <a:p>
            <a:pPr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43 Calling his disciples to him, Jesus said, “Truly I tell you, this poor widow has put more into the treasury than all the others. </a:t>
            </a:r>
            <a:endParaRPr kumimoji="1" lang="zh-TW" altLang="en-US" sz="36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493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rosses on a hill&#10;&#10;Description automatically generated with low confidence">
            <a:extLst>
              <a:ext uri="{FF2B5EF4-FFF2-40B4-BE49-F238E27FC236}">
                <a16:creationId xmlns:a16="http://schemas.microsoft.com/office/drawing/2014/main" id="{89983AAC-470E-FC4E-8E54-6B792581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b="26451"/>
          <a:stretch/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sp>
        <p:nvSpPr>
          <p:cNvPr id="4" name="文字方塊 5">
            <a:extLst>
              <a:ext uri="{FF2B5EF4-FFF2-40B4-BE49-F238E27FC236}">
                <a16:creationId xmlns:a16="http://schemas.microsoft.com/office/drawing/2014/main" id="{5ECB792C-D5BF-0F43-B411-2CFA1188501D}"/>
              </a:ext>
            </a:extLst>
          </p:cNvPr>
          <p:cNvSpPr txBox="1"/>
          <p:nvPr/>
        </p:nvSpPr>
        <p:spPr>
          <a:xfrm>
            <a:off x="1910673" y="1410876"/>
            <a:ext cx="8897311" cy="34163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44 </a:t>
            </a: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因 为 ， 他 们 都 是 自 己 有 馀 ， 拿 出 来 投 在 里 头 ； 但 这 寡 妇 是 自 己 不 足 ， 把 他 一 切 养 生 的 都 投 上 了 。</a:t>
            </a:r>
            <a:endParaRPr kumimoji="1" lang="en-US" altLang="zh-TW" sz="36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44 They all gave out of their wealth; but she, out of her poverty, put in everything—all she had to live on.”</a:t>
            </a:r>
            <a:endParaRPr kumimoji="1" lang="zh-TW" altLang="en-US" sz="36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609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rosses on a hill&#10;&#10;Description automatically generated with low confidence">
            <a:extLst>
              <a:ext uri="{FF2B5EF4-FFF2-40B4-BE49-F238E27FC236}">
                <a16:creationId xmlns:a16="http://schemas.microsoft.com/office/drawing/2014/main" id="{89983AAC-470E-FC4E-8E54-6B792581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b="26451"/>
          <a:stretch/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sp>
        <p:nvSpPr>
          <p:cNvPr id="4" name="文字方塊 5">
            <a:extLst>
              <a:ext uri="{FF2B5EF4-FFF2-40B4-BE49-F238E27FC236}">
                <a16:creationId xmlns:a16="http://schemas.microsoft.com/office/drawing/2014/main" id="{5ECB792C-D5BF-0F43-B411-2CFA1188501D}"/>
              </a:ext>
            </a:extLst>
          </p:cNvPr>
          <p:cNvSpPr txBox="1"/>
          <p:nvPr/>
        </p:nvSpPr>
        <p:spPr>
          <a:xfrm>
            <a:off x="1921184" y="1221690"/>
            <a:ext cx="8897311" cy="34163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43 </a:t>
            </a: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耶 稣 叫 门 徒 来 ， 说 ： 我 实 在 告 诉 你 们 ， 这 穷 寡 妇 投 入 库 里 的 ， 比 众 人 所 投 的 更 多 。</a:t>
            </a:r>
          </a:p>
          <a:p>
            <a:pPr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43 Calling his disciples to him, Jesus said, “Truly I tell you, this poor widow has put more into the treasury than all the others. </a:t>
            </a:r>
            <a:endParaRPr kumimoji="1" lang="zh-TW" altLang="en-US" sz="36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586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rosses on a hill&#10;&#10;Description automatically generated with low confidence">
            <a:extLst>
              <a:ext uri="{FF2B5EF4-FFF2-40B4-BE49-F238E27FC236}">
                <a16:creationId xmlns:a16="http://schemas.microsoft.com/office/drawing/2014/main" id="{89983AAC-470E-FC4E-8E54-6B792581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b="26451"/>
          <a:stretch/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sp>
        <p:nvSpPr>
          <p:cNvPr id="4" name="文字方塊 5">
            <a:extLst>
              <a:ext uri="{FF2B5EF4-FFF2-40B4-BE49-F238E27FC236}">
                <a16:creationId xmlns:a16="http://schemas.microsoft.com/office/drawing/2014/main" id="{5ECB792C-D5BF-0F43-B411-2CFA1188501D}"/>
              </a:ext>
            </a:extLst>
          </p:cNvPr>
          <p:cNvSpPr txBox="1"/>
          <p:nvPr/>
        </p:nvSpPr>
        <p:spPr>
          <a:xfrm>
            <a:off x="1900163" y="1166841"/>
            <a:ext cx="8897311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tabLst>
                <a:tab pos="1330325" algn="l"/>
              </a:tabLst>
              <a:defRPr/>
            </a:pP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歌 林 多 後 書 </a:t>
            </a: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 Corinthians 9:7</a:t>
            </a: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7 </a:t>
            </a: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各 人 要 随 本 心 所 酌 定 的 ， 不 要 作 难 ， 不 要 勉 强 ， 因 为 捐 得 乐 意 的 人 是 神 所 喜 爱 的 。</a:t>
            </a:r>
            <a:endParaRPr kumimoji="1" lang="en-US" altLang="zh-TW" sz="36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7 Each of you should give what you have decided in your heart to give, not reluctantly or under compulsion, for God loves a cheerful giver.</a:t>
            </a:r>
          </a:p>
        </p:txBody>
      </p:sp>
    </p:spTree>
    <p:extLst>
      <p:ext uri="{BB962C8B-B14F-4D97-AF65-F5344CB8AC3E}">
        <p14:creationId xmlns:p14="http://schemas.microsoft.com/office/powerpoint/2010/main" val="398971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C04CF2A-ABC0-6954-2654-0527AE6915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1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9548B4-5E55-C748-9C91-0D963C58F6BA}"/>
              </a:ext>
            </a:extLst>
          </p:cNvPr>
          <p:cNvSpPr txBox="1"/>
          <p:nvPr/>
        </p:nvSpPr>
        <p:spPr>
          <a:xfrm>
            <a:off x="4978147" y="5200212"/>
            <a:ext cx="28680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Rev. Steven Fang</a:t>
            </a:r>
          </a:p>
          <a:p>
            <a:r>
              <a:rPr lang="zh-TW" alt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房正豪牧师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2995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rosses on a hill&#10;&#10;Description automatically generated with low confidence">
            <a:extLst>
              <a:ext uri="{FF2B5EF4-FFF2-40B4-BE49-F238E27FC236}">
                <a16:creationId xmlns:a16="http://schemas.microsoft.com/office/drawing/2014/main" id="{89983AAC-470E-FC4E-8E54-6B792581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b="26451"/>
          <a:stretch/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sp>
        <p:nvSpPr>
          <p:cNvPr id="4" name="文字方塊 5">
            <a:extLst>
              <a:ext uri="{FF2B5EF4-FFF2-40B4-BE49-F238E27FC236}">
                <a16:creationId xmlns:a16="http://schemas.microsoft.com/office/drawing/2014/main" id="{5ECB792C-D5BF-0F43-B411-2CFA1188501D}"/>
              </a:ext>
            </a:extLst>
          </p:cNvPr>
          <p:cNvSpPr txBox="1"/>
          <p:nvPr/>
        </p:nvSpPr>
        <p:spPr>
          <a:xfrm>
            <a:off x="1900163" y="1166841"/>
            <a:ext cx="8897311" cy="39703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tabLst>
                <a:tab pos="1330325" algn="l"/>
              </a:tabLst>
              <a:defRPr/>
            </a:pP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箴 言 </a:t>
            </a: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Proverbs 15:8</a:t>
            </a: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8 </a:t>
            </a: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恶 人 献 祭 ， 为 耶 和 华 所 憎 恶 ； 正 直 人 祈 祷 ， 为 他 所 喜 悦 。</a:t>
            </a:r>
            <a:endParaRPr kumimoji="1" lang="en-US" altLang="zh-TW" sz="36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8 The Lord detests the sacrifice of the wicked,</a:t>
            </a: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  but the prayer of the upright pleases him.</a:t>
            </a:r>
          </a:p>
        </p:txBody>
      </p:sp>
    </p:spTree>
    <p:extLst>
      <p:ext uri="{BB962C8B-B14F-4D97-AF65-F5344CB8AC3E}">
        <p14:creationId xmlns:p14="http://schemas.microsoft.com/office/powerpoint/2010/main" val="2023106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rosses on a hill&#10;&#10;Description automatically generated with low confidence">
            <a:extLst>
              <a:ext uri="{FF2B5EF4-FFF2-40B4-BE49-F238E27FC236}">
                <a16:creationId xmlns:a16="http://schemas.microsoft.com/office/drawing/2014/main" id="{89983AAC-470E-FC4E-8E54-6B792581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b="26451"/>
          <a:stretch/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sp>
        <p:nvSpPr>
          <p:cNvPr id="4" name="文字方塊 5">
            <a:extLst>
              <a:ext uri="{FF2B5EF4-FFF2-40B4-BE49-F238E27FC236}">
                <a16:creationId xmlns:a16="http://schemas.microsoft.com/office/drawing/2014/main" id="{5ECB792C-D5BF-0F43-B411-2CFA1188501D}"/>
              </a:ext>
            </a:extLst>
          </p:cNvPr>
          <p:cNvSpPr txBox="1"/>
          <p:nvPr/>
        </p:nvSpPr>
        <p:spPr>
          <a:xfrm>
            <a:off x="1942204" y="1282455"/>
            <a:ext cx="8897311" cy="39703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tabLst>
                <a:tab pos="1330325" algn="l"/>
              </a:tabLst>
              <a:defRPr/>
            </a:pP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馬 太 福 音 </a:t>
            </a: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Matthew 5:23~24</a:t>
            </a: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23 </a:t>
            </a: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所 以 ， 你 在 祭 坛 上 献 礼 物 的 时 候 ， 若 想 起 弟 兄 向 你 怀 怨 ，</a:t>
            </a: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23 “Therefore, if you are offering your gift at the altar and there remember that your brother or sister has something against you, </a:t>
            </a:r>
          </a:p>
        </p:txBody>
      </p:sp>
    </p:spTree>
    <p:extLst>
      <p:ext uri="{BB962C8B-B14F-4D97-AF65-F5344CB8AC3E}">
        <p14:creationId xmlns:p14="http://schemas.microsoft.com/office/powerpoint/2010/main" val="1122789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rosses on a hill&#10;&#10;Description automatically generated with low confidence">
            <a:extLst>
              <a:ext uri="{FF2B5EF4-FFF2-40B4-BE49-F238E27FC236}">
                <a16:creationId xmlns:a16="http://schemas.microsoft.com/office/drawing/2014/main" id="{89983AAC-470E-FC4E-8E54-6B792581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b="26451"/>
          <a:stretch/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sp>
        <p:nvSpPr>
          <p:cNvPr id="4" name="文字方塊 5">
            <a:extLst>
              <a:ext uri="{FF2B5EF4-FFF2-40B4-BE49-F238E27FC236}">
                <a16:creationId xmlns:a16="http://schemas.microsoft.com/office/drawing/2014/main" id="{5ECB792C-D5BF-0F43-B411-2CFA1188501D}"/>
              </a:ext>
            </a:extLst>
          </p:cNvPr>
          <p:cNvSpPr txBox="1"/>
          <p:nvPr/>
        </p:nvSpPr>
        <p:spPr>
          <a:xfrm>
            <a:off x="1868632" y="1587255"/>
            <a:ext cx="8897311" cy="2862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24 </a:t>
            </a: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就 把 礼 物 留 在 坛 前 ， 先 去 同 弟 兄 和 好 ， 然 後 来 献 礼 物 。</a:t>
            </a:r>
            <a:endParaRPr kumimoji="1" lang="en-US" altLang="zh-TW" sz="36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24 leave your gift there in front of the altar. First go and be reconciled to them; then come and offer your gift.</a:t>
            </a:r>
          </a:p>
        </p:txBody>
      </p:sp>
    </p:spTree>
    <p:extLst>
      <p:ext uri="{BB962C8B-B14F-4D97-AF65-F5344CB8AC3E}">
        <p14:creationId xmlns:p14="http://schemas.microsoft.com/office/powerpoint/2010/main" val="2323039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rosses on a hill&#10;&#10;Description automatically generated with low confidence">
            <a:extLst>
              <a:ext uri="{FF2B5EF4-FFF2-40B4-BE49-F238E27FC236}">
                <a16:creationId xmlns:a16="http://schemas.microsoft.com/office/drawing/2014/main" id="{89983AAC-470E-FC4E-8E54-6B792581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b="26451"/>
          <a:stretch/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sp>
        <p:nvSpPr>
          <p:cNvPr id="4" name="文字方塊 5">
            <a:extLst>
              <a:ext uri="{FF2B5EF4-FFF2-40B4-BE49-F238E27FC236}">
                <a16:creationId xmlns:a16="http://schemas.microsoft.com/office/drawing/2014/main" id="{5ECB792C-D5BF-0F43-B411-2CFA1188501D}"/>
              </a:ext>
            </a:extLst>
          </p:cNvPr>
          <p:cNvSpPr txBox="1"/>
          <p:nvPr/>
        </p:nvSpPr>
        <p:spPr>
          <a:xfrm>
            <a:off x="1931693" y="612843"/>
            <a:ext cx="8897311" cy="5632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tabLst>
                <a:tab pos="1330325" algn="l"/>
              </a:tabLst>
              <a:defRPr/>
            </a:pP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羅 馬 書 </a:t>
            </a: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Romans 12:1</a:t>
            </a: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 </a:t>
            </a: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所 以 弟 兄 们 ， 我 以 神 的 慈 悲 劝 你 们 ， 将 身 体 献 上 ， 当 作 活 祭 ， 是 圣 洁 的 ， 是 神 所 喜 悦 的 ； 你 们 如 此 事 奉 乃 是 理 所 当 然 的 。</a:t>
            </a:r>
            <a:endParaRPr kumimoji="1" lang="en-US" altLang="zh-TW" sz="36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 Therefore, I urge you, brothers and sisters, in view of God’s mercy, to offer your bodies as a living sacrifice, holy and pleasing to God—this is your true and proper worship.</a:t>
            </a:r>
          </a:p>
        </p:txBody>
      </p:sp>
    </p:spTree>
    <p:extLst>
      <p:ext uri="{BB962C8B-B14F-4D97-AF65-F5344CB8AC3E}">
        <p14:creationId xmlns:p14="http://schemas.microsoft.com/office/powerpoint/2010/main" val="2277332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1278AB3-7581-4A15-3BF2-A0A858CF5E65}"/>
              </a:ext>
            </a:extLst>
          </p:cNvPr>
          <p:cNvGrpSpPr/>
          <p:nvPr/>
        </p:nvGrpSpPr>
        <p:grpSpPr>
          <a:xfrm>
            <a:off x="0" y="0"/>
            <a:ext cx="12191980" cy="6858000"/>
            <a:chOff x="20" y="0"/>
            <a:chExt cx="12191980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773C37A-B243-643A-4859-3DBA23A61B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5000"/>
                      </a14:imgEffect>
                    </a14:imgLayer>
                  </a14:imgProps>
                </a:ext>
              </a:extLst>
            </a:blip>
            <a:srcRect t="4135" b="11279"/>
            <a:stretch/>
          </p:blipFill>
          <p:spPr>
            <a:xfrm>
              <a:off x="20" y="10"/>
              <a:ext cx="12191980" cy="6857990"/>
            </a:xfrm>
            <a:prstGeom prst="rect">
              <a:avLst/>
            </a:prstGeom>
          </p:spPr>
        </p:pic>
        <p:pic>
          <p:nvPicPr>
            <p:cNvPr id="4" name="Picture 3" descr="A picture containing text, dark, night sky&#10;&#10;Description automatically generated">
              <a:extLst>
                <a:ext uri="{FF2B5EF4-FFF2-40B4-BE49-F238E27FC236}">
                  <a16:creationId xmlns:a16="http://schemas.microsoft.com/office/drawing/2014/main" id="{7DEF22ED-94F2-78DA-99D4-26074C4D64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896" b="95261" l="37176" r="98353">
                          <a14:foregroundMark x1="44471" y1="2844" x2="44235" y2="10900"/>
                          <a14:foregroundMark x1="69647" y1="3791" x2="85176" y2="7583"/>
                          <a14:foregroundMark x1="85176" y1="7583" x2="91294" y2="16588"/>
                          <a14:foregroundMark x1="91294" y1="16588" x2="93176" y2="24645"/>
                          <a14:foregroundMark x1="93176" y1="24645" x2="91529" y2="81517"/>
                          <a14:foregroundMark x1="91529" y1="81517" x2="80941" y2="88152"/>
                          <a14:foregroundMark x1="80941" y1="88152" x2="70353" y2="88626"/>
                          <a14:foregroundMark x1="70353" y1="88626" x2="76235" y2="81517"/>
                          <a14:foregroundMark x1="76235" y1="81517" x2="77176" y2="81517"/>
                          <a14:foregroundMark x1="67765" y1="96209" x2="72471" y2="96682"/>
                          <a14:foregroundMark x1="72471" y1="96682" x2="85412" y2="94313"/>
                          <a14:foregroundMark x1="85412" y1="94313" x2="96235" y2="88152"/>
                          <a14:foregroundMark x1="96235" y1="88152" x2="95765" y2="65877"/>
                          <a14:foregroundMark x1="95765" y1="65877" x2="97412" y2="6635"/>
                          <a14:foregroundMark x1="66824" y1="98578" x2="71765" y2="98578"/>
                          <a14:foregroundMark x1="71765" y1="98578" x2="82353" y2="95261"/>
                          <a14:foregroundMark x1="82353" y1="95261" x2="88235" y2="96682"/>
                          <a14:foregroundMark x1="88235" y1="96682" x2="98824" y2="96682"/>
                          <a14:foregroundMark x1="98824" y1="96682" x2="98588" y2="5687"/>
                          <a14:foregroundMark x1="98588" y1="5687" x2="95529" y2="1896"/>
                          <a14:foregroundMark x1="64706" y1="93365" x2="69647" y2="97156"/>
                          <a14:foregroundMark x1="69647" y1="97156" x2="75059" y2="96682"/>
                          <a14:foregroundMark x1="75059" y1="96682" x2="88235" y2="97156"/>
                          <a14:foregroundMark x1="88235" y1="97156" x2="93176" y2="97156"/>
                          <a14:foregroundMark x1="93176" y1="97156" x2="96941" y2="97156"/>
                          <a14:foregroundMark x1="96941" y1="97156" x2="86118" y2="98104"/>
                          <a14:foregroundMark x1="86118" y1="98104" x2="82588" y2="94787"/>
                          <a14:foregroundMark x1="82588" y1="94787" x2="70353" y2="95261"/>
                          <a14:foregroundMark x1="42353" y1="14692" x2="37176" y2="25592"/>
                        </a14:backgroundRemoval>
                      </a14:imgEffect>
                    </a14:imgLayer>
                  </a14:imgProps>
                </a:ext>
              </a:extLst>
            </a:blip>
            <a:srcRect l="36660"/>
            <a:stretch/>
          </p:blipFill>
          <p:spPr>
            <a:xfrm>
              <a:off x="3865311" y="0"/>
              <a:ext cx="8326670" cy="6083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310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rosses on a hill&#10;&#10;Description automatically generated with low confidence">
            <a:extLst>
              <a:ext uri="{FF2B5EF4-FFF2-40B4-BE49-F238E27FC236}">
                <a16:creationId xmlns:a16="http://schemas.microsoft.com/office/drawing/2014/main" id="{89983AAC-470E-FC4E-8E54-6B792581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b="26451"/>
          <a:stretch/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sp>
        <p:nvSpPr>
          <p:cNvPr id="4" name="文字方塊 5">
            <a:extLst>
              <a:ext uri="{FF2B5EF4-FFF2-40B4-BE49-F238E27FC236}">
                <a16:creationId xmlns:a16="http://schemas.microsoft.com/office/drawing/2014/main" id="{5ECB792C-D5BF-0F43-B411-2CFA1188501D}"/>
              </a:ext>
            </a:extLst>
          </p:cNvPr>
          <p:cNvSpPr txBox="1"/>
          <p:nvPr/>
        </p:nvSpPr>
        <p:spPr>
          <a:xfrm>
            <a:off x="1455683" y="1674673"/>
            <a:ext cx="9786257" cy="25853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tabLst>
                <a:tab pos="1330325" algn="l"/>
              </a:tabLst>
              <a:defRPr/>
            </a:pPr>
            <a:r>
              <a:rPr kumimoji="1" lang="zh-TW" altLang="en-US" sz="4800" b="1" dirty="0">
                <a:solidFill>
                  <a:prstClr val="white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我们奉献的对象是</a:t>
            </a:r>
            <a:r>
              <a:rPr kumimoji="1" lang="en-US" altLang="zh-TW" sz="4800" b="1" dirty="0">
                <a:solidFill>
                  <a:prstClr val="white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kumimoji="1" lang="zh-TW" altLang="en-US" sz="7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神</a:t>
            </a:r>
            <a:r>
              <a:rPr kumimoji="1" lang="zh-TW" altLang="en-US" sz="4800" b="1" dirty="0">
                <a:solidFill>
                  <a:prstClr val="white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！</a:t>
            </a:r>
            <a:endParaRPr kumimoji="1" lang="en-US" altLang="zh-TW" sz="4800" b="1" dirty="0">
              <a:solidFill>
                <a:prstClr val="white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algn="ctr">
              <a:tabLst>
                <a:tab pos="1330325" algn="l"/>
              </a:tabLst>
              <a:defRPr/>
            </a:pPr>
            <a:r>
              <a:rPr kumimoji="1" lang="en-US" altLang="zh-TW" sz="3600" b="1" dirty="0">
                <a:solidFill>
                  <a:prstClr val="white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Our offering is to </a:t>
            </a:r>
            <a:r>
              <a:rPr kumimoji="1" lang="en-US" altLang="zh-TW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God</a:t>
            </a:r>
            <a:r>
              <a:rPr kumimoji="1" lang="en-US" altLang="zh-TW" sz="3600" b="1" dirty="0">
                <a:solidFill>
                  <a:prstClr val="white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! </a:t>
            </a:r>
            <a:r>
              <a:rPr kumimoji="1" lang="zh-TW" altLang="en-US" sz="3600" b="1" dirty="0">
                <a:solidFill>
                  <a:prstClr val="white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endParaRPr kumimoji="1" lang="en-US" altLang="zh-TW" sz="40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906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rosses on a hill&#10;&#10;Description automatically generated with low confidence">
            <a:extLst>
              <a:ext uri="{FF2B5EF4-FFF2-40B4-BE49-F238E27FC236}">
                <a16:creationId xmlns:a16="http://schemas.microsoft.com/office/drawing/2014/main" id="{89983AAC-470E-FC4E-8E54-6B792581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b="26451"/>
          <a:stretch/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76813" y="900389"/>
            <a:ext cx="9161755" cy="44012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tabLst>
                <a:tab pos="1330325" algn="l"/>
              </a:tabLst>
            </a:pPr>
            <a:r>
              <a:rPr kumimoji="1" lang="zh-TW" altLang="en-US" sz="4000" b="1" dirty="0">
                <a:effectLst>
                  <a:glow rad="63500">
                    <a:srgbClr val="6F6F6F">
                      <a:satMod val="175000"/>
                      <a:alpha val="40000"/>
                    </a:srgb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信息两大部分</a:t>
            </a:r>
          </a:p>
          <a:p>
            <a:pPr lvl="0" algn="ctr">
              <a:tabLst>
                <a:tab pos="1330325" algn="l"/>
              </a:tabLst>
            </a:pPr>
            <a:r>
              <a:rPr kumimoji="1" lang="en-US" altLang="zh-TW" sz="4000" b="1" dirty="0">
                <a:effectLst>
                  <a:glow rad="63500">
                    <a:srgbClr val="6F6F6F">
                      <a:satMod val="175000"/>
                      <a:alpha val="40000"/>
                    </a:srgb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Two Aspects of the Message</a:t>
            </a:r>
          </a:p>
          <a:p>
            <a:pPr lvl="0" algn="ctr">
              <a:tabLst>
                <a:tab pos="1330325" algn="l"/>
              </a:tabLst>
            </a:pPr>
            <a:endParaRPr kumimoji="1" lang="en-US" altLang="zh-TW" sz="4000" b="1" dirty="0">
              <a:effectLst>
                <a:glow rad="63500">
                  <a:srgbClr val="6F6F6F">
                    <a:satMod val="175000"/>
                    <a:alpha val="40000"/>
                  </a:srgb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algn="ctr">
              <a:tabLst>
                <a:tab pos="1330325" algn="l"/>
              </a:tabLst>
            </a:pPr>
            <a:r>
              <a:rPr kumimoji="1" lang="en-US" altLang="zh-TW" sz="4000" b="1" dirty="0">
                <a:solidFill>
                  <a:srgbClr val="FFFF00"/>
                </a:solidFill>
                <a:effectLst>
                  <a:glow rad="63500">
                    <a:srgbClr val="6F6F6F">
                      <a:satMod val="175000"/>
                      <a:alpha val="40000"/>
                    </a:srgb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1. </a:t>
            </a:r>
            <a:r>
              <a:rPr kumimoji="1" lang="zh-TW" altLang="en-US" sz="4000" b="1" dirty="0">
                <a:solidFill>
                  <a:srgbClr val="FFFF00"/>
                </a:solidFill>
                <a:effectLst>
                  <a:glow rad="63500">
                    <a:srgbClr val="6F6F6F">
                      <a:satMod val="175000"/>
                      <a:alpha val="40000"/>
                    </a:srgb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奉献金钱财物给神。 </a:t>
            </a:r>
          </a:p>
          <a:p>
            <a:pPr lvl="0" algn="ctr">
              <a:tabLst>
                <a:tab pos="1330325" algn="l"/>
              </a:tabLst>
            </a:pPr>
            <a:r>
              <a:rPr kumimoji="1" lang="en-US" altLang="zh-TW" sz="4000" b="1" dirty="0">
                <a:effectLst>
                  <a:glow rad="63500">
                    <a:srgbClr val="6F6F6F">
                      <a:satMod val="175000"/>
                      <a:alpha val="40000"/>
                    </a:srgb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Give money and possessions to God.</a:t>
            </a:r>
          </a:p>
          <a:p>
            <a:pPr lvl="0" algn="ctr">
              <a:tabLst>
                <a:tab pos="1330325" algn="l"/>
              </a:tabLst>
            </a:pPr>
            <a:r>
              <a:rPr kumimoji="1" lang="en-US" altLang="zh-TW" sz="4000" b="1" dirty="0">
                <a:solidFill>
                  <a:srgbClr val="FFFF00"/>
                </a:solidFill>
                <a:effectLst>
                  <a:glow rad="63500">
                    <a:srgbClr val="6F6F6F">
                      <a:satMod val="175000"/>
                      <a:alpha val="40000"/>
                    </a:srgb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2. </a:t>
            </a:r>
            <a:r>
              <a:rPr kumimoji="1" lang="zh-TW" altLang="en-US" sz="4000" b="1" dirty="0">
                <a:solidFill>
                  <a:srgbClr val="FFFF00"/>
                </a:solidFill>
                <a:effectLst>
                  <a:glow rad="63500">
                    <a:srgbClr val="6F6F6F">
                      <a:satMod val="175000"/>
                      <a:alpha val="40000"/>
                    </a:srgb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生命奉献给神。</a:t>
            </a:r>
          </a:p>
          <a:p>
            <a:pPr lvl="0" algn="ctr">
              <a:tabLst>
                <a:tab pos="1330325" algn="l"/>
              </a:tabLst>
            </a:pPr>
            <a:r>
              <a:rPr kumimoji="1" lang="en-US" altLang="zh-TW" sz="4000" b="1" dirty="0">
                <a:effectLst>
                  <a:glow rad="63500">
                    <a:srgbClr val="6F6F6F">
                      <a:satMod val="175000"/>
                      <a:alpha val="40000"/>
                    </a:srgb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Dedicate your life to God. </a:t>
            </a:r>
            <a:endParaRPr kumimoji="1" lang="en-US" altLang="zh-TW" sz="3600" b="1" dirty="0">
              <a:effectLst>
                <a:glow rad="63500">
                  <a:srgbClr val="6F6F6F">
                    <a:satMod val="175000"/>
                    <a:alpha val="40000"/>
                  </a:srgb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2966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rosses on a hill&#10;&#10;Description automatically generated with low confidence">
            <a:extLst>
              <a:ext uri="{FF2B5EF4-FFF2-40B4-BE49-F238E27FC236}">
                <a16:creationId xmlns:a16="http://schemas.microsoft.com/office/drawing/2014/main" id="{89983AAC-470E-FC4E-8E54-6B792581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b="26451"/>
          <a:stretch/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sp>
        <p:nvSpPr>
          <p:cNvPr id="4" name="文字方塊 5">
            <a:extLst>
              <a:ext uri="{FF2B5EF4-FFF2-40B4-BE49-F238E27FC236}">
                <a16:creationId xmlns:a16="http://schemas.microsoft.com/office/drawing/2014/main" id="{5ECB792C-D5BF-0F43-B411-2CFA1188501D}"/>
              </a:ext>
            </a:extLst>
          </p:cNvPr>
          <p:cNvSpPr txBox="1"/>
          <p:nvPr/>
        </p:nvSpPr>
        <p:spPr>
          <a:xfrm>
            <a:off x="1890653" y="673355"/>
            <a:ext cx="8897311" cy="5632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tabLst>
                <a:tab pos="1330325" algn="l"/>
              </a:tabLst>
              <a:defRPr/>
            </a:pP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創 世 記 </a:t>
            </a: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Genesis 14:17~20</a:t>
            </a: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17 </a:t>
            </a: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亚 伯 兰 杀 败 基 大 老 玛 和 与 他 同 盟 的 王 回 来 的 时 候 ， 所 多 玛 王 出 来 ， 在 沙 微 谷 迎 接 他 ； 沙 微 谷 就 是 王 谷 。</a:t>
            </a:r>
            <a:endParaRPr kumimoji="1" lang="en-US" altLang="zh-TW" sz="36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17 After Abram returned from defeating </a:t>
            </a:r>
            <a:r>
              <a:rPr kumimoji="1" lang="en-US" altLang="zh-TW" sz="3600" b="1" dirty="0" err="1">
                <a:latin typeface="Yu Gothic UI" panose="020B0500000000000000" pitchFamily="34" charset="-128"/>
                <a:ea typeface="Yu Gothic UI" panose="020B0500000000000000" pitchFamily="34" charset="-128"/>
              </a:rPr>
              <a:t>Kedorlaomer</a:t>
            </a: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and the kings allied with him, the king of Sodom came out to meet him in the Valley of </a:t>
            </a:r>
            <a:r>
              <a:rPr kumimoji="1" lang="en-US" altLang="zh-TW" sz="3600" b="1" dirty="0" err="1">
                <a:latin typeface="Yu Gothic UI" panose="020B0500000000000000" pitchFamily="34" charset="-128"/>
                <a:ea typeface="Yu Gothic UI" panose="020B0500000000000000" pitchFamily="34" charset="-128"/>
              </a:rPr>
              <a:t>Shaveh</a:t>
            </a: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(that is, the King’s Valley).</a:t>
            </a:r>
          </a:p>
        </p:txBody>
      </p:sp>
    </p:spTree>
    <p:extLst>
      <p:ext uri="{BB962C8B-B14F-4D97-AF65-F5344CB8AC3E}">
        <p14:creationId xmlns:p14="http://schemas.microsoft.com/office/powerpoint/2010/main" val="4120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rosses on a hill&#10;&#10;Description automatically generated with low confidence">
            <a:extLst>
              <a:ext uri="{FF2B5EF4-FFF2-40B4-BE49-F238E27FC236}">
                <a16:creationId xmlns:a16="http://schemas.microsoft.com/office/drawing/2014/main" id="{89983AAC-470E-FC4E-8E54-6B792581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b="26451"/>
          <a:stretch/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sp>
        <p:nvSpPr>
          <p:cNvPr id="4" name="文字方塊 5">
            <a:extLst>
              <a:ext uri="{FF2B5EF4-FFF2-40B4-BE49-F238E27FC236}">
                <a16:creationId xmlns:a16="http://schemas.microsoft.com/office/drawing/2014/main" id="{5ECB792C-D5BF-0F43-B411-2CFA1188501D}"/>
              </a:ext>
            </a:extLst>
          </p:cNvPr>
          <p:cNvSpPr txBox="1"/>
          <p:nvPr/>
        </p:nvSpPr>
        <p:spPr>
          <a:xfrm>
            <a:off x="1829344" y="612843"/>
            <a:ext cx="8897311" cy="5632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18 </a:t>
            </a: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又 有 撒 冷 王 麦 基 洗 德 带 着 饼 和 酒 出 来 迎 接 ； 他 是 至 高 神 的 祭 司 。</a:t>
            </a: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18 Then Melchizedek king of Salem brought out bread and wine. He was priest of God Most High, </a:t>
            </a: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19 </a:t>
            </a: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他 为 亚 伯 兰 祝 福 ， 说 ： 愿 天 地 的 主 、 至 高 的 神 赐 福 与 亚 伯 兰 ！</a:t>
            </a:r>
            <a:endParaRPr kumimoji="1" lang="en-US" altLang="zh-TW" sz="36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19 and he blessed Abram, saying, “Blessed be Abram by God Most High, Creator of heaven and earth.</a:t>
            </a:r>
          </a:p>
        </p:txBody>
      </p:sp>
    </p:spTree>
    <p:extLst>
      <p:ext uri="{BB962C8B-B14F-4D97-AF65-F5344CB8AC3E}">
        <p14:creationId xmlns:p14="http://schemas.microsoft.com/office/powerpoint/2010/main" val="1763347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rosses on a hill&#10;&#10;Description automatically generated with low confidence">
            <a:extLst>
              <a:ext uri="{FF2B5EF4-FFF2-40B4-BE49-F238E27FC236}">
                <a16:creationId xmlns:a16="http://schemas.microsoft.com/office/drawing/2014/main" id="{89983AAC-470E-FC4E-8E54-6B792581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b="26451"/>
          <a:stretch/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sp>
        <p:nvSpPr>
          <p:cNvPr id="4" name="文字方塊 5">
            <a:extLst>
              <a:ext uri="{FF2B5EF4-FFF2-40B4-BE49-F238E27FC236}">
                <a16:creationId xmlns:a16="http://schemas.microsoft.com/office/drawing/2014/main" id="{5ECB792C-D5BF-0F43-B411-2CFA1188501D}"/>
              </a:ext>
            </a:extLst>
          </p:cNvPr>
          <p:cNvSpPr txBox="1"/>
          <p:nvPr/>
        </p:nvSpPr>
        <p:spPr>
          <a:xfrm>
            <a:off x="2005267" y="1280500"/>
            <a:ext cx="8897311" cy="39703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20 </a:t>
            </a: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至 高 的 神 把 敌 人 交 在 你 手 里 ， 是 应 当 称 颂 的 ！ 亚 伯 兰 就 把 所 得 的 拿 出 十 分 之 一 来 ， 给 麦 基 洗 德 。</a:t>
            </a:r>
            <a:endParaRPr kumimoji="1" lang="en-US" altLang="zh-TW" sz="36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20 And praise be to God Most High,</a:t>
            </a: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  who delivered your enemies into your hand.” Then Abram gave him a tenth of everything.</a:t>
            </a:r>
            <a:endParaRPr kumimoji="1" lang="zh-TW" altLang="en-US" sz="36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448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rosses on a hill&#10;&#10;Description automatically generated with low confidence">
            <a:extLst>
              <a:ext uri="{FF2B5EF4-FFF2-40B4-BE49-F238E27FC236}">
                <a16:creationId xmlns:a16="http://schemas.microsoft.com/office/drawing/2014/main" id="{89983AAC-470E-FC4E-8E54-6B792581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b="26451"/>
          <a:stretch/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sp>
        <p:nvSpPr>
          <p:cNvPr id="4" name="文字方塊 5">
            <a:extLst>
              <a:ext uri="{FF2B5EF4-FFF2-40B4-BE49-F238E27FC236}">
                <a16:creationId xmlns:a16="http://schemas.microsoft.com/office/drawing/2014/main" id="{5ECB792C-D5BF-0F43-B411-2CFA1188501D}"/>
              </a:ext>
            </a:extLst>
          </p:cNvPr>
          <p:cNvSpPr txBox="1"/>
          <p:nvPr/>
        </p:nvSpPr>
        <p:spPr>
          <a:xfrm>
            <a:off x="1963225" y="1166841"/>
            <a:ext cx="8897311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tabLst>
                <a:tab pos="1330325" algn="l"/>
              </a:tabLst>
              <a:defRPr/>
            </a:pP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詩 篇</a:t>
            </a: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Psalm</a:t>
            </a: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110:4~5</a:t>
            </a: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 </a:t>
            </a: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耶 和 华 起 了 誓 ， 决 不 後 悔 ， </a:t>
            </a:r>
            <a:endParaRPr kumimoji="1" lang="en-US" altLang="zh-TW" sz="36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>
              <a:tabLst>
                <a:tab pos="1330325" algn="l"/>
              </a:tabLst>
              <a:defRPr/>
            </a:pP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说 ： 你 是 照 着 麦 基 洗 德 的 等 次 永 远 为 祭 司 。</a:t>
            </a: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 The Lord has sworn</a:t>
            </a: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  and will not change his mind:</a:t>
            </a: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“You are a priest forever,</a:t>
            </a: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  in the order of Melchizedek.”</a:t>
            </a:r>
          </a:p>
        </p:txBody>
      </p:sp>
    </p:spTree>
    <p:extLst>
      <p:ext uri="{BB962C8B-B14F-4D97-AF65-F5344CB8AC3E}">
        <p14:creationId xmlns:p14="http://schemas.microsoft.com/office/powerpoint/2010/main" val="2894929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rosses on a hill&#10;&#10;Description automatically generated with low confidence">
            <a:extLst>
              <a:ext uri="{FF2B5EF4-FFF2-40B4-BE49-F238E27FC236}">
                <a16:creationId xmlns:a16="http://schemas.microsoft.com/office/drawing/2014/main" id="{89983AAC-470E-FC4E-8E54-6B792581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b="26451"/>
          <a:stretch/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sp>
        <p:nvSpPr>
          <p:cNvPr id="4" name="文字方塊 5">
            <a:extLst>
              <a:ext uri="{FF2B5EF4-FFF2-40B4-BE49-F238E27FC236}">
                <a16:creationId xmlns:a16="http://schemas.microsoft.com/office/drawing/2014/main" id="{5ECB792C-D5BF-0F43-B411-2CFA1188501D}"/>
              </a:ext>
            </a:extLst>
          </p:cNvPr>
          <p:cNvSpPr txBox="1"/>
          <p:nvPr/>
        </p:nvSpPr>
        <p:spPr>
          <a:xfrm>
            <a:off x="1984246" y="1440110"/>
            <a:ext cx="8897311" cy="2862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 </a:t>
            </a: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在 你 右 边 的 主 ， 当 他 发 怒 的 日 子 ， 必 打 伤 列 王 。</a:t>
            </a:r>
            <a:endParaRPr kumimoji="1" lang="en-US" altLang="zh-TW" sz="36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 The Lord is at your right hand[c];</a:t>
            </a:r>
          </a:p>
          <a:p>
            <a:pPr lvl="0">
              <a:tabLst>
                <a:tab pos="1330325" algn="l"/>
              </a:tabLst>
              <a:defRPr/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  he will crush kings on the day of his wrath.</a:t>
            </a:r>
            <a:endParaRPr kumimoji="1" lang="zh-TW" altLang="en-US" sz="36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05781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網狀">
  <a:themeElements>
    <a:clrScheme name="網狀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網狀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網狀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{E6577B33-B32A-1140-A93D-BE4C3BAD63A4}tf16401378</Template>
  <TotalTime>5588</TotalTime>
  <Words>1436</Words>
  <Application>Microsoft Macintosh PowerPoint</Application>
  <PresentationFormat>Widescreen</PresentationFormat>
  <Paragraphs>80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Yu Gothic UI</vt:lpstr>
      <vt:lpstr>Arial</vt:lpstr>
      <vt:lpstr>Century Gothic</vt:lpstr>
      <vt:lpstr>網狀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LCCC Church</dc:creator>
  <cp:lastModifiedBy>LCCC Church</cp:lastModifiedBy>
  <cp:revision>446</cp:revision>
  <cp:lastPrinted>2022-03-25T14:11:44Z</cp:lastPrinted>
  <dcterms:created xsi:type="dcterms:W3CDTF">2021-01-06T18:08:20Z</dcterms:created>
  <dcterms:modified xsi:type="dcterms:W3CDTF">2022-04-28T10:58:28Z</dcterms:modified>
</cp:coreProperties>
</file>