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439" r:id="rId2"/>
    <p:sldId id="2137" r:id="rId3"/>
    <p:sldId id="2452" r:id="rId4"/>
    <p:sldId id="2451" r:id="rId5"/>
    <p:sldId id="2453" r:id="rId6"/>
    <p:sldId id="2454" r:id="rId7"/>
    <p:sldId id="2456" r:id="rId8"/>
    <p:sldId id="2457" r:id="rId9"/>
    <p:sldId id="2458" r:id="rId10"/>
    <p:sldId id="2459" r:id="rId11"/>
    <p:sldId id="2460" r:id="rId12"/>
    <p:sldId id="2461" r:id="rId13"/>
    <p:sldId id="2463" r:id="rId14"/>
    <p:sldId id="2464" r:id="rId15"/>
    <p:sldId id="24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D883FF"/>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55"/>
    <p:restoredTop sz="96327"/>
  </p:normalViewPr>
  <p:slideViewPr>
    <p:cSldViewPr snapToGrid="0" snapToObjects="1">
      <p:cViewPr varScale="1">
        <p:scale>
          <a:sx n="67" d="100"/>
          <a:sy n="67" d="100"/>
        </p:scale>
        <p:origin x="4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5/13/2021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5/13/2021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個人 的圖片&#10;&#10;自動產生的描述">
            <a:extLst>
              <a:ext uri="{FF2B5EF4-FFF2-40B4-BE49-F238E27FC236}">
                <a16:creationId xmlns:a16="http://schemas.microsoft.com/office/drawing/2014/main" id="{2B293174-9C8C-E44A-8D96-C3EFEBFA7527}"/>
              </a:ext>
            </a:extLst>
          </p:cNvPr>
          <p:cNvPicPr>
            <a:picLocks noChangeAspect="1"/>
          </p:cNvPicPr>
          <p:nvPr/>
        </p:nvPicPr>
        <p:blipFill>
          <a:blip r:embed="rId2"/>
          <a:stretch>
            <a:fillRect/>
          </a:stretch>
        </p:blipFill>
        <p:spPr>
          <a:xfrm>
            <a:off x="0" y="0"/>
            <a:ext cx="12192000" cy="6858000"/>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4949919" y="4859112"/>
            <a:ext cx="2549228" cy="830997"/>
          </a:xfrm>
          <a:prstGeom prst="rect">
            <a:avLst/>
          </a:prstGeom>
          <a:noFill/>
          <a:effectLst>
            <a:glow>
              <a:srgbClr val="790C00"/>
            </a:glow>
          </a:effectLst>
        </p:spPr>
        <p:txBody>
          <a:bodyPr wrap="square" rtlCol="0">
            <a:spAutoFit/>
          </a:bodyPr>
          <a:lstStyle/>
          <a:p>
            <a:pPr algn="ctr"/>
            <a:r>
              <a:rPr lang="zh-TW" altLang="en-US" sz="2400" dirty="0">
                <a:latin typeface="Yu Gothic UI" panose="020B0500000000000000" pitchFamily="34" charset="-128"/>
                <a:ea typeface="Yu Gothic UI" panose="020B0500000000000000" pitchFamily="34" charset="-128"/>
              </a:rPr>
              <a:t>房正豪牧師</a:t>
            </a:r>
            <a:endParaRPr lang="en-US" altLang="zh-TW" sz="2400" dirty="0">
              <a:latin typeface="Yu Gothic UI" panose="020B0500000000000000" pitchFamily="34" charset="-128"/>
              <a:ea typeface="Yu Gothic UI" panose="020B0500000000000000" pitchFamily="34" charset="-128"/>
            </a:endParaRPr>
          </a:p>
          <a:p>
            <a:pPr algn="ctr"/>
            <a:r>
              <a:rPr lang="en-US" altLang="zh-TW" sz="2400" dirty="0">
                <a:latin typeface="Yu Gothic UI" panose="020B0500000000000000" pitchFamily="34" charset="-128"/>
                <a:ea typeface="Yu Gothic UI" panose="020B0500000000000000" pitchFamily="34" charset="-128"/>
              </a:rPr>
              <a:t>Rev. Steven Fang</a:t>
            </a:r>
            <a:endParaRPr kumimoji="1" lang="zh-TW" altLang="en-US" sz="2800" dirty="0">
              <a:ln w="10160">
                <a:solidFill>
                  <a:schemeClr val="accent5"/>
                </a:solidFill>
                <a:prstDash val="solid"/>
              </a:ln>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9368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428178"/>
            <a:ext cx="9698637"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1:10</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10 </a:t>
            </a:r>
            <a:r>
              <a:rPr kumimoji="1" lang="zh-TW" altLang="en-US" sz="3600" b="1" dirty="0">
                <a:solidFill>
                  <a:srgbClr val="FFC000"/>
                </a:solidFill>
                <a:latin typeface="Yu Gothic UI" panose="020B0500000000000000" pitchFamily="34" charset="-128"/>
                <a:ea typeface="Yu Gothic UI" panose="020B0500000000000000" pitchFamily="34" charset="-128"/>
              </a:rPr>
              <a:t>然 而 ， 以 色 列 的 人 数 必 如 海 沙 ， 不 可 量 ， 不 可 数 。 从 前 在 甚 麽 地 方 对 他 们 说 你 们 不 是 我 的 子 民 ， 将 来 在 那 里 必 对 他 们 说 你 们 是 永 生 神 的 儿 子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10 Yet the Israelites will be like the sand on the seashore, which cannot be measured or counted. In the place where it was said to them, ‘You are not my people,’ they will be called ‘sons of the living God.’</a:t>
            </a:r>
          </a:p>
        </p:txBody>
      </p:sp>
    </p:spTree>
    <p:extLst>
      <p:ext uri="{BB962C8B-B14F-4D97-AF65-F5344CB8AC3E}">
        <p14:creationId xmlns:p14="http://schemas.microsoft.com/office/powerpoint/2010/main" val="289447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59415" y="274290"/>
            <a:ext cx="9698637" cy="57554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1:11</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11 </a:t>
            </a:r>
            <a:r>
              <a:rPr kumimoji="1" lang="zh-TW" altLang="en-US" sz="4400" b="1" dirty="0">
                <a:solidFill>
                  <a:srgbClr val="FFC000"/>
                </a:solidFill>
                <a:latin typeface="Yu Gothic UI" panose="020B0500000000000000" pitchFamily="34" charset="-128"/>
                <a:ea typeface="Yu Gothic UI" panose="020B0500000000000000" pitchFamily="34" charset="-128"/>
              </a:rPr>
              <a:t>犹 大 人 和 以 色 列 人 必 一 同 聚 集 ， 为 自 己 立 一 个 首 领 ， 从 这 地 上 去 ， 因 为 </a:t>
            </a:r>
            <a:r>
              <a:rPr kumimoji="1" lang="zh-TW" altLang="en-US" sz="4400" b="1" dirty="0">
                <a:solidFill>
                  <a:srgbClr val="FF0000"/>
                </a:solidFill>
                <a:latin typeface="Yu Gothic UI" panose="020B0500000000000000" pitchFamily="34" charset="-128"/>
                <a:ea typeface="Yu Gothic UI" panose="020B0500000000000000" pitchFamily="34" charset="-128"/>
              </a:rPr>
              <a:t>耶 斯 列 </a:t>
            </a:r>
            <a:r>
              <a:rPr kumimoji="1" lang="zh-TW" altLang="en-US" sz="4400" b="1" dirty="0">
                <a:solidFill>
                  <a:srgbClr val="FFC000"/>
                </a:solidFill>
                <a:latin typeface="Yu Gothic UI" panose="020B0500000000000000" pitchFamily="34" charset="-128"/>
                <a:ea typeface="Yu Gothic UI" panose="020B0500000000000000" pitchFamily="34" charset="-128"/>
              </a:rPr>
              <a:t>的 日 子 必 为 大 日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11 The people of Judah and the people of Israel will be reunited and they will appoint one leader and will come up out of the land, for great will be the day of Jezreel.</a:t>
            </a:r>
          </a:p>
        </p:txBody>
      </p:sp>
    </p:spTree>
    <p:extLst>
      <p:ext uri="{BB962C8B-B14F-4D97-AF65-F5344CB8AC3E}">
        <p14:creationId xmlns:p14="http://schemas.microsoft.com/office/powerpoint/2010/main" val="146702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79" y="533226"/>
            <a:ext cx="9698637"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0000"/>
                </a:solidFill>
                <a:latin typeface="Microsoft JhengHei UI" panose="020B0604030504040204" pitchFamily="34" charset="-120"/>
                <a:ea typeface="Microsoft JhengHei UI" panose="020B0604030504040204" pitchFamily="34" charset="-120"/>
              </a:rPr>
              <a:t>唯独圣经！</a:t>
            </a:r>
            <a:r>
              <a:rPr kumimoji="1" lang="en-US" altLang="zh-TW" sz="5400" b="1" dirty="0">
                <a:solidFill>
                  <a:srgbClr val="FF0000"/>
                </a:solidFill>
                <a:latin typeface="Microsoft JhengHei UI" panose="020B0604030504040204" pitchFamily="34" charset="-120"/>
                <a:ea typeface="Microsoft JhengHei UI" panose="020B0604030504040204" pitchFamily="34" charset="-120"/>
              </a:rPr>
              <a:t> </a:t>
            </a:r>
            <a:r>
              <a:rPr kumimoji="1" lang="en-US" altLang="zh-TW" sz="5400" b="1" dirty="0">
                <a:latin typeface="Microsoft JhengHei UI" panose="020B0604030504040204" pitchFamily="34" charset="-120"/>
                <a:ea typeface="Microsoft JhengHei UI" panose="020B0604030504040204" pitchFamily="34" charset="-120"/>
              </a:rPr>
              <a:t>Only the Bible!</a:t>
            </a:r>
          </a:p>
          <a:p>
            <a:pPr algn="ctr">
              <a:tabLst>
                <a:tab pos="1330325" algn="l"/>
              </a:tabLst>
            </a:pPr>
            <a:r>
              <a:rPr kumimoji="1" lang="zh-TW" altLang="en-US" sz="5400" b="1" dirty="0">
                <a:solidFill>
                  <a:srgbClr val="FF0000"/>
                </a:solidFill>
                <a:latin typeface="Microsoft JhengHei UI" panose="020B0604030504040204" pitchFamily="34" charset="-120"/>
                <a:ea typeface="Microsoft JhengHei UI" panose="020B0604030504040204" pitchFamily="34" charset="-120"/>
              </a:rPr>
              <a:t>唯独耶稣！ </a:t>
            </a:r>
            <a:r>
              <a:rPr kumimoji="1" lang="en-US" altLang="zh-TW" sz="5400" b="1" dirty="0">
                <a:latin typeface="Microsoft JhengHei UI" panose="020B0604030504040204" pitchFamily="34" charset="-120"/>
                <a:ea typeface="Microsoft JhengHei UI" panose="020B0604030504040204" pitchFamily="34" charset="-120"/>
              </a:rPr>
              <a:t>Only Jesus!</a:t>
            </a:r>
            <a:endParaRPr kumimoji="1" lang="en-US" altLang="zh-TW" sz="4800" b="1" dirty="0">
              <a:latin typeface="Yu Gothic UI" panose="020B0500000000000000" pitchFamily="34" charset="-128"/>
              <a:ea typeface="Yu Gothic UI" panose="020B0500000000000000" pitchFamily="34" charset="-128"/>
            </a:endParaRPr>
          </a:p>
        </p:txBody>
      </p:sp>
      <p:pic>
        <p:nvPicPr>
          <p:cNvPr id="3" name="圖片 2">
            <a:extLst>
              <a:ext uri="{FF2B5EF4-FFF2-40B4-BE49-F238E27FC236}">
                <a16:creationId xmlns:a16="http://schemas.microsoft.com/office/drawing/2014/main" id="{345CAD46-FB87-F542-AE57-943863DC33FE}"/>
              </a:ext>
            </a:extLst>
          </p:cNvPr>
          <p:cNvPicPr>
            <a:picLocks noChangeAspect="1"/>
          </p:cNvPicPr>
          <p:nvPr/>
        </p:nvPicPr>
        <p:blipFill rotWithShape="1">
          <a:blip r:embed="rId2"/>
          <a:srcRect t="18790"/>
          <a:stretch/>
        </p:blipFill>
        <p:spPr>
          <a:xfrm>
            <a:off x="3272860" y="2877854"/>
            <a:ext cx="5646279" cy="2720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686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9520" y="551289"/>
            <a:ext cx="9698637" cy="57554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約 翰 一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1 John 5:4</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4 </a:t>
            </a:r>
            <a:r>
              <a:rPr kumimoji="1" lang="zh-TW" altLang="en-US" sz="4800" b="1" dirty="0">
                <a:solidFill>
                  <a:srgbClr val="FFC000"/>
                </a:solidFill>
                <a:latin typeface="Yu Gothic UI" panose="020B0500000000000000" pitchFamily="34" charset="-128"/>
                <a:ea typeface="Yu Gothic UI" panose="020B0500000000000000" pitchFamily="34" charset="-128"/>
              </a:rPr>
              <a:t>因 为 凡 从 神 生 的 ， 就 胜 过 世 界 ； 使 我 们 胜 了 世 界 的 ， 就 是 我 们 的 信 心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4 for everyone born of God overcomes the world. This is the victory that has overcome the world, even our faith.</a:t>
            </a:r>
          </a:p>
        </p:txBody>
      </p:sp>
    </p:spTree>
    <p:extLst>
      <p:ext uri="{BB962C8B-B14F-4D97-AF65-F5344CB8AC3E}">
        <p14:creationId xmlns:p14="http://schemas.microsoft.com/office/powerpoint/2010/main" val="328767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9520" y="551289"/>
            <a:ext cx="9698637" cy="553997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希 伯 來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Hebrews 3:14</a:t>
            </a:r>
          </a:p>
          <a:p>
            <a:pPr>
              <a:tabLst>
                <a:tab pos="1330325" algn="l"/>
              </a:tabLst>
            </a:pPr>
            <a:r>
              <a:rPr kumimoji="1" lang="en-US" altLang="zh-TW" sz="5400" b="1" dirty="0">
                <a:solidFill>
                  <a:srgbClr val="FFC000"/>
                </a:solidFill>
                <a:latin typeface="Yu Gothic UI" panose="020B0500000000000000" pitchFamily="34" charset="-128"/>
                <a:ea typeface="Yu Gothic UI" panose="020B0500000000000000" pitchFamily="34" charset="-128"/>
              </a:rPr>
              <a:t>14 </a:t>
            </a:r>
            <a:r>
              <a:rPr kumimoji="1" lang="zh-TW" altLang="en-US" sz="5400" b="1" dirty="0">
                <a:solidFill>
                  <a:srgbClr val="FFC000"/>
                </a:solidFill>
                <a:latin typeface="Yu Gothic UI" panose="020B0500000000000000" pitchFamily="34" charset="-128"/>
                <a:ea typeface="Yu Gothic UI" panose="020B0500000000000000" pitchFamily="34" charset="-128"/>
              </a:rPr>
              <a:t>我 们 若 将 起 初 确 实 的 信 心 坚 持 到 底 ， 就 在 基 督 里 有 分 了 。</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14 because we are the Messiah’s partners only if we hold on to our original confidence to the end.</a:t>
            </a:r>
          </a:p>
        </p:txBody>
      </p:sp>
    </p:spTree>
    <p:extLst>
      <p:ext uri="{BB962C8B-B14F-4D97-AF65-F5344CB8AC3E}">
        <p14:creationId xmlns:p14="http://schemas.microsoft.com/office/powerpoint/2010/main" val="241951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2387078"/>
            <a:ext cx="9698637" cy="166199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0000"/>
                </a:solidFill>
                <a:latin typeface="Microsoft JhengHei UI" panose="020B0604030504040204" pitchFamily="34" charset="-120"/>
                <a:ea typeface="Microsoft JhengHei UI" panose="020B0604030504040204" pitchFamily="34" charset="-120"/>
              </a:rPr>
              <a:t>愿你旨意成就在我身上！</a:t>
            </a:r>
            <a:r>
              <a:rPr kumimoji="1" lang="en-US" altLang="zh-TW" sz="5400" b="1" dirty="0">
                <a:solidFill>
                  <a:srgbClr val="FF0000"/>
                </a:solidFill>
                <a:latin typeface="Microsoft JhengHei UI" panose="020B0604030504040204" pitchFamily="34" charset="-120"/>
                <a:ea typeface="Microsoft JhengHei UI" panose="020B0604030504040204" pitchFamily="34" charset="-120"/>
              </a:rPr>
              <a:t> </a:t>
            </a:r>
          </a:p>
          <a:p>
            <a:pPr algn="ctr">
              <a:tabLst>
                <a:tab pos="1330325" algn="l"/>
              </a:tabLst>
            </a:pPr>
            <a:r>
              <a:rPr kumimoji="1" lang="en-US" altLang="zh-TW" sz="4400" b="1" dirty="0">
                <a:latin typeface="Microsoft JhengHei UI" panose="020B0604030504040204" pitchFamily="34" charset="-120"/>
                <a:ea typeface="Microsoft JhengHei UI" panose="020B0604030504040204" pitchFamily="34" charset="-120"/>
              </a:rPr>
              <a:t>May your will be done to me!</a:t>
            </a:r>
            <a:endParaRPr kumimoji="1" lang="en-US" altLang="zh-TW"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44367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397401"/>
            <a:ext cx="9698637" cy="60631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1:2</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a:t>
            </a:r>
            <a:r>
              <a:rPr kumimoji="1" lang="zh-TW" altLang="en-US" sz="4000" b="1" dirty="0">
                <a:solidFill>
                  <a:srgbClr val="FFC000"/>
                </a:solidFill>
                <a:latin typeface="Yu Gothic UI" panose="020B0500000000000000" pitchFamily="34" charset="-128"/>
                <a:ea typeface="Yu Gothic UI" panose="020B0500000000000000" pitchFamily="34" charset="-128"/>
              </a:rPr>
              <a:t>耶 和 华 初 次 与 何 西 阿 说 话 ， 对 他 说 ： 你 去 娶 淫 妇 为 妻 ， 也 收 那 从 淫 乱 所 生 的 儿 女 ； 因 为 这 地 大 行 淫 乱 ， 离 弃 耶 和 华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 When a message from the Lord came to Hosea, the Lord told him, “Go marry a prostitute and have children with her, because the land is prostituting itself by departing from the Lord.”</a:t>
            </a:r>
          </a:p>
        </p:txBody>
      </p:sp>
    </p:spTree>
    <p:extLst>
      <p:ext uri="{BB962C8B-B14F-4D97-AF65-F5344CB8AC3E}">
        <p14:creationId xmlns:p14="http://schemas.microsoft.com/office/powerpoint/2010/main" val="188767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397401"/>
            <a:ext cx="9698637"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1:3</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3 </a:t>
            </a:r>
            <a:r>
              <a:rPr kumimoji="1" lang="zh-TW" altLang="en-US" sz="4400" b="1" dirty="0">
                <a:solidFill>
                  <a:srgbClr val="FFC000"/>
                </a:solidFill>
                <a:latin typeface="Yu Gothic UI" panose="020B0500000000000000" pitchFamily="34" charset="-128"/>
                <a:ea typeface="Yu Gothic UI" panose="020B0500000000000000" pitchFamily="34" charset="-128"/>
              </a:rPr>
              <a:t>於 是 ， 何 西 阿 去 娶 了 滴 拉 音 的 女 儿 歌 篾 。 这 妇 人 怀 孕 ， 给 他 生 了 一 个 儿 子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3 So he went out and married </a:t>
            </a:r>
            <a:r>
              <a:rPr kumimoji="1" lang="en-US" altLang="zh-TW" sz="4400" b="1" dirty="0" err="1">
                <a:latin typeface="Yu Gothic UI" panose="020B0500000000000000" pitchFamily="34" charset="-128"/>
                <a:ea typeface="Yu Gothic UI" panose="020B0500000000000000" pitchFamily="34" charset="-128"/>
              </a:rPr>
              <a:t>Diblaim’s</a:t>
            </a:r>
            <a:r>
              <a:rPr kumimoji="1" lang="en-US" altLang="zh-TW" sz="4400" b="1" dirty="0">
                <a:latin typeface="Yu Gothic UI" panose="020B0500000000000000" pitchFamily="34" charset="-128"/>
                <a:ea typeface="Yu Gothic UI" panose="020B0500000000000000" pitchFamily="34" charset="-128"/>
              </a:rPr>
              <a:t> daughter Gomer. She conceived with him and gave birth to a son.</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9814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397401"/>
            <a:ext cx="9698637" cy="60631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1:4</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4 </a:t>
            </a:r>
            <a:r>
              <a:rPr kumimoji="1" lang="zh-TW" altLang="en-US" sz="4000" b="1" dirty="0">
                <a:solidFill>
                  <a:srgbClr val="FFC000"/>
                </a:solidFill>
                <a:latin typeface="Yu Gothic UI" panose="020B0500000000000000" pitchFamily="34" charset="-128"/>
                <a:ea typeface="Yu Gothic UI" panose="020B0500000000000000" pitchFamily="34" charset="-128"/>
              </a:rPr>
              <a:t>耶 和 华 对 何 西 阿 说 ： 给 他 起 名 叫 </a:t>
            </a:r>
            <a:r>
              <a:rPr kumimoji="1" lang="zh-TW" altLang="en-US" sz="4000" b="1" dirty="0">
                <a:solidFill>
                  <a:srgbClr val="FF0000"/>
                </a:solidFill>
                <a:latin typeface="Yu Gothic UI" panose="020B0500000000000000" pitchFamily="34" charset="-128"/>
                <a:ea typeface="Yu Gothic UI" panose="020B0500000000000000" pitchFamily="34" charset="-128"/>
              </a:rPr>
              <a:t>耶 斯 列</a:t>
            </a:r>
            <a:r>
              <a:rPr kumimoji="1" lang="zh-TW" altLang="en-US" sz="4000" b="1" dirty="0">
                <a:solidFill>
                  <a:srgbClr val="FFC000"/>
                </a:solidFill>
                <a:latin typeface="Yu Gothic UI" panose="020B0500000000000000" pitchFamily="34" charset="-128"/>
                <a:ea typeface="Yu Gothic UI" panose="020B0500000000000000" pitchFamily="34" charset="-128"/>
              </a:rPr>
              <a:t> ； 因 为 再 过 片 时 ， 我 必 讨 耶 户 家 在 耶 斯 列 杀 人 流 血 的 罪 ， 也 必 使 以 色 列 家 的 国 灭 绝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4 The Lord told Hosea, “Name the child ‘Jezreel,’ because in a little while I’ll avenge the blood that was shed by Jehu’s dynasty at Jezreel. I’ll put an end to the kingdom of the house of Israel. </a:t>
            </a:r>
            <a:endParaRPr kumimoji="1" lang="en-US" altLang="zh-TW" sz="32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2695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511701"/>
            <a:ext cx="9698637"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1:5</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5 </a:t>
            </a:r>
            <a:r>
              <a:rPr kumimoji="1" lang="zh-TW" altLang="en-US" sz="4400" b="1" dirty="0">
                <a:solidFill>
                  <a:srgbClr val="FFC000"/>
                </a:solidFill>
                <a:latin typeface="Yu Gothic UI" panose="020B0500000000000000" pitchFamily="34" charset="-128"/>
                <a:ea typeface="Yu Gothic UI" panose="020B0500000000000000" pitchFamily="34" charset="-128"/>
              </a:rPr>
              <a:t>到 那 日 ， 我 必 在 耶 斯 列 平 原 折 断 以 色 列 的 弓 。</a:t>
            </a:r>
            <a:r>
              <a:rPr kumimoji="1" lang="en-US" altLang="zh-TW" sz="4000" b="1" dirty="0">
                <a:latin typeface="Yu Gothic UI" panose="020B0500000000000000" pitchFamily="34" charset="-128"/>
                <a:ea typeface="Yu Gothic UI" panose="020B0500000000000000" pitchFamily="34" charset="-128"/>
              </a:rPr>
              <a:t>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5 At that day I will break Israel’s bow in the Valley of Jezreel.</a:t>
            </a:r>
          </a:p>
        </p:txBody>
      </p:sp>
    </p:spTree>
    <p:extLst>
      <p:ext uri="{BB962C8B-B14F-4D97-AF65-F5344CB8AC3E}">
        <p14:creationId xmlns:p14="http://schemas.microsoft.com/office/powerpoint/2010/main" val="410829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0" y="830593"/>
            <a:ext cx="9698637"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7200" b="1" dirty="0">
                <a:solidFill>
                  <a:srgbClr val="FF0000"/>
                </a:solidFill>
                <a:latin typeface="Microsoft JhengHei UI" panose="020B0604030504040204" pitchFamily="34" charset="-120"/>
                <a:ea typeface="Microsoft JhengHei UI" panose="020B0604030504040204" pitchFamily="34" charset="-120"/>
              </a:rPr>
              <a:t>耶斯列：神驱逐</a:t>
            </a:r>
            <a:endParaRPr kumimoji="1" lang="en-US" altLang="zh-TW" sz="7200" b="1" dirty="0">
              <a:solidFill>
                <a:srgbClr val="FF0000"/>
              </a:solidFill>
              <a:latin typeface="Microsoft JhengHei UI" panose="020B0604030504040204" pitchFamily="34" charset="-120"/>
              <a:ea typeface="Microsoft JhengHei UI" panose="020B0604030504040204" pitchFamily="34" charset="-120"/>
            </a:endParaRPr>
          </a:p>
          <a:p>
            <a:pPr algn="ctr">
              <a:tabLst>
                <a:tab pos="1330325" algn="l"/>
              </a:tabLst>
            </a:pPr>
            <a:r>
              <a:rPr kumimoji="1" lang="en-US" altLang="zh-TW" sz="4800" b="1" dirty="0">
                <a:latin typeface="Microsoft JhengHei UI" panose="020B0604030504040204" pitchFamily="34" charset="-120"/>
                <a:ea typeface="Microsoft JhengHei UI" panose="020B0604030504040204" pitchFamily="34" charset="-120"/>
              </a:rPr>
              <a:t>Jezreel : God scatters</a:t>
            </a:r>
            <a:endParaRPr kumimoji="1" lang="en-US" altLang="zh-TW" sz="4000" b="1" dirty="0">
              <a:latin typeface="Yu Gothic UI" panose="020B0500000000000000" pitchFamily="34" charset="-128"/>
              <a:ea typeface="Yu Gothic UI" panose="020B0500000000000000" pitchFamily="34" charset="-128"/>
            </a:endParaRPr>
          </a:p>
        </p:txBody>
      </p:sp>
      <p:pic>
        <p:nvPicPr>
          <p:cNvPr id="2" name="圖片 1">
            <a:extLst>
              <a:ext uri="{FF2B5EF4-FFF2-40B4-BE49-F238E27FC236}">
                <a16:creationId xmlns:a16="http://schemas.microsoft.com/office/drawing/2014/main" id="{FB54091F-D50F-2049-89DE-221463BDC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8000"/>
                    </a14:imgEffect>
                    <a14:imgEffect>
                      <a14:brightnessContrast bright="31000"/>
                    </a14:imgEffect>
                  </a14:imgLayer>
                </a14:imgProps>
              </a:ext>
            </a:extLst>
          </a:blip>
          <a:srcRect t="25658"/>
          <a:stretch/>
        </p:blipFill>
        <p:spPr>
          <a:xfrm>
            <a:off x="2705389" y="2956142"/>
            <a:ext cx="6781222" cy="2835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368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274290"/>
            <a:ext cx="9698637" cy="63094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1:6</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6 </a:t>
            </a:r>
            <a:r>
              <a:rPr kumimoji="1" lang="zh-TW" altLang="en-US" sz="4400" b="1" dirty="0">
                <a:solidFill>
                  <a:srgbClr val="FFC000"/>
                </a:solidFill>
                <a:latin typeface="Yu Gothic UI" panose="020B0500000000000000" pitchFamily="34" charset="-128"/>
                <a:ea typeface="Yu Gothic UI" panose="020B0500000000000000" pitchFamily="34" charset="-128"/>
              </a:rPr>
              <a:t>歌 篾 又 怀 孕 生 了 一 个 女 儿 ， 耶 和 华 对 何 西 阿 说 ： 给 她 起 名 叫 </a:t>
            </a:r>
            <a:r>
              <a:rPr kumimoji="1" lang="zh-TW" altLang="en-US" sz="4400" b="1" dirty="0">
                <a:solidFill>
                  <a:srgbClr val="FF0000"/>
                </a:solidFill>
                <a:latin typeface="Yu Gothic UI" panose="020B0500000000000000" pitchFamily="34" charset="-128"/>
                <a:ea typeface="Yu Gothic UI" panose="020B0500000000000000" pitchFamily="34" charset="-128"/>
              </a:rPr>
              <a:t>罗 路 哈 玛</a:t>
            </a:r>
            <a:r>
              <a:rPr kumimoji="1" lang="zh-TW" altLang="en-US" sz="4400" b="1" dirty="0">
                <a:solidFill>
                  <a:srgbClr val="FFC000"/>
                </a:solidFill>
                <a:latin typeface="Yu Gothic UI" panose="020B0500000000000000" pitchFamily="34" charset="-128"/>
                <a:ea typeface="Yu Gothic UI" panose="020B0500000000000000" pitchFamily="34" charset="-128"/>
              </a:rPr>
              <a:t> ； 因 为 我 必 不 再 怜 悯 以 色 列 家 ， 决 不 赦 免 他 们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6 Gomer conceived again and gave birth to a daughter, Then the Lord said to Hosea, “Call her ‘Lo-</a:t>
            </a:r>
            <a:r>
              <a:rPr kumimoji="1" lang="en-US" altLang="zh-TW" sz="3600" b="1" dirty="0" err="1">
                <a:latin typeface="Yu Gothic UI" panose="020B0500000000000000" pitchFamily="34" charset="-128"/>
                <a:ea typeface="Yu Gothic UI" panose="020B0500000000000000" pitchFamily="34" charset="-128"/>
              </a:rPr>
              <a:t>ruhamah</a:t>
            </a:r>
            <a:r>
              <a:rPr kumimoji="1" lang="en-US" altLang="zh-TW" sz="3600" b="1" dirty="0">
                <a:latin typeface="Yu Gothic UI" panose="020B0500000000000000" pitchFamily="34" charset="-128"/>
                <a:ea typeface="Yu Gothic UI" panose="020B0500000000000000" pitchFamily="34" charset="-128"/>
              </a:rPr>
              <a:t>,’ for I will no longer show love to the house of Israel, that I should at all forgive them. </a:t>
            </a:r>
          </a:p>
        </p:txBody>
      </p:sp>
    </p:spTree>
    <p:extLst>
      <p:ext uri="{BB962C8B-B14F-4D97-AF65-F5344CB8AC3E}">
        <p14:creationId xmlns:p14="http://schemas.microsoft.com/office/powerpoint/2010/main" val="135807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274290"/>
            <a:ext cx="9698637" cy="57554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1:7</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7 </a:t>
            </a:r>
            <a:r>
              <a:rPr kumimoji="1" lang="zh-TW" altLang="en-US" sz="4400" b="1" dirty="0">
                <a:solidFill>
                  <a:srgbClr val="FFC000"/>
                </a:solidFill>
                <a:latin typeface="Yu Gothic UI" panose="020B0500000000000000" pitchFamily="34" charset="-128"/>
                <a:ea typeface="Yu Gothic UI" panose="020B0500000000000000" pitchFamily="34" charset="-128"/>
              </a:rPr>
              <a:t>我 却 要 怜 悯 犹 大 家 ， 使 他 们 靠 耶 和 华 ─ 他 们 的 神 得 救 ， 不 使 他 们 靠 弓 、 刀 、 争 战 、 马 匹 ， 与 马 兵 得 救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7 Yet I will show love to have  the house of Judah, and I will save them -not by the bow, sword, or battle, or by horses and </a:t>
            </a:r>
            <a:r>
              <a:rPr kumimoji="1" lang="en-US" altLang="zh-TW" sz="3600" b="1" dirty="0" err="1">
                <a:latin typeface="Yu Gothic UI" panose="020B0500000000000000" pitchFamily="34" charset="-128"/>
                <a:ea typeface="Yu Gothic UI" panose="020B0500000000000000" pitchFamily="34" charset="-128"/>
              </a:rPr>
              <a:t>hosemen</a:t>
            </a:r>
            <a:r>
              <a:rPr kumimoji="1" lang="en-US" altLang="zh-TW" sz="3600" b="1" dirty="0">
                <a:latin typeface="Yu Gothic UI" panose="020B0500000000000000" pitchFamily="34" charset="-128"/>
                <a:ea typeface="Yu Gothic UI" panose="020B0500000000000000" pitchFamily="34" charset="-128"/>
              </a:rPr>
              <a:t>, but by the </a:t>
            </a:r>
            <a:r>
              <a:rPr kumimoji="1" lang="en-US" altLang="zh-TW" sz="3600" b="1" dirty="0" err="1">
                <a:latin typeface="Yu Gothic UI" panose="020B0500000000000000" pitchFamily="34" charset="-128"/>
                <a:ea typeface="Yu Gothic UI" panose="020B0500000000000000" pitchFamily="34" charset="-128"/>
              </a:rPr>
              <a:t>Lors</a:t>
            </a:r>
            <a:r>
              <a:rPr kumimoji="1" lang="en-US" altLang="zh-TW" sz="3600" b="1" dirty="0">
                <a:latin typeface="Yu Gothic UI" panose="020B0500000000000000" pitchFamily="34" charset="-128"/>
                <a:ea typeface="Yu Gothic UI" panose="020B0500000000000000" pitchFamily="34" charset="-128"/>
              </a:rPr>
              <a:t> their God.”</a:t>
            </a:r>
          </a:p>
        </p:txBody>
      </p:sp>
    </p:spTree>
    <p:extLst>
      <p:ext uri="{BB962C8B-B14F-4D97-AF65-F5344CB8AC3E}">
        <p14:creationId xmlns:p14="http://schemas.microsoft.com/office/powerpoint/2010/main" val="405977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179249"/>
            <a:ext cx="9698637"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1:8-9</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8 </a:t>
            </a:r>
            <a:r>
              <a:rPr kumimoji="1" lang="zh-TW" altLang="en-US" sz="4000" b="1" dirty="0">
                <a:solidFill>
                  <a:srgbClr val="FFC000"/>
                </a:solidFill>
                <a:latin typeface="Yu Gothic UI" panose="020B0500000000000000" pitchFamily="34" charset="-128"/>
                <a:ea typeface="Yu Gothic UI" panose="020B0500000000000000" pitchFamily="34" charset="-128"/>
              </a:rPr>
              <a:t>歌 篾 给 罗 路 哈 玛 断 奶 以 後 ， 又 怀 孕 生 了 一 个 儿 子 。</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9 </a:t>
            </a:r>
            <a:r>
              <a:rPr kumimoji="1" lang="zh-TW" altLang="en-US" sz="4000" b="1" dirty="0">
                <a:solidFill>
                  <a:srgbClr val="FFC000"/>
                </a:solidFill>
                <a:latin typeface="Yu Gothic UI" panose="020B0500000000000000" pitchFamily="34" charset="-128"/>
                <a:ea typeface="Yu Gothic UI" panose="020B0500000000000000" pitchFamily="34" charset="-128"/>
              </a:rPr>
              <a:t>耶 和 华 说 ： 给 他 起 名 叫 </a:t>
            </a:r>
            <a:r>
              <a:rPr kumimoji="1" lang="zh-TW" altLang="en-US" sz="4000" b="1" dirty="0">
                <a:solidFill>
                  <a:srgbClr val="FF0000"/>
                </a:solidFill>
                <a:latin typeface="Yu Gothic UI" panose="020B0500000000000000" pitchFamily="34" charset="-128"/>
                <a:ea typeface="Yu Gothic UI" panose="020B0500000000000000" pitchFamily="34" charset="-128"/>
              </a:rPr>
              <a:t>罗 阿 米</a:t>
            </a:r>
            <a:r>
              <a:rPr kumimoji="1" lang="zh-TW" altLang="en-US" sz="4000" b="1" dirty="0">
                <a:solidFill>
                  <a:srgbClr val="FFC000"/>
                </a:solidFill>
                <a:latin typeface="Yu Gothic UI" panose="020B0500000000000000" pitchFamily="34" charset="-128"/>
                <a:ea typeface="Yu Gothic UI" panose="020B0500000000000000" pitchFamily="34" charset="-128"/>
              </a:rPr>
              <a:t> ； 因 为 你 们 不 作 我 的 子 民 ， 我 也 不 作 你 们 的 神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8 After Gomer had weaned Lo-</a:t>
            </a:r>
            <a:r>
              <a:rPr kumimoji="1" lang="en-US" altLang="zh-TW" sz="3600" b="1" dirty="0" err="1">
                <a:latin typeface="Yu Gothic UI" panose="020B0500000000000000" pitchFamily="34" charset="-128"/>
                <a:ea typeface="Yu Gothic UI" panose="020B0500000000000000" pitchFamily="34" charset="-128"/>
              </a:rPr>
              <a:t>ruhamah</a:t>
            </a:r>
            <a:r>
              <a:rPr kumimoji="1" lang="en-US" altLang="zh-TW" sz="3600" b="1" dirty="0">
                <a:latin typeface="Yu Gothic UI" panose="020B0500000000000000" pitchFamily="34" charset="-128"/>
                <a:ea typeface="Yu Gothic UI" panose="020B0500000000000000" pitchFamily="34" charset="-128"/>
              </a:rPr>
              <a:t>, she had another son. 9 Then the Lord said, “Call him ‘Lo-</a:t>
            </a:r>
            <a:r>
              <a:rPr kumimoji="1" lang="en-US" altLang="zh-TW" sz="3600" b="1" dirty="0" err="1">
                <a:latin typeface="Yu Gothic UI" panose="020B0500000000000000" pitchFamily="34" charset="-128"/>
                <a:ea typeface="Yu Gothic UI" panose="020B0500000000000000" pitchFamily="34" charset="-128"/>
              </a:rPr>
              <a:t>ammi</a:t>
            </a:r>
            <a:r>
              <a:rPr kumimoji="1" lang="en-US" altLang="zh-TW" sz="3600" b="1" dirty="0">
                <a:latin typeface="Yu Gothic UI" panose="020B0500000000000000" pitchFamily="34" charset="-128"/>
                <a:ea typeface="Yu Gothic UI" panose="020B0500000000000000" pitchFamily="34" charset="-128"/>
              </a:rPr>
              <a:t>,’ for you are not my people, and I am not your God.</a:t>
            </a:r>
          </a:p>
        </p:txBody>
      </p:sp>
    </p:spTree>
    <p:extLst>
      <p:ext uri="{BB962C8B-B14F-4D97-AF65-F5344CB8AC3E}">
        <p14:creationId xmlns:p14="http://schemas.microsoft.com/office/powerpoint/2010/main" val="1714859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2510</TotalTime>
  <Words>979</Words>
  <Application>Microsoft Office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Microsoft JhengHei UI</vt: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Yi-Mei Yen</cp:lastModifiedBy>
  <cp:revision>183</cp:revision>
  <cp:lastPrinted>2021-04-08T17:38:16Z</cp:lastPrinted>
  <dcterms:created xsi:type="dcterms:W3CDTF">2021-01-06T18:08:20Z</dcterms:created>
  <dcterms:modified xsi:type="dcterms:W3CDTF">2021-05-14T00:44:21Z</dcterms:modified>
</cp:coreProperties>
</file>