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Mr Dafoe"/>
      <p:regular r:id="rId35"/>
    </p:embeddedFont>
    <p:embeddedFont>
      <p:font typeface="Zhi Mang Xing"/>
      <p:regular r:id="rId36"/>
    </p:embeddedFont>
    <p:embeddedFont>
      <p:font typeface="Montserra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Iris Phillip Howard"/>
  <p:cmAuthor clrIdx="1" id="1" initials="" lastIdx="2" name="David Js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MrDafoe-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Montserrat-regular.fntdata"/><Relationship Id="rId14" Type="http://schemas.openxmlformats.org/officeDocument/2006/relationships/slide" Target="slides/slide8.xml"/><Relationship Id="rId36" Type="http://schemas.openxmlformats.org/officeDocument/2006/relationships/font" Target="fonts/ZhiMangXing-regular.fntdata"/><Relationship Id="rId17" Type="http://schemas.openxmlformats.org/officeDocument/2006/relationships/slide" Target="slides/slide11.xml"/><Relationship Id="rId39" Type="http://schemas.openxmlformats.org/officeDocument/2006/relationships/font" Target="fonts/Montserrat-italic.fntdata"/><Relationship Id="rId16" Type="http://schemas.openxmlformats.org/officeDocument/2006/relationships/slide" Target="slides/slide10.xml"/><Relationship Id="rId38" Type="http://schemas.openxmlformats.org/officeDocument/2006/relationships/font" Target="fonts/Montserrat-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8-20T22:49:26.034">
    <p:pos x="6000" y="0"/>
    <p:text>This is Iris. Great job with your PPT. My first reaction that the background needs to be darker. However, not knowing how it would actually look in our church, it may work.  Besides the title, the font for the scriptures maybe too small for people who sit in the back.  You have restriction on the other hand if you wish to keep one verse per page.  You may suggest people to bring out their bible or bible app while listening to your sharing.  We will pray for you for your message.  Thanks again for your services.</p:text>
  </p:cm>
  <p:cm authorId="1" idx="1" dt="2021-08-20T22:11:45.776">
    <p:pos x="6000" y="0"/>
    <p:text>Thanks for the feedback. I'll try to resize. Do people usually bring a paper Bible?</p:text>
  </p:cm>
  <p:cm authorId="0" idx="2" dt="2021-08-20T22:49:26.034">
    <p:pos x="6000" y="0"/>
    <p:text>Most are using their cell phones nowadays or just read the PPT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8-20T22:12:34.467">
    <p:pos x="6000" y="0"/>
    <p:text>If these are your points, you can use the bold font to show up better on the PPT.</p:text>
  </p:cm>
  <p:cm authorId="1" idx="2" dt="2021-08-20T22:12:34.467">
    <p:pos x="6000" y="0"/>
    <p:text>Ok!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83f423404_1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83f423404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83f42340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83f42340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83f42340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83f42340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83f42340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e83f42340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e83f42340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e83f42340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83f42340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83f42340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83f42340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83f42340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83f42340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83f42340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83f423404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83f423404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83f423404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e83f423404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e83f423404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e83f423404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e83f423404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e83f423404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83f423404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83f423404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83f423404_1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83f423404_1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e83f423404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e83f423404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e83f423404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e83f423404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e83f423404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e83f423404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e83f423404_1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e83f423404_1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e83f423404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e83f423404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e83f423404_1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e83f423404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82db6506b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82db6506b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82db6506b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82db6506b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aae0dd5f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aae0dd5f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82db6506b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82db6506b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aae0dd5f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eaae0dd5f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83f4234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83f42340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83f42340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83f42340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ngs Background">
  <p:cSld name="CUSTOM">
    <p:spTree>
      <p:nvGrpSpPr>
        <p:cNvPr id="48" name="Shape 48"/>
        <p:cNvGrpSpPr/>
        <p:nvPr/>
      </p:nvGrpSpPr>
      <p:grpSpPr>
        <a:xfrm>
          <a:off x="0" y="0"/>
          <a:ext cx="0" cy="0"/>
          <a:chOff x="0" y="0"/>
          <a:chExt cx="0" cy="0"/>
        </a:xfrm>
      </p:grpSpPr>
      <p:pic>
        <p:nvPicPr>
          <p:cNvPr id="49" name="Google Shape;49;p12"/>
          <p:cNvPicPr preferRelativeResize="0"/>
          <p:nvPr/>
        </p:nvPicPr>
        <p:blipFill rotWithShape="1">
          <a:blip r:embed="rId2">
            <a:alphaModFix amt="70000"/>
          </a:blip>
          <a:srcRect b="15160" l="0" r="0" t="0"/>
          <a:stretch/>
        </p:blipFill>
        <p:spPr>
          <a:xfrm>
            <a:off x="0" y="-28225"/>
            <a:ext cx="9144000" cy="5171725"/>
          </a:xfrm>
          <a:prstGeom prst="rect">
            <a:avLst/>
          </a:prstGeom>
          <a:noFill/>
          <a:ln>
            <a:noFill/>
          </a:ln>
        </p:spPr>
      </p:pic>
      <p:grpSp>
        <p:nvGrpSpPr>
          <p:cNvPr id="50" name="Google Shape;50;p12"/>
          <p:cNvGrpSpPr/>
          <p:nvPr/>
        </p:nvGrpSpPr>
        <p:grpSpPr>
          <a:xfrm>
            <a:off x="249438" y="4374125"/>
            <a:ext cx="8645100" cy="615600"/>
            <a:chOff x="249438" y="4374125"/>
            <a:chExt cx="8645100" cy="615600"/>
          </a:xfrm>
        </p:grpSpPr>
        <p:sp>
          <p:nvSpPr>
            <p:cNvPr id="51" name="Google Shape;51;p12"/>
            <p:cNvSpPr txBox="1"/>
            <p:nvPr/>
          </p:nvSpPr>
          <p:spPr>
            <a:xfrm>
              <a:off x="249438" y="4420325"/>
              <a:ext cx="2551200" cy="5232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Mr Dafoe"/>
                  <a:ea typeface="Mr Dafoe"/>
                  <a:cs typeface="Mr Dafoe"/>
                  <a:sym typeface="Mr Dafoe"/>
                </a:rPr>
                <a:t>The Perfect Marriage</a:t>
              </a:r>
              <a:endParaRPr sz="2200">
                <a:solidFill>
                  <a:schemeClr val="lt1"/>
                </a:solidFill>
                <a:latin typeface="Mr Dafoe"/>
                <a:ea typeface="Mr Dafoe"/>
                <a:cs typeface="Mr Dafoe"/>
                <a:sym typeface="Mr Dafoe"/>
              </a:endParaRPr>
            </a:p>
          </p:txBody>
        </p:sp>
        <p:sp>
          <p:nvSpPr>
            <p:cNvPr id="52" name="Google Shape;52;p12"/>
            <p:cNvSpPr txBox="1"/>
            <p:nvPr/>
          </p:nvSpPr>
          <p:spPr>
            <a:xfrm>
              <a:off x="2539950" y="4466375"/>
              <a:ext cx="4064100" cy="4311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Montserrat"/>
                  <a:ea typeface="Montserrat"/>
                  <a:cs typeface="Montserrat"/>
                  <a:sym typeface="Montserrat"/>
                </a:rPr>
                <a:t>Revelation/</a:t>
              </a:r>
              <a:r>
                <a:rPr lang="en" sz="1600">
                  <a:solidFill>
                    <a:schemeClr val="lt1"/>
                  </a:solidFill>
                  <a:latin typeface="Montserrat"/>
                  <a:ea typeface="Montserrat"/>
                  <a:cs typeface="Montserrat"/>
                  <a:sym typeface="Montserrat"/>
                </a:rPr>
                <a:t>启示录 </a:t>
              </a:r>
              <a:r>
                <a:rPr lang="en" sz="1600">
                  <a:solidFill>
                    <a:schemeClr val="lt1"/>
                  </a:solidFill>
                  <a:latin typeface="Montserrat"/>
                  <a:ea typeface="Montserrat"/>
                  <a:cs typeface="Montserrat"/>
                  <a:sym typeface="Montserrat"/>
                </a:rPr>
                <a:t> 21:1-4</a:t>
              </a:r>
              <a:endParaRPr sz="1600">
                <a:solidFill>
                  <a:schemeClr val="lt1"/>
                </a:solidFill>
                <a:latin typeface="Montserrat"/>
                <a:ea typeface="Montserrat"/>
                <a:cs typeface="Montserrat"/>
                <a:sym typeface="Montserrat"/>
              </a:endParaRPr>
            </a:p>
          </p:txBody>
        </p:sp>
        <p:sp>
          <p:nvSpPr>
            <p:cNvPr id="53" name="Google Shape;53;p12"/>
            <p:cNvSpPr txBox="1"/>
            <p:nvPr/>
          </p:nvSpPr>
          <p:spPr>
            <a:xfrm>
              <a:off x="6734238" y="4374125"/>
              <a:ext cx="2160300" cy="61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lang="en" sz="2800">
                  <a:solidFill>
                    <a:schemeClr val="lt1"/>
                  </a:solidFill>
                  <a:latin typeface="Zhi Mang Xing"/>
                  <a:ea typeface="Zhi Mang Xing"/>
                  <a:cs typeface="Zhi Mang Xing"/>
                  <a:sym typeface="Zhi Mang Xing"/>
                </a:rPr>
                <a:t>完美的婚姻</a:t>
              </a:r>
              <a:endParaRPr sz="2800">
                <a:solidFill>
                  <a:schemeClr val="lt1"/>
                </a:solidFill>
                <a:latin typeface="Zhi Mang Xing"/>
                <a:ea typeface="Zhi Mang Xing"/>
                <a:cs typeface="Zhi Mang Xing"/>
                <a:sym typeface="Zhi Mang Xing"/>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2">
    <p:spTree>
      <p:nvGrpSpPr>
        <p:cNvPr id="54" name="Shape 54"/>
        <p:cNvGrpSpPr/>
        <p:nvPr/>
      </p:nvGrpSpPr>
      <p:grpSpPr>
        <a:xfrm>
          <a:off x="0" y="0"/>
          <a:ext cx="0" cy="0"/>
          <a:chOff x="0" y="0"/>
          <a:chExt cx="0" cy="0"/>
        </a:xfrm>
      </p:grpSpPr>
      <p:pic>
        <p:nvPicPr>
          <p:cNvPr id="55" name="Google Shape;55;p13"/>
          <p:cNvPicPr preferRelativeResize="0"/>
          <p:nvPr/>
        </p:nvPicPr>
        <p:blipFill rotWithShape="1">
          <a:blip r:embed="rId2">
            <a:alphaModFix amt="70000"/>
          </a:blip>
          <a:srcRect b="15160" l="0" r="0" t="0"/>
          <a:stretch/>
        </p:blipFill>
        <p:spPr>
          <a:xfrm>
            <a:off x="0" y="-28225"/>
            <a:ext cx="9144000" cy="51717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ple Mountains Background">
  <p:cSld name="CUSTOM_1">
    <p:spTree>
      <p:nvGrpSpPr>
        <p:cNvPr id="56" name="Shape 56"/>
        <p:cNvGrpSpPr/>
        <p:nvPr/>
      </p:nvGrpSpPr>
      <p:grpSpPr>
        <a:xfrm>
          <a:off x="0" y="0"/>
          <a:ext cx="0" cy="0"/>
          <a:chOff x="0" y="0"/>
          <a:chExt cx="0" cy="0"/>
        </a:xfrm>
      </p:grpSpPr>
      <p:pic>
        <p:nvPicPr>
          <p:cNvPr id="57" name="Google Shape;57;p14"/>
          <p:cNvPicPr preferRelativeResize="0"/>
          <p:nvPr/>
        </p:nvPicPr>
        <p:blipFill rotWithShape="1">
          <a:blip r:embed="rId2">
            <a:alphaModFix amt="60000"/>
          </a:blip>
          <a:srcRect b="12718" l="0" r="0" t="2886"/>
          <a:stretch/>
        </p:blipFill>
        <p:spPr>
          <a:xfrm>
            <a:off x="0" y="0"/>
            <a:ext cx="9144003" cy="5143501"/>
          </a:xfrm>
          <a:prstGeom prst="rect">
            <a:avLst/>
          </a:prstGeom>
          <a:noFill/>
          <a:ln>
            <a:noFill/>
          </a:ln>
        </p:spPr>
      </p:pic>
      <p:grpSp>
        <p:nvGrpSpPr>
          <p:cNvPr id="58" name="Google Shape;58;p14"/>
          <p:cNvGrpSpPr/>
          <p:nvPr/>
        </p:nvGrpSpPr>
        <p:grpSpPr>
          <a:xfrm>
            <a:off x="249438" y="4374125"/>
            <a:ext cx="8645100" cy="615600"/>
            <a:chOff x="249438" y="4374125"/>
            <a:chExt cx="8645100" cy="615600"/>
          </a:xfrm>
        </p:grpSpPr>
        <p:sp>
          <p:nvSpPr>
            <p:cNvPr id="59" name="Google Shape;59;p14"/>
            <p:cNvSpPr txBox="1"/>
            <p:nvPr/>
          </p:nvSpPr>
          <p:spPr>
            <a:xfrm>
              <a:off x="249438" y="4420325"/>
              <a:ext cx="2551200" cy="5232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Mr Dafoe"/>
                  <a:ea typeface="Mr Dafoe"/>
                  <a:cs typeface="Mr Dafoe"/>
                  <a:sym typeface="Mr Dafoe"/>
                </a:rPr>
                <a:t>The Perfect Marriage</a:t>
              </a:r>
              <a:endParaRPr sz="2200">
                <a:solidFill>
                  <a:schemeClr val="lt1"/>
                </a:solidFill>
                <a:latin typeface="Mr Dafoe"/>
                <a:ea typeface="Mr Dafoe"/>
                <a:cs typeface="Mr Dafoe"/>
                <a:sym typeface="Mr Dafoe"/>
              </a:endParaRPr>
            </a:p>
          </p:txBody>
        </p:sp>
        <p:sp>
          <p:nvSpPr>
            <p:cNvPr id="60" name="Google Shape;60;p14"/>
            <p:cNvSpPr txBox="1"/>
            <p:nvPr/>
          </p:nvSpPr>
          <p:spPr>
            <a:xfrm>
              <a:off x="2539950" y="4466375"/>
              <a:ext cx="4064100" cy="4311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Montserrat"/>
                  <a:ea typeface="Montserrat"/>
                  <a:cs typeface="Montserrat"/>
                  <a:sym typeface="Montserrat"/>
                </a:rPr>
                <a:t>Revelation/启示录  21:1-4</a:t>
              </a:r>
              <a:endParaRPr sz="1600">
                <a:solidFill>
                  <a:schemeClr val="lt1"/>
                </a:solidFill>
                <a:latin typeface="Montserrat"/>
                <a:ea typeface="Montserrat"/>
                <a:cs typeface="Montserrat"/>
                <a:sym typeface="Montserrat"/>
              </a:endParaRPr>
            </a:p>
          </p:txBody>
        </p:sp>
        <p:sp>
          <p:nvSpPr>
            <p:cNvPr id="61" name="Google Shape;61;p14"/>
            <p:cNvSpPr txBox="1"/>
            <p:nvPr/>
          </p:nvSpPr>
          <p:spPr>
            <a:xfrm>
              <a:off x="6734238" y="4374125"/>
              <a:ext cx="2160300" cy="61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lang="en" sz="2800">
                  <a:solidFill>
                    <a:schemeClr val="lt1"/>
                  </a:solidFill>
                  <a:latin typeface="Zhi Mang Xing"/>
                  <a:ea typeface="Zhi Mang Xing"/>
                  <a:cs typeface="Zhi Mang Xing"/>
                  <a:sym typeface="Zhi Mang Xing"/>
                </a:rPr>
                <a:t>完美的婚姻</a:t>
              </a:r>
              <a:endParaRPr sz="2800">
                <a:solidFill>
                  <a:schemeClr val="lt1"/>
                </a:solidFill>
                <a:latin typeface="Zhi Mang Xing"/>
                <a:ea typeface="Zhi Mang Xing"/>
                <a:cs typeface="Zhi Mang Xing"/>
                <a:sym typeface="Zhi Mang Xing"/>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keup Background">
  <p:cSld name="CUSTOM_1_1">
    <p:spTree>
      <p:nvGrpSpPr>
        <p:cNvPr id="62" name="Shape 62"/>
        <p:cNvGrpSpPr/>
        <p:nvPr/>
      </p:nvGrpSpPr>
      <p:grpSpPr>
        <a:xfrm>
          <a:off x="0" y="0"/>
          <a:ext cx="0" cy="0"/>
          <a:chOff x="0" y="0"/>
          <a:chExt cx="0" cy="0"/>
        </a:xfrm>
      </p:grpSpPr>
      <p:pic>
        <p:nvPicPr>
          <p:cNvPr id="63" name="Google Shape;63;p15"/>
          <p:cNvPicPr preferRelativeResize="0"/>
          <p:nvPr/>
        </p:nvPicPr>
        <p:blipFill rotWithShape="1">
          <a:blip r:embed="rId2">
            <a:alphaModFix amt="60000"/>
          </a:blip>
          <a:srcRect b="12081" l="0" r="0" t="12080"/>
          <a:stretch/>
        </p:blipFill>
        <p:spPr>
          <a:xfrm>
            <a:off x="0" y="0"/>
            <a:ext cx="9144003" cy="5143501"/>
          </a:xfrm>
          <a:prstGeom prst="rect">
            <a:avLst/>
          </a:prstGeom>
          <a:noFill/>
          <a:ln>
            <a:noFill/>
          </a:ln>
        </p:spPr>
      </p:pic>
      <p:grpSp>
        <p:nvGrpSpPr>
          <p:cNvPr id="64" name="Google Shape;64;p15"/>
          <p:cNvGrpSpPr/>
          <p:nvPr/>
        </p:nvGrpSpPr>
        <p:grpSpPr>
          <a:xfrm>
            <a:off x="249438" y="4374125"/>
            <a:ext cx="8645100" cy="615600"/>
            <a:chOff x="249438" y="4374125"/>
            <a:chExt cx="8645100" cy="615600"/>
          </a:xfrm>
        </p:grpSpPr>
        <p:sp>
          <p:nvSpPr>
            <p:cNvPr id="65" name="Google Shape;65;p15"/>
            <p:cNvSpPr txBox="1"/>
            <p:nvPr/>
          </p:nvSpPr>
          <p:spPr>
            <a:xfrm>
              <a:off x="249438" y="4420325"/>
              <a:ext cx="2551200" cy="5232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Mr Dafoe"/>
                  <a:ea typeface="Mr Dafoe"/>
                  <a:cs typeface="Mr Dafoe"/>
                  <a:sym typeface="Mr Dafoe"/>
                </a:rPr>
                <a:t>The Perfect Marriage</a:t>
              </a:r>
              <a:endParaRPr sz="2200">
                <a:solidFill>
                  <a:schemeClr val="lt1"/>
                </a:solidFill>
                <a:latin typeface="Mr Dafoe"/>
                <a:ea typeface="Mr Dafoe"/>
                <a:cs typeface="Mr Dafoe"/>
                <a:sym typeface="Mr Dafoe"/>
              </a:endParaRPr>
            </a:p>
          </p:txBody>
        </p:sp>
        <p:sp>
          <p:nvSpPr>
            <p:cNvPr id="66" name="Google Shape;66;p15"/>
            <p:cNvSpPr txBox="1"/>
            <p:nvPr/>
          </p:nvSpPr>
          <p:spPr>
            <a:xfrm>
              <a:off x="2539950" y="4466375"/>
              <a:ext cx="4064100" cy="4311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Montserrat"/>
                  <a:ea typeface="Montserrat"/>
                  <a:cs typeface="Montserrat"/>
                  <a:sym typeface="Montserrat"/>
                </a:rPr>
                <a:t>Revelation/启示录  21:1-4</a:t>
              </a:r>
              <a:endParaRPr sz="1600">
                <a:solidFill>
                  <a:schemeClr val="lt1"/>
                </a:solidFill>
                <a:latin typeface="Montserrat"/>
                <a:ea typeface="Montserrat"/>
                <a:cs typeface="Montserrat"/>
                <a:sym typeface="Montserrat"/>
              </a:endParaRPr>
            </a:p>
          </p:txBody>
        </p:sp>
        <p:sp>
          <p:nvSpPr>
            <p:cNvPr id="67" name="Google Shape;67;p15"/>
            <p:cNvSpPr txBox="1"/>
            <p:nvPr/>
          </p:nvSpPr>
          <p:spPr>
            <a:xfrm>
              <a:off x="6734238" y="4374125"/>
              <a:ext cx="2160300" cy="61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lang="en" sz="2800">
                  <a:solidFill>
                    <a:schemeClr val="lt1"/>
                  </a:solidFill>
                  <a:latin typeface="Zhi Mang Xing"/>
                  <a:ea typeface="Zhi Mang Xing"/>
                  <a:cs typeface="Zhi Mang Xing"/>
                  <a:sym typeface="Zhi Mang Xing"/>
                </a:rPr>
                <a:t>完美的婚姻</a:t>
              </a:r>
              <a:endParaRPr sz="2800">
                <a:solidFill>
                  <a:schemeClr val="lt1"/>
                </a:solidFill>
                <a:latin typeface="Zhi Mang Xing"/>
                <a:ea typeface="Zhi Mang Xing"/>
                <a:cs typeface="Zhi Mang Xing"/>
                <a:sym typeface="Zhi Mang Xing"/>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lking Hand-in-Hand Background">
  <p:cSld name="CUSTOM_1_1_1">
    <p:spTree>
      <p:nvGrpSpPr>
        <p:cNvPr id="68" name="Shape 68"/>
        <p:cNvGrpSpPr/>
        <p:nvPr/>
      </p:nvGrpSpPr>
      <p:grpSpPr>
        <a:xfrm>
          <a:off x="0" y="0"/>
          <a:ext cx="0" cy="0"/>
          <a:chOff x="0" y="0"/>
          <a:chExt cx="0" cy="0"/>
        </a:xfrm>
      </p:grpSpPr>
      <p:pic>
        <p:nvPicPr>
          <p:cNvPr id="69" name="Google Shape;69;p16"/>
          <p:cNvPicPr preferRelativeResize="0"/>
          <p:nvPr/>
        </p:nvPicPr>
        <p:blipFill rotWithShape="1">
          <a:blip r:embed="rId2">
            <a:alphaModFix amt="60000"/>
          </a:blip>
          <a:srcRect b="4270" l="0" r="0" t="58238"/>
          <a:stretch/>
        </p:blipFill>
        <p:spPr>
          <a:xfrm>
            <a:off x="0" y="0"/>
            <a:ext cx="9144002" cy="5143501"/>
          </a:xfrm>
          <a:prstGeom prst="rect">
            <a:avLst/>
          </a:prstGeom>
          <a:noFill/>
          <a:ln>
            <a:noFill/>
          </a:ln>
        </p:spPr>
      </p:pic>
      <p:grpSp>
        <p:nvGrpSpPr>
          <p:cNvPr id="70" name="Google Shape;70;p16"/>
          <p:cNvGrpSpPr/>
          <p:nvPr/>
        </p:nvGrpSpPr>
        <p:grpSpPr>
          <a:xfrm>
            <a:off x="249438" y="4374125"/>
            <a:ext cx="8645100" cy="615600"/>
            <a:chOff x="249438" y="4374125"/>
            <a:chExt cx="8645100" cy="615600"/>
          </a:xfrm>
        </p:grpSpPr>
        <p:sp>
          <p:nvSpPr>
            <p:cNvPr id="71" name="Google Shape;71;p16"/>
            <p:cNvSpPr txBox="1"/>
            <p:nvPr/>
          </p:nvSpPr>
          <p:spPr>
            <a:xfrm>
              <a:off x="249438" y="4420325"/>
              <a:ext cx="2551200" cy="5232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lt1"/>
                  </a:solidFill>
                  <a:latin typeface="Mr Dafoe"/>
                  <a:ea typeface="Mr Dafoe"/>
                  <a:cs typeface="Mr Dafoe"/>
                  <a:sym typeface="Mr Dafoe"/>
                </a:rPr>
                <a:t>The Perfect Marriage</a:t>
              </a:r>
              <a:endParaRPr sz="2200">
                <a:solidFill>
                  <a:schemeClr val="lt1"/>
                </a:solidFill>
                <a:latin typeface="Mr Dafoe"/>
                <a:ea typeface="Mr Dafoe"/>
                <a:cs typeface="Mr Dafoe"/>
                <a:sym typeface="Mr Dafoe"/>
              </a:endParaRPr>
            </a:p>
          </p:txBody>
        </p:sp>
        <p:sp>
          <p:nvSpPr>
            <p:cNvPr id="72" name="Google Shape;72;p16"/>
            <p:cNvSpPr txBox="1"/>
            <p:nvPr/>
          </p:nvSpPr>
          <p:spPr>
            <a:xfrm>
              <a:off x="2539950" y="4466375"/>
              <a:ext cx="4064100" cy="4311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Montserrat"/>
                  <a:ea typeface="Montserrat"/>
                  <a:cs typeface="Montserrat"/>
                  <a:sym typeface="Montserrat"/>
                </a:rPr>
                <a:t>Revelation/启示录  21:1-4</a:t>
              </a:r>
              <a:endParaRPr sz="1600">
                <a:solidFill>
                  <a:schemeClr val="lt1"/>
                </a:solidFill>
                <a:latin typeface="Montserrat"/>
                <a:ea typeface="Montserrat"/>
                <a:cs typeface="Montserrat"/>
                <a:sym typeface="Montserrat"/>
              </a:endParaRPr>
            </a:p>
          </p:txBody>
        </p:sp>
        <p:sp>
          <p:nvSpPr>
            <p:cNvPr id="73" name="Google Shape;73;p16"/>
            <p:cNvSpPr txBox="1"/>
            <p:nvPr/>
          </p:nvSpPr>
          <p:spPr>
            <a:xfrm>
              <a:off x="6734238" y="4374125"/>
              <a:ext cx="2160300" cy="615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lang="en" sz="2800">
                  <a:solidFill>
                    <a:schemeClr val="lt1"/>
                  </a:solidFill>
                  <a:latin typeface="Zhi Mang Xing"/>
                  <a:ea typeface="Zhi Mang Xing"/>
                  <a:cs typeface="Zhi Mang Xing"/>
                  <a:sym typeface="Zhi Mang Xing"/>
                </a:rPr>
                <a:t>完美的婚姻</a:t>
              </a:r>
              <a:endParaRPr sz="2800">
                <a:solidFill>
                  <a:schemeClr val="lt1"/>
                </a:solidFill>
                <a:latin typeface="Zhi Mang Xing"/>
                <a:ea typeface="Zhi Mang Xing"/>
                <a:cs typeface="Zhi Mang Xing"/>
                <a:sym typeface="Zhi Mang Xing"/>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9" name="Shape 7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21:2</a:t>
            </a:r>
            <a:endParaRPr b="1" sz="3000">
              <a:solidFill>
                <a:schemeClr val="lt1"/>
              </a:solidFill>
              <a:latin typeface="Montserrat"/>
              <a:ea typeface="Montserrat"/>
              <a:cs typeface="Montserrat"/>
              <a:sym typeface="Montserrat"/>
            </a:endParaRPr>
          </a:p>
        </p:txBody>
      </p:sp>
      <p:sp>
        <p:nvSpPr>
          <p:cNvPr id="141" name="Google Shape;141;p27"/>
          <p:cNvSpPr txBox="1"/>
          <p:nvPr/>
        </p:nvSpPr>
        <p:spPr>
          <a:xfrm>
            <a:off x="864238" y="1752975"/>
            <a:ext cx="34503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I saw the holy city, new Jerusalem, coming down out of heaven from God, prepared as a bride </a:t>
            </a:r>
            <a:r>
              <a:rPr lang="en" sz="1800">
                <a:solidFill>
                  <a:schemeClr val="lt1"/>
                </a:solidFill>
                <a:highlight>
                  <a:srgbClr val="B4A7D6"/>
                </a:highlight>
                <a:latin typeface="Montserrat"/>
                <a:ea typeface="Montserrat"/>
                <a:cs typeface="Montserrat"/>
                <a:sym typeface="Montserrat"/>
              </a:rPr>
              <a:t>adorned</a:t>
            </a:r>
            <a:r>
              <a:rPr lang="en" sz="1800">
                <a:solidFill>
                  <a:schemeClr val="lt1"/>
                </a:solidFill>
                <a:latin typeface="Montserrat"/>
                <a:ea typeface="Montserrat"/>
                <a:cs typeface="Montserrat"/>
                <a:sym typeface="Montserrat"/>
              </a:rPr>
              <a:t> for her husband.</a:t>
            </a:r>
            <a:endParaRPr sz="1800">
              <a:solidFill>
                <a:schemeClr val="lt1"/>
              </a:solidFill>
              <a:latin typeface="Montserrat"/>
              <a:ea typeface="Montserrat"/>
              <a:cs typeface="Montserrat"/>
              <a:sym typeface="Montserrat"/>
            </a:endParaRPr>
          </a:p>
        </p:txBody>
      </p:sp>
      <p:sp>
        <p:nvSpPr>
          <p:cNvPr id="142" name="Google Shape;142;p27"/>
          <p:cNvSpPr txBox="1"/>
          <p:nvPr/>
        </p:nvSpPr>
        <p:spPr>
          <a:xfrm>
            <a:off x="4829463" y="1737525"/>
            <a:ext cx="34503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我又看见圣城新耶路撒冷由神那里从天而降，预备好了，就如新妇</a:t>
            </a:r>
            <a:r>
              <a:rPr lang="en" sz="2300">
                <a:solidFill>
                  <a:schemeClr val="lt1"/>
                </a:solidFill>
                <a:highlight>
                  <a:srgbClr val="B4A7D6"/>
                </a:highlight>
                <a:latin typeface="Montserrat"/>
                <a:ea typeface="Montserrat"/>
                <a:cs typeface="Montserrat"/>
                <a:sym typeface="Montserrat"/>
              </a:rPr>
              <a:t>妆饰</a:t>
            </a:r>
            <a:r>
              <a:rPr lang="en" sz="2300">
                <a:solidFill>
                  <a:schemeClr val="lt1"/>
                </a:solidFill>
                <a:latin typeface="Montserrat"/>
                <a:ea typeface="Montserrat"/>
                <a:cs typeface="Montserrat"/>
                <a:sym typeface="Montserrat"/>
              </a:rPr>
              <a:t>整齐，等候丈夫</a:t>
            </a:r>
            <a:endParaRPr sz="2300">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21:2</a:t>
            </a:r>
            <a:endParaRPr b="1" sz="3000">
              <a:solidFill>
                <a:schemeClr val="lt1"/>
              </a:solidFill>
              <a:latin typeface="Montserrat"/>
              <a:ea typeface="Montserrat"/>
              <a:cs typeface="Montserrat"/>
              <a:sym typeface="Montserrat"/>
            </a:endParaRPr>
          </a:p>
        </p:txBody>
      </p:sp>
      <p:sp>
        <p:nvSpPr>
          <p:cNvPr id="148" name="Google Shape;148;p28"/>
          <p:cNvSpPr txBox="1"/>
          <p:nvPr/>
        </p:nvSpPr>
        <p:spPr>
          <a:xfrm>
            <a:off x="864238" y="1752975"/>
            <a:ext cx="34503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I saw the holy city, new Jerusalem, coming down out of heaven </a:t>
            </a:r>
            <a:r>
              <a:rPr lang="en" sz="1800">
                <a:solidFill>
                  <a:schemeClr val="lt1"/>
                </a:solidFill>
                <a:highlight>
                  <a:srgbClr val="B4A7D6"/>
                </a:highlight>
                <a:latin typeface="Montserrat"/>
                <a:ea typeface="Montserrat"/>
                <a:cs typeface="Montserrat"/>
                <a:sym typeface="Montserrat"/>
              </a:rPr>
              <a:t>from God</a:t>
            </a:r>
            <a:r>
              <a:rPr lang="en" sz="1800">
                <a:solidFill>
                  <a:schemeClr val="lt1"/>
                </a:solidFill>
                <a:latin typeface="Montserrat"/>
                <a:ea typeface="Montserrat"/>
                <a:cs typeface="Montserrat"/>
                <a:sym typeface="Montserrat"/>
              </a:rPr>
              <a:t>, prepared as a bride </a:t>
            </a:r>
            <a:r>
              <a:rPr lang="en" sz="1800">
                <a:solidFill>
                  <a:schemeClr val="lt1"/>
                </a:solidFill>
                <a:highlight>
                  <a:srgbClr val="B4A7D6"/>
                </a:highlight>
                <a:latin typeface="Montserrat"/>
                <a:ea typeface="Montserrat"/>
                <a:cs typeface="Montserrat"/>
                <a:sym typeface="Montserrat"/>
              </a:rPr>
              <a:t>adorned</a:t>
            </a:r>
            <a:r>
              <a:rPr lang="en" sz="1800">
                <a:solidFill>
                  <a:schemeClr val="lt1"/>
                </a:solidFill>
                <a:latin typeface="Montserrat"/>
                <a:ea typeface="Montserrat"/>
                <a:cs typeface="Montserrat"/>
                <a:sym typeface="Montserrat"/>
              </a:rPr>
              <a:t> for her husband.</a:t>
            </a:r>
            <a:endParaRPr sz="1800">
              <a:solidFill>
                <a:schemeClr val="lt1"/>
              </a:solidFill>
              <a:latin typeface="Montserrat"/>
              <a:ea typeface="Montserrat"/>
              <a:cs typeface="Montserrat"/>
              <a:sym typeface="Montserrat"/>
            </a:endParaRPr>
          </a:p>
        </p:txBody>
      </p:sp>
      <p:sp>
        <p:nvSpPr>
          <p:cNvPr id="149" name="Google Shape;149;p28"/>
          <p:cNvSpPr txBox="1"/>
          <p:nvPr/>
        </p:nvSpPr>
        <p:spPr>
          <a:xfrm>
            <a:off x="4829463" y="1737525"/>
            <a:ext cx="34503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我又看见圣城新耶路撒冷</a:t>
            </a:r>
            <a:r>
              <a:rPr lang="en" sz="2300">
                <a:solidFill>
                  <a:schemeClr val="lt1"/>
                </a:solidFill>
                <a:highlight>
                  <a:srgbClr val="B4A7D6"/>
                </a:highlight>
                <a:latin typeface="Montserrat"/>
                <a:ea typeface="Montserrat"/>
                <a:cs typeface="Montserrat"/>
                <a:sym typeface="Montserrat"/>
              </a:rPr>
              <a:t>由神那里</a:t>
            </a:r>
            <a:r>
              <a:rPr lang="en" sz="2300">
                <a:solidFill>
                  <a:schemeClr val="lt1"/>
                </a:solidFill>
                <a:latin typeface="Montserrat"/>
                <a:ea typeface="Montserrat"/>
                <a:cs typeface="Montserrat"/>
                <a:sym typeface="Montserrat"/>
              </a:rPr>
              <a:t>从天而降，预备好了，就如新妇</a:t>
            </a:r>
            <a:r>
              <a:rPr lang="en" sz="2300">
                <a:solidFill>
                  <a:schemeClr val="lt1"/>
                </a:solidFill>
                <a:highlight>
                  <a:srgbClr val="B4A7D6"/>
                </a:highlight>
                <a:latin typeface="Montserrat"/>
                <a:ea typeface="Montserrat"/>
                <a:cs typeface="Montserrat"/>
                <a:sym typeface="Montserrat"/>
              </a:rPr>
              <a:t>妆饰</a:t>
            </a:r>
            <a:r>
              <a:rPr lang="en" sz="2300">
                <a:solidFill>
                  <a:schemeClr val="lt1"/>
                </a:solidFill>
                <a:latin typeface="Montserrat"/>
                <a:ea typeface="Montserrat"/>
                <a:cs typeface="Montserrat"/>
                <a:sym typeface="Montserrat"/>
              </a:rPr>
              <a:t>整齐，等候丈夫</a:t>
            </a:r>
            <a:endParaRPr sz="2300">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21:3</a:t>
            </a:r>
            <a:endParaRPr b="1" sz="3000">
              <a:solidFill>
                <a:schemeClr val="lt1"/>
              </a:solidFill>
              <a:latin typeface="Montserrat"/>
              <a:ea typeface="Montserrat"/>
              <a:cs typeface="Montserrat"/>
              <a:sym typeface="Montserrat"/>
            </a:endParaRPr>
          </a:p>
        </p:txBody>
      </p:sp>
      <p:sp>
        <p:nvSpPr>
          <p:cNvPr id="155" name="Google Shape;155;p29"/>
          <p:cNvSpPr txBox="1"/>
          <p:nvPr/>
        </p:nvSpPr>
        <p:spPr>
          <a:xfrm>
            <a:off x="864238" y="1371150"/>
            <a:ext cx="3450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I heard a loud voice from the throne saying, “Behold, the dwelling place of God is with man. He will dwell with them, and they will be his people, and God himself will be with them as their God.</a:t>
            </a:r>
            <a:endParaRPr sz="1800">
              <a:solidFill>
                <a:schemeClr val="lt1"/>
              </a:solidFill>
              <a:latin typeface="Montserrat"/>
              <a:ea typeface="Montserrat"/>
              <a:cs typeface="Montserrat"/>
              <a:sym typeface="Montserrat"/>
            </a:endParaRPr>
          </a:p>
        </p:txBody>
      </p:sp>
      <p:sp>
        <p:nvSpPr>
          <p:cNvPr id="156" name="Google Shape;156;p29"/>
          <p:cNvSpPr txBox="1"/>
          <p:nvPr/>
        </p:nvSpPr>
        <p:spPr>
          <a:xfrm>
            <a:off x="4829463" y="1500350"/>
            <a:ext cx="34503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我听见有大声音从宝座出来说，看哪，神的帐幕在人间。他要与人同住，他们要作他的子民，神要亲自与他们同在，作他们的神</a:t>
            </a:r>
            <a:r>
              <a:rPr lang="en" sz="2300">
                <a:solidFill>
                  <a:schemeClr val="lt1"/>
                </a:solidFill>
                <a:latin typeface="Montserrat"/>
                <a:ea typeface="Montserrat"/>
                <a:cs typeface="Montserrat"/>
                <a:sym typeface="Montserrat"/>
              </a:rPr>
              <a:t>。</a:t>
            </a:r>
            <a:endParaRPr sz="2300">
              <a:solidFill>
                <a:schemeClr val="lt1"/>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21:3</a:t>
            </a:r>
            <a:endParaRPr b="1" sz="3000">
              <a:solidFill>
                <a:schemeClr val="lt1"/>
              </a:solidFill>
              <a:latin typeface="Montserrat"/>
              <a:ea typeface="Montserrat"/>
              <a:cs typeface="Montserrat"/>
              <a:sym typeface="Montserrat"/>
            </a:endParaRPr>
          </a:p>
        </p:txBody>
      </p:sp>
      <p:sp>
        <p:nvSpPr>
          <p:cNvPr id="162" name="Google Shape;162;p30"/>
          <p:cNvSpPr txBox="1"/>
          <p:nvPr/>
        </p:nvSpPr>
        <p:spPr>
          <a:xfrm>
            <a:off x="864238" y="1371150"/>
            <a:ext cx="3450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I heard a loud voice from the throne saying, “Behold, the </a:t>
            </a:r>
            <a:r>
              <a:rPr lang="en" sz="1800">
                <a:solidFill>
                  <a:schemeClr val="lt1"/>
                </a:solidFill>
                <a:highlight>
                  <a:srgbClr val="B4A7D6"/>
                </a:highlight>
                <a:latin typeface="Montserrat"/>
                <a:ea typeface="Montserrat"/>
                <a:cs typeface="Montserrat"/>
                <a:sym typeface="Montserrat"/>
              </a:rPr>
              <a:t>dwelling place</a:t>
            </a:r>
            <a:r>
              <a:rPr lang="en" sz="1800">
                <a:solidFill>
                  <a:schemeClr val="lt1"/>
                </a:solidFill>
                <a:latin typeface="Montserrat"/>
                <a:ea typeface="Montserrat"/>
                <a:cs typeface="Montserrat"/>
                <a:sym typeface="Montserrat"/>
              </a:rPr>
              <a:t> of God is with man. He will </a:t>
            </a:r>
            <a:r>
              <a:rPr lang="en" sz="1800">
                <a:solidFill>
                  <a:schemeClr val="lt1"/>
                </a:solidFill>
                <a:highlight>
                  <a:srgbClr val="B4A7D6"/>
                </a:highlight>
                <a:latin typeface="Montserrat"/>
                <a:ea typeface="Montserrat"/>
                <a:cs typeface="Montserrat"/>
                <a:sym typeface="Montserrat"/>
              </a:rPr>
              <a:t>dwell</a:t>
            </a:r>
            <a:r>
              <a:rPr lang="en" sz="1800">
                <a:solidFill>
                  <a:schemeClr val="lt1"/>
                </a:solidFill>
                <a:latin typeface="Montserrat"/>
                <a:ea typeface="Montserrat"/>
                <a:cs typeface="Montserrat"/>
                <a:sym typeface="Montserrat"/>
              </a:rPr>
              <a:t> with them, and they will be his people, and God himself will be with them as their God.</a:t>
            </a:r>
            <a:endParaRPr sz="1800">
              <a:solidFill>
                <a:schemeClr val="lt1"/>
              </a:solidFill>
              <a:latin typeface="Montserrat"/>
              <a:ea typeface="Montserrat"/>
              <a:cs typeface="Montserrat"/>
              <a:sym typeface="Montserrat"/>
            </a:endParaRPr>
          </a:p>
        </p:txBody>
      </p:sp>
      <p:sp>
        <p:nvSpPr>
          <p:cNvPr id="163" name="Google Shape;163;p30"/>
          <p:cNvSpPr txBox="1"/>
          <p:nvPr/>
        </p:nvSpPr>
        <p:spPr>
          <a:xfrm>
            <a:off x="4829463" y="1500350"/>
            <a:ext cx="34503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我听见有大声音从宝座出来说，看哪，神的</a:t>
            </a:r>
            <a:r>
              <a:rPr lang="en" sz="2300">
                <a:solidFill>
                  <a:schemeClr val="lt1"/>
                </a:solidFill>
                <a:highlight>
                  <a:srgbClr val="B4A7D6"/>
                </a:highlight>
                <a:latin typeface="Montserrat"/>
                <a:ea typeface="Montserrat"/>
                <a:cs typeface="Montserrat"/>
                <a:sym typeface="Montserrat"/>
              </a:rPr>
              <a:t>帐幕</a:t>
            </a:r>
            <a:r>
              <a:rPr lang="en" sz="2300">
                <a:solidFill>
                  <a:schemeClr val="lt1"/>
                </a:solidFill>
                <a:latin typeface="Montserrat"/>
                <a:ea typeface="Montserrat"/>
                <a:cs typeface="Montserrat"/>
                <a:sym typeface="Montserrat"/>
              </a:rPr>
              <a:t>在人间。他要与人</a:t>
            </a:r>
            <a:r>
              <a:rPr lang="en" sz="2300">
                <a:solidFill>
                  <a:schemeClr val="lt1"/>
                </a:solidFill>
                <a:highlight>
                  <a:srgbClr val="B4A7D6"/>
                </a:highlight>
                <a:latin typeface="Montserrat"/>
                <a:ea typeface="Montserrat"/>
                <a:cs typeface="Montserrat"/>
                <a:sym typeface="Montserrat"/>
              </a:rPr>
              <a:t>同住</a:t>
            </a:r>
            <a:r>
              <a:rPr lang="en" sz="2300">
                <a:solidFill>
                  <a:schemeClr val="lt1"/>
                </a:solidFill>
                <a:latin typeface="Montserrat"/>
                <a:ea typeface="Montserrat"/>
                <a:cs typeface="Montserrat"/>
                <a:sym typeface="Montserrat"/>
              </a:rPr>
              <a:t>，他们要作他的子民，神要亲自与他们同在，作他们的神。</a:t>
            </a:r>
            <a:endParaRPr sz="2300">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21:22</a:t>
            </a:r>
            <a:endParaRPr b="1" sz="3000">
              <a:solidFill>
                <a:schemeClr val="lt1"/>
              </a:solidFill>
              <a:latin typeface="Montserrat"/>
              <a:ea typeface="Montserrat"/>
              <a:cs typeface="Montserrat"/>
              <a:sym typeface="Montserrat"/>
            </a:endParaRPr>
          </a:p>
        </p:txBody>
      </p:sp>
      <p:sp>
        <p:nvSpPr>
          <p:cNvPr id="169" name="Google Shape;169;p31"/>
          <p:cNvSpPr txBox="1"/>
          <p:nvPr/>
        </p:nvSpPr>
        <p:spPr>
          <a:xfrm>
            <a:off x="864238" y="1925250"/>
            <a:ext cx="345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I saw </a:t>
            </a:r>
            <a:r>
              <a:rPr lang="en" sz="1800">
                <a:solidFill>
                  <a:schemeClr val="lt1"/>
                </a:solidFill>
                <a:highlight>
                  <a:srgbClr val="B4A7D6"/>
                </a:highlight>
                <a:latin typeface="Montserrat"/>
                <a:ea typeface="Montserrat"/>
                <a:cs typeface="Montserrat"/>
                <a:sym typeface="Montserrat"/>
              </a:rPr>
              <a:t>no temple</a:t>
            </a:r>
            <a:r>
              <a:rPr lang="en" sz="1800">
                <a:solidFill>
                  <a:schemeClr val="lt1"/>
                </a:solidFill>
                <a:latin typeface="Montserrat"/>
                <a:ea typeface="Montserrat"/>
                <a:cs typeface="Montserrat"/>
                <a:sym typeface="Montserrat"/>
              </a:rPr>
              <a:t> in the city, for its temple is the Lord God the Almighty and the Lamb.</a:t>
            </a:r>
            <a:endParaRPr sz="1800">
              <a:solidFill>
                <a:schemeClr val="lt1"/>
              </a:solidFill>
              <a:latin typeface="Montserrat"/>
              <a:ea typeface="Montserrat"/>
              <a:cs typeface="Montserrat"/>
              <a:sym typeface="Montserrat"/>
            </a:endParaRPr>
          </a:p>
        </p:txBody>
      </p:sp>
      <p:sp>
        <p:nvSpPr>
          <p:cNvPr id="170" name="Google Shape;170;p31"/>
          <p:cNvSpPr txBox="1"/>
          <p:nvPr/>
        </p:nvSpPr>
        <p:spPr>
          <a:xfrm>
            <a:off x="4829463" y="1948350"/>
            <a:ext cx="34503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a:t>
            </a:r>
            <a:r>
              <a:rPr lang="en" sz="2300">
                <a:solidFill>
                  <a:schemeClr val="lt1"/>
                </a:solidFill>
                <a:highlight>
                  <a:srgbClr val="B4A7D6"/>
                </a:highlight>
                <a:latin typeface="Montserrat"/>
                <a:ea typeface="Montserrat"/>
                <a:cs typeface="Montserrat"/>
                <a:sym typeface="Montserrat"/>
              </a:rPr>
              <a:t>未见城内有殿</a:t>
            </a:r>
            <a:r>
              <a:rPr lang="en" sz="2300">
                <a:solidFill>
                  <a:schemeClr val="lt1"/>
                </a:solidFill>
                <a:latin typeface="Montserrat"/>
                <a:ea typeface="Montserrat"/>
                <a:cs typeface="Montserrat"/>
                <a:sym typeface="Montserrat"/>
              </a:rPr>
              <a:t>，因主神全能者，和羔羊，为城的殿。</a:t>
            </a:r>
            <a:endParaRPr sz="2300">
              <a:solidFill>
                <a:schemeClr val="lt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21:3</a:t>
            </a:r>
            <a:endParaRPr b="1" sz="3000">
              <a:solidFill>
                <a:schemeClr val="lt1"/>
              </a:solidFill>
              <a:latin typeface="Montserrat"/>
              <a:ea typeface="Montserrat"/>
              <a:cs typeface="Montserrat"/>
              <a:sym typeface="Montserrat"/>
            </a:endParaRPr>
          </a:p>
        </p:txBody>
      </p:sp>
      <p:sp>
        <p:nvSpPr>
          <p:cNvPr id="176" name="Google Shape;176;p32"/>
          <p:cNvSpPr txBox="1"/>
          <p:nvPr/>
        </p:nvSpPr>
        <p:spPr>
          <a:xfrm>
            <a:off x="864238" y="1371150"/>
            <a:ext cx="3450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I heard a loud voice from the throne saying, “Behold, the dwelling place of God is with man. He will dwell with them, </a:t>
            </a:r>
            <a:r>
              <a:rPr lang="en" sz="1800">
                <a:solidFill>
                  <a:schemeClr val="lt1"/>
                </a:solidFill>
                <a:highlight>
                  <a:srgbClr val="B4A7D6"/>
                </a:highlight>
                <a:latin typeface="Montserrat"/>
                <a:ea typeface="Montserrat"/>
                <a:cs typeface="Montserrat"/>
                <a:sym typeface="Montserrat"/>
              </a:rPr>
              <a:t>and they will be his people, and God himself will be with them as their God.</a:t>
            </a:r>
            <a:endParaRPr sz="1800">
              <a:solidFill>
                <a:schemeClr val="lt1"/>
              </a:solidFill>
              <a:highlight>
                <a:srgbClr val="B4A7D6"/>
              </a:highlight>
              <a:latin typeface="Montserrat"/>
              <a:ea typeface="Montserrat"/>
              <a:cs typeface="Montserrat"/>
              <a:sym typeface="Montserrat"/>
            </a:endParaRPr>
          </a:p>
        </p:txBody>
      </p:sp>
      <p:sp>
        <p:nvSpPr>
          <p:cNvPr id="177" name="Google Shape;177;p32"/>
          <p:cNvSpPr txBox="1"/>
          <p:nvPr/>
        </p:nvSpPr>
        <p:spPr>
          <a:xfrm>
            <a:off x="4829463" y="1500350"/>
            <a:ext cx="34503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我听见有大声音从宝座出来说，看哪，神的帐幕在人间。他要与人同住，</a:t>
            </a:r>
            <a:r>
              <a:rPr lang="en" sz="2300">
                <a:solidFill>
                  <a:schemeClr val="lt1"/>
                </a:solidFill>
                <a:highlight>
                  <a:srgbClr val="B4A7D6"/>
                </a:highlight>
                <a:latin typeface="Montserrat"/>
                <a:ea typeface="Montserrat"/>
                <a:cs typeface="Montserrat"/>
                <a:sym typeface="Montserrat"/>
              </a:rPr>
              <a:t>他们要作他的子民，神要亲自与他们同在，作他们的神</a:t>
            </a:r>
            <a:r>
              <a:rPr lang="en" sz="2300">
                <a:solidFill>
                  <a:schemeClr val="lt1"/>
                </a:solidFill>
                <a:highlight>
                  <a:srgbClr val="B4A7D6"/>
                </a:highlight>
                <a:latin typeface="Montserrat"/>
                <a:ea typeface="Montserrat"/>
                <a:cs typeface="Montserrat"/>
                <a:sym typeface="Montserrat"/>
              </a:rPr>
              <a:t>。 </a:t>
            </a:r>
            <a:r>
              <a:rPr lang="en" sz="2300">
                <a:solidFill>
                  <a:schemeClr val="lt1"/>
                </a:solidFill>
                <a:latin typeface="Montserrat"/>
                <a:ea typeface="Montserrat"/>
                <a:cs typeface="Montserrat"/>
                <a:sym typeface="Montserrat"/>
              </a:rPr>
              <a:t> </a:t>
            </a:r>
            <a:endParaRPr sz="2300">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nvSpPr>
        <p:spPr>
          <a:xfrm>
            <a:off x="864250" y="411350"/>
            <a:ext cx="7415400" cy="20319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"I will be your God, and you will be my people."</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 "我要作你们的神，你们要作我的子民"</a:t>
            </a:r>
            <a:endParaRPr b="1" sz="3000">
              <a:solidFill>
                <a:schemeClr val="lt1"/>
              </a:solidFill>
              <a:latin typeface="Montserrat"/>
              <a:ea typeface="Montserrat"/>
              <a:cs typeface="Montserrat"/>
              <a:sym typeface="Montserrat"/>
            </a:endParaRPr>
          </a:p>
        </p:txBody>
      </p:sp>
      <p:sp>
        <p:nvSpPr>
          <p:cNvPr id="183" name="Google Shape;183;p33"/>
          <p:cNvSpPr txBox="1"/>
          <p:nvPr/>
        </p:nvSpPr>
        <p:spPr>
          <a:xfrm>
            <a:off x="864238" y="2653325"/>
            <a:ext cx="345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I will walk among you and will be your God, and you shall be my people. </a:t>
            </a:r>
            <a:r>
              <a:rPr b="1" lang="en" sz="1800">
                <a:solidFill>
                  <a:schemeClr val="lt1"/>
                </a:solidFill>
                <a:latin typeface="Montserrat"/>
                <a:ea typeface="Montserrat"/>
                <a:cs typeface="Montserrat"/>
                <a:sym typeface="Montserrat"/>
              </a:rPr>
              <a:t>Lev. 26:12</a:t>
            </a:r>
            <a:endParaRPr b="1" sz="1800">
              <a:solidFill>
                <a:schemeClr val="lt1"/>
              </a:solidFill>
              <a:latin typeface="Montserrat"/>
              <a:ea typeface="Montserrat"/>
              <a:cs typeface="Montserrat"/>
              <a:sym typeface="Montserrat"/>
            </a:endParaRPr>
          </a:p>
        </p:txBody>
      </p:sp>
      <p:sp>
        <p:nvSpPr>
          <p:cNvPr id="184" name="Google Shape;184;p33"/>
          <p:cNvSpPr txBox="1"/>
          <p:nvPr/>
        </p:nvSpPr>
        <p:spPr>
          <a:xfrm>
            <a:off x="4829463" y="2676425"/>
            <a:ext cx="34503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我要在你们中间行走，我要作你们的神，你们要作我的子民。 </a:t>
            </a:r>
            <a:r>
              <a:rPr b="1" lang="en" sz="2300">
                <a:solidFill>
                  <a:schemeClr val="lt1"/>
                </a:solidFill>
                <a:latin typeface="Montserrat"/>
                <a:ea typeface="Montserrat"/>
                <a:cs typeface="Montserrat"/>
                <a:sym typeface="Montserrat"/>
              </a:rPr>
              <a:t>利未记 26:12</a:t>
            </a:r>
            <a:endParaRPr b="1" sz="2300">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4"/>
          <p:cNvSpPr txBox="1"/>
          <p:nvPr/>
        </p:nvSpPr>
        <p:spPr>
          <a:xfrm>
            <a:off x="864250" y="411350"/>
            <a:ext cx="7415400" cy="20319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"I will be your God, and you will be my people."</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 "我要作你们的神，你们要作我的子民"</a:t>
            </a:r>
            <a:endParaRPr b="1" sz="3000">
              <a:solidFill>
                <a:schemeClr val="lt1"/>
              </a:solidFill>
              <a:latin typeface="Montserrat"/>
              <a:ea typeface="Montserrat"/>
              <a:cs typeface="Montserrat"/>
              <a:sym typeface="Montserrat"/>
            </a:endParaRPr>
          </a:p>
        </p:txBody>
      </p:sp>
      <p:sp>
        <p:nvSpPr>
          <p:cNvPr id="190" name="Google Shape;190;p34"/>
          <p:cNvSpPr txBox="1"/>
          <p:nvPr/>
        </p:nvSpPr>
        <p:spPr>
          <a:xfrm>
            <a:off x="864238" y="2653325"/>
            <a:ext cx="3450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the Lord said, “Call his name ‘Not My People,’ for you are not my people, and I am not your God.” </a:t>
            </a:r>
            <a:r>
              <a:rPr b="1" lang="en" sz="1800">
                <a:solidFill>
                  <a:schemeClr val="lt1"/>
                </a:solidFill>
                <a:latin typeface="Montserrat"/>
                <a:ea typeface="Montserrat"/>
                <a:cs typeface="Montserrat"/>
                <a:sym typeface="Montserrat"/>
              </a:rPr>
              <a:t>Hos. 1:9</a:t>
            </a:r>
            <a:endParaRPr b="1" sz="1800">
              <a:solidFill>
                <a:schemeClr val="lt1"/>
              </a:solidFill>
              <a:latin typeface="Montserrat"/>
              <a:ea typeface="Montserrat"/>
              <a:cs typeface="Montserrat"/>
              <a:sym typeface="Montserrat"/>
            </a:endParaRPr>
          </a:p>
        </p:txBody>
      </p:sp>
      <p:sp>
        <p:nvSpPr>
          <p:cNvPr id="191" name="Google Shape;191;p34"/>
          <p:cNvSpPr txBox="1"/>
          <p:nvPr/>
        </p:nvSpPr>
        <p:spPr>
          <a:xfrm>
            <a:off x="4829463" y="2499425"/>
            <a:ext cx="34503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耶和华说：「给他起名叫罗‧阿米；因为你们不作我的子民，我也不作你们的神。」</a:t>
            </a:r>
            <a:r>
              <a:rPr b="1" lang="en" sz="2300">
                <a:solidFill>
                  <a:schemeClr val="lt1"/>
                </a:solidFill>
                <a:latin typeface="Montserrat"/>
                <a:ea typeface="Montserrat"/>
                <a:cs typeface="Montserrat"/>
                <a:sym typeface="Montserrat"/>
              </a:rPr>
              <a:t>何西阿书 1:9</a:t>
            </a:r>
            <a:endParaRPr b="1" sz="2300">
              <a:solidFill>
                <a:schemeClr val="l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Jeremiah</a:t>
            </a:r>
            <a:r>
              <a:rPr b="1" lang="en" sz="3000">
                <a:solidFill>
                  <a:schemeClr val="lt1"/>
                </a:solidFill>
                <a:latin typeface="Montserrat"/>
                <a:ea typeface="Montserrat"/>
                <a:cs typeface="Montserrat"/>
                <a:sym typeface="Montserrat"/>
              </a:rPr>
              <a:t> </a:t>
            </a:r>
            <a:r>
              <a:rPr b="1" lang="en" sz="3000">
                <a:solidFill>
                  <a:schemeClr val="lt1"/>
                </a:solidFill>
                <a:latin typeface="Montserrat"/>
                <a:ea typeface="Montserrat"/>
                <a:cs typeface="Montserrat"/>
                <a:sym typeface="Montserrat"/>
              </a:rPr>
              <a:t>/ 耶利米书 31:31-33</a:t>
            </a:r>
            <a:endParaRPr b="1" sz="3000">
              <a:solidFill>
                <a:schemeClr val="lt1"/>
              </a:solidFill>
              <a:latin typeface="Montserrat"/>
              <a:ea typeface="Montserrat"/>
              <a:cs typeface="Montserrat"/>
              <a:sym typeface="Montserrat"/>
            </a:endParaRPr>
          </a:p>
        </p:txBody>
      </p:sp>
      <p:sp>
        <p:nvSpPr>
          <p:cNvPr id="197" name="Google Shape;197;p35"/>
          <p:cNvSpPr txBox="1"/>
          <p:nvPr/>
        </p:nvSpPr>
        <p:spPr>
          <a:xfrm>
            <a:off x="864238" y="1071125"/>
            <a:ext cx="34503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Behold, the days are coming, declares the Lord, when I will make a new covenant with the house of Israel and the house of Judah, not like the covenant that I made with their fathers on the day when I took them by the hand to bring them out of the land of Egypt,</a:t>
            </a:r>
            <a:endParaRPr sz="1800">
              <a:solidFill>
                <a:schemeClr val="lt1"/>
              </a:solidFill>
              <a:latin typeface="Montserrat"/>
              <a:ea typeface="Montserrat"/>
              <a:cs typeface="Montserrat"/>
              <a:sym typeface="Montserrat"/>
            </a:endParaRPr>
          </a:p>
        </p:txBody>
      </p:sp>
      <p:sp>
        <p:nvSpPr>
          <p:cNvPr id="198" name="Google Shape;198;p35"/>
          <p:cNvSpPr txBox="1"/>
          <p:nvPr/>
        </p:nvSpPr>
        <p:spPr>
          <a:xfrm>
            <a:off x="4829463" y="1532975"/>
            <a:ext cx="34503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耶和华说：「日子将到，我要与以色列家和犹大家另立新约， 不像我拉着他们祖宗的手，领他们出埃及地的时候，与他们所立的约</a:t>
            </a:r>
            <a:r>
              <a:rPr lang="en" sz="2300">
                <a:solidFill>
                  <a:schemeClr val="lt1"/>
                </a:solidFill>
                <a:latin typeface="Montserrat"/>
                <a:ea typeface="Montserrat"/>
                <a:cs typeface="Montserrat"/>
                <a:sym typeface="Montserrat"/>
              </a:rPr>
              <a:t>。</a:t>
            </a:r>
            <a:endParaRPr sz="2300">
              <a:solidFill>
                <a:schemeClr val="l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Jeremiah / 耶利米书 31:31-33</a:t>
            </a:r>
            <a:endParaRPr b="1" sz="3000">
              <a:solidFill>
                <a:schemeClr val="lt1"/>
              </a:solidFill>
              <a:latin typeface="Montserrat"/>
              <a:ea typeface="Montserrat"/>
              <a:cs typeface="Montserrat"/>
              <a:sym typeface="Montserrat"/>
            </a:endParaRPr>
          </a:p>
        </p:txBody>
      </p:sp>
      <p:sp>
        <p:nvSpPr>
          <p:cNvPr id="204" name="Google Shape;204;p36"/>
          <p:cNvSpPr txBox="1"/>
          <p:nvPr/>
        </p:nvSpPr>
        <p:spPr>
          <a:xfrm>
            <a:off x="864238" y="1071125"/>
            <a:ext cx="34503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 </a:t>
            </a:r>
            <a:r>
              <a:rPr lang="en" sz="1800">
                <a:solidFill>
                  <a:schemeClr val="lt1"/>
                </a:solidFill>
                <a:latin typeface="Montserrat"/>
                <a:ea typeface="Montserrat"/>
                <a:cs typeface="Montserrat"/>
                <a:sym typeface="Montserrat"/>
              </a:rPr>
              <a:t>my covenant that they broke, </a:t>
            </a:r>
            <a:r>
              <a:rPr lang="en" sz="1800">
                <a:solidFill>
                  <a:schemeClr val="lt1"/>
                </a:solidFill>
                <a:highlight>
                  <a:srgbClr val="B4A7D6"/>
                </a:highlight>
                <a:latin typeface="Montserrat"/>
                <a:ea typeface="Montserrat"/>
                <a:cs typeface="Montserrat"/>
                <a:sym typeface="Montserrat"/>
              </a:rPr>
              <a:t>though I was their husband</a:t>
            </a:r>
            <a:r>
              <a:rPr lang="en" sz="1800">
                <a:solidFill>
                  <a:schemeClr val="lt1"/>
                </a:solidFill>
                <a:latin typeface="Montserrat"/>
                <a:ea typeface="Montserrat"/>
                <a:cs typeface="Montserrat"/>
                <a:sym typeface="Montserrat"/>
              </a:rPr>
              <a:t>, declares the Lord. For this is the covenant that I will make with the house of Israel after those days, declares the Lord: I will put my law within them, and I will write it on their hearts. And </a:t>
            </a:r>
            <a:r>
              <a:rPr lang="en" sz="1800">
                <a:solidFill>
                  <a:schemeClr val="lt1"/>
                </a:solidFill>
                <a:highlight>
                  <a:srgbClr val="B4A7D6"/>
                </a:highlight>
                <a:latin typeface="Montserrat"/>
                <a:ea typeface="Montserrat"/>
                <a:cs typeface="Montserrat"/>
                <a:sym typeface="Montserrat"/>
              </a:rPr>
              <a:t>I will be their God, and they shall be my people.</a:t>
            </a:r>
            <a:endParaRPr sz="1800">
              <a:solidFill>
                <a:schemeClr val="lt1"/>
              </a:solidFill>
              <a:highlight>
                <a:srgbClr val="B4A7D6"/>
              </a:highlight>
              <a:latin typeface="Montserrat"/>
              <a:ea typeface="Montserrat"/>
              <a:cs typeface="Montserrat"/>
              <a:sym typeface="Montserrat"/>
            </a:endParaRPr>
          </a:p>
        </p:txBody>
      </p:sp>
      <p:sp>
        <p:nvSpPr>
          <p:cNvPr id="205" name="Google Shape;205;p36"/>
          <p:cNvSpPr txBox="1"/>
          <p:nvPr/>
        </p:nvSpPr>
        <p:spPr>
          <a:xfrm>
            <a:off x="4829463" y="1071125"/>
            <a:ext cx="3450300" cy="372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300">
                <a:solidFill>
                  <a:schemeClr val="lt1"/>
                </a:solidFill>
                <a:highlight>
                  <a:srgbClr val="B4A7D6"/>
                </a:highlight>
                <a:latin typeface="Montserrat"/>
                <a:ea typeface="Montserrat"/>
                <a:cs typeface="Montserrat"/>
                <a:sym typeface="Montserrat"/>
              </a:rPr>
              <a:t>我虽作他们的丈夫</a:t>
            </a:r>
            <a:r>
              <a:rPr lang="en" sz="2300">
                <a:solidFill>
                  <a:schemeClr val="lt1"/>
                </a:solidFill>
                <a:latin typeface="Montserrat"/>
                <a:ea typeface="Montserrat"/>
                <a:cs typeface="Montserrat"/>
                <a:sym typeface="Montserrat"/>
              </a:rPr>
              <a:t>，他们却背了我的约。这是耶和华说的。」 耶和华说：「那些日子以后，我与以色列家所立的约乃是这样：我要将我的律法放在他们里面，写在他们心上。</a:t>
            </a:r>
            <a:r>
              <a:rPr lang="en" sz="2300">
                <a:solidFill>
                  <a:schemeClr val="lt1"/>
                </a:solidFill>
                <a:highlight>
                  <a:srgbClr val="B4A7D6"/>
                </a:highlight>
                <a:latin typeface="Montserrat"/>
                <a:ea typeface="Montserrat"/>
                <a:cs typeface="Montserrat"/>
                <a:sym typeface="Montserrat"/>
              </a:rPr>
              <a:t>我要作他们的神，他们要作我的子民。</a:t>
            </a:r>
            <a:endParaRPr sz="2300">
              <a:solidFill>
                <a:schemeClr val="lt1"/>
              </a:solidFill>
              <a:highlight>
                <a:srgbClr val="B4A7D6"/>
              </a:highlight>
              <a:latin typeface="Montserrat"/>
              <a:ea typeface="Montserrat"/>
              <a:cs typeface="Montserrat"/>
              <a:sym typeface="Montserrat"/>
            </a:endParaRPr>
          </a:p>
          <a:p>
            <a:pPr indent="0" lvl="0" marL="0" rtl="0" algn="l">
              <a:spcBef>
                <a:spcPts val="0"/>
              </a:spcBef>
              <a:spcAft>
                <a:spcPts val="0"/>
              </a:spcAft>
              <a:buNone/>
            </a:pPr>
            <a:r>
              <a:t/>
            </a:r>
            <a:endParaRPr sz="2300">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9"/>
          <p:cNvSpPr txBox="1"/>
          <p:nvPr/>
        </p:nvSpPr>
        <p:spPr>
          <a:xfrm>
            <a:off x="1135200" y="860750"/>
            <a:ext cx="6873600" cy="11082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chemeClr val="lt1"/>
                </a:solidFill>
                <a:latin typeface="Mr Dafoe"/>
                <a:ea typeface="Mr Dafoe"/>
                <a:cs typeface="Mr Dafoe"/>
                <a:sym typeface="Mr Dafoe"/>
              </a:rPr>
              <a:t>The Perfect Marriage</a:t>
            </a:r>
            <a:endParaRPr sz="6000">
              <a:solidFill>
                <a:schemeClr val="lt1"/>
              </a:solidFill>
              <a:latin typeface="Mr Dafoe"/>
              <a:ea typeface="Mr Dafoe"/>
              <a:cs typeface="Mr Dafoe"/>
              <a:sym typeface="Mr Dafoe"/>
            </a:endParaRPr>
          </a:p>
        </p:txBody>
      </p:sp>
      <p:sp>
        <p:nvSpPr>
          <p:cNvPr id="85" name="Google Shape;85;p19"/>
          <p:cNvSpPr txBox="1"/>
          <p:nvPr/>
        </p:nvSpPr>
        <p:spPr>
          <a:xfrm>
            <a:off x="2539950" y="1968950"/>
            <a:ext cx="4064100" cy="5232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lt1"/>
                </a:solidFill>
                <a:latin typeface="Montserrat"/>
                <a:ea typeface="Montserrat"/>
                <a:cs typeface="Montserrat"/>
                <a:sym typeface="Montserrat"/>
              </a:rPr>
              <a:t>Revelation 21:1-4</a:t>
            </a:r>
            <a:endParaRPr sz="2200">
              <a:solidFill>
                <a:schemeClr val="lt1"/>
              </a:solidFill>
              <a:latin typeface="Montserrat"/>
              <a:ea typeface="Montserrat"/>
              <a:cs typeface="Montserrat"/>
              <a:sym typeface="Montserrat"/>
            </a:endParaRPr>
          </a:p>
        </p:txBody>
      </p:sp>
      <p:sp>
        <p:nvSpPr>
          <p:cNvPr id="86" name="Google Shape;86;p19"/>
          <p:cNvSpPr txBox="1"/>
          <p:nvPr/>
        </p:nvSpPr>
        <p:spPr>
          <a:xfrm>
            <a:off x="2539950" y="2691375"/>
            <a:ext cx="4064100" cy="1108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chemeClr val="lt1"/>
                </a:solidFill>
                <a:latin typeface="Zhi Mang Xing"/>
                <a:ea typeface="Zhi Mang Xing"/>
                <a:cs typeface="Zhi Mang Xing"/>
                <a:sym typeface="Zhi Mang Xing"/>
              </a:rPr>
              <a:t>完美的婚姻</a:t>
            </a:r>
            <a:endParaRPr sz="6000">
              <a:solidFill>
                <a:schemeClr val="lt1"/>
              </a:solidFill>
              <a:latin typeface="Zhi Mang Xing"/>
              <a:ea typeface="Zhi Mang Xing"/>
              <a:cs typeface="Zhi Mang Xing"/>
              <a:sym typeface="Zhi Mang Xing"/>
            </a:endParaRPr>
          </a:p>
        </p:txBody>
      </p:sp>
      <p:sp>
        <p:nvSpPr>
          <p:cNvPr id="87" name="Google Shape;87;p19"/>
          <p:cNvSpPr txBox="1"/>
          <p:nvPr/>
        </p:nvSpPr>
        <p:spPr>
          <a:xfrm>
            <a:off x="2539950" y="3655200"/>
            <a:ext cx="4064100" cy="5232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lt1"/>
                </a:solidFill>
                <a:latin typeface="Montserrat"/>
                <a:ea typeface="Montserrat"/>
                <a:cs typeface="Montserrat"/>
                <a:sym typeface="Montserrat"/>
              </a:rPr>
              <a:t>启示录 21:1-4</a:t>
            </a:r>
            <a:endParaRPr sz="2200">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7"/>
          <p:cNvSpPr txBox="1"/>
          <p:nvPr/>
        </p:nvSpPr>
        <p:spPr>
          <a:xfrm>
            <a:off x="1268400" y="366875"/>
            <a:ext cx="6607200" cy="20319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Marvel At The Perfect Marriage 惊叹于完美的婚姻</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30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3000">
              <a:solidFill>
                <a:schemeClr val="lt1"/>
              </a:solidFill>
              <a:latin typeface="Montserrat"/>
              <a:ea typeface="Montserrat"/>
              <a:cs typeface="Montserrat"/>
              <a:sym typeface="Montserrat"/>
            </a:endParaRPr>
          </a:p>
        </p:txBody>
      </p:sp>
      <p:sp>
        <p:nvSpPr>
          <p:cNvPr id="211" name="Google Shape;211;p37"/>
          <p:cNvSpPr txBox="1"/>
          <p:nvPr/>
        </p:nvSpPr>
        <p:spPr>
          <a:xfrm>
            <a:off x="703625" y="2238250"/>
            <a:ext cx="3735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lt1"/>
                </a:solidFill>
                <a:latin typeface="Montserrat"/>
                <a:ea typeface="Montserrat"/>
                <a:cs typeface="Montserrat"/>
                <a:sym typeface="Montserrat"/>
              </a:rPr>
              <a:t>Application</a:t>
            </a:r>
            <a:endParaRPr sz="2400">
              <a:solidFill>
                <a:schemeClr val="lt1"/>
              </a:solidFill>
              <a:latin typeface="Montserrat"/>
              <a:ea typeface="Montserrat"/>
              <a:cs typeface="Montserrat"/>
              <a:sym typeface="Montserrat"/>
            </a:endParaRPr>
          </a:p>
        </p:txBody>
      </p:sp>
      <p:sp>
        <p:nvSpPr>
          <p:cNvPr id="212" name="Google Shape;212;p37"/>
          <p:cNvSpPr txBox="1"/>
          <p:nvPr/>
        </p:nvSpPr>
        <p:spPr>
          <a:xfrm>
            <a:off x="703625" y="2831150"/>
            <a:ext cx="3735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Montserrat"/>
                <a:ea typeface="Montserrat"/>
                <a:cs typeface="Montserrat"/>
                <a:sym typeface="Montserrat"/>
              </a:rPr>
              <a:t>Reflect On Your Love Story</a:t>
            </a:r>
            <a:endParaRPr b="1" sz="2000">
              <a:solidFill>
                <a:schemeClr val="lt1"/>
              </a:solidFill>
              <a:latin typeface="Montserrat"/>
              <a:ea typeface="Montserrat"/>
              <a:cs typeface="Montserrat"/>
              <a:sym typeface="Montserrat"/>
            </a:endParaRPr>
          </a:p>
        </p:txBody>
      </p:sp>
      <p:sp>
        <p:nvSpPr>
          <p:cNvPr id="213" name="Google Shape;213;p37"/>
          <p:cNvSpPr txBox="1"/>
          <p:nvPr/>
        </p:nvSpPr>
        <p:spPr>
          <a:xfrm>
            <a:off x="4705370" y="2238250"/>
            <a:ext cx="3735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solidFill>
                  <a:schemeClr val="lt1"/>
                </a:solidFill>
                <a:latin typeface="Montserrat"/>
                <a:ea typeface="Montserrat"/>
                <a:cs typeface="Montserrat"/>
                <a:sym typeface="Montserrat"/>
              </a:rPr>
              <a:t>应用</a:t>
            </a:r>
            <a:endParaRPr sz="2400">
              <a:solidFill>
                <a:schemeClr val="lt1"/>
              </a:solidFill>
              <a:latin typeface="Montserrat"/>
              <a:ea typeface="Montserrat"/>
              <a:cs typeface="Montserrat"/>
              <a:sym typeface="Montserrat"/>
            </a:endParaRPr>
          </a:p>
        </p:txBody>
      </p:sp>
      <p:sp>
        <p:nvSpPr>
          <p:cNvPr id="214" name="Google Shape;214;p37"/>
          <p:cNvSpPr txBox="1"/>
          <p:nvPr/>
        </p:nvSpPr>
        <p:spPr>
          <a:xfrm>
            <a:off x="4705370" y="2800400"/>
            <a:ext cx="3735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lt1"/>
                </a:solidFill>
                <a:latin typeface="Montserrat"/>
                <a:ea typeface="Montserrat"/>
                <a:cs typeface="Montserrat"/>
                <a:sym typeface="Montserrat"/>
              </a:rPr>
              <a:t>反思你的爱情故事</a:t>
            </a:r>
            <a:endParaRPr b="1" sz="2400">
              <a:solidFill>
                <a:schemeClr val="lt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nvSpPr>
        <p:spPr>
          <a:xfrm>
            <a:off x="825525" y="1051300"/>
            <a:ext cx="5263500" cy="1754700"/>
          </a:xfrm>
          <a:prstGeom prst="rect">
            <a:avLst/>
          </a:prstGeom>
          <a:noFill/>
          <a:ln>
            <a:noFill/>
          </a:ln>
          <a:effectLst>
            <a:outerShdw blurRad="28575" rotWithShape="0" algn="bl" dir="5400000" dist="19050">
              <a:srgbClr val="000000">
                <a:alpha val="24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chemeClr val="lt1"/>
                </a:solidFill>
                <a:latin typeface="Montserrat"/>
                <a:ea typeface="Montserrat"/>
                <a:cs typeface="Montserrat"/>
                <a:sym typeface="Montserrat"/>
              </a:rPr>
              <a:t>Wives:</a:t>
            </a:r>
            <a:endParaRPr b="1" sz="340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3400">
                <a:solidFill>
                  <a:schemeClr val="lt1"/>
                </a:solidFill>
                <a:latin typeface="Montserrat"/>
                <a:ea typeface="Montserrat"/>
                <a:cs typeface="Montserrat"/>
                <a:sym typeface="Montserrat"/>
              </a:rPr>
              <a:t>Let God Adorn You With True Beauty</a:t>
            </a:r>
            <a:endParaRPr b="1" sz="3400">
              <a:solidFill>
                <a:schemeClr val="lt1"/>
              </a:solidFill>
              <a:latin typeface="Montserrat"/>
              <a:ea typeface="Montserrat"/>
              <a:cs typeface="Montserrat"/>
              <a:sym typeface="Montserrat"/>
            </a:endParaRPr>
          </a:p>
        </p:txBody>
      </p:sp>
      <p:sp>
        <p:nvSpPr>
          <p:cNvPr id="220" name="Google Shape;220;p38"/>
          <p:cNvSpPr txBox="1"/>
          <p:nvPr/>
        </p:nvSpPr>
        <p:spPr>
          <a:xfrm>
            <a:off x="1934375" y="2484475"/>
            <a:ext cx="6130200" cy="1477500"/>
          </a:xfrm>
          <a:prstGeom prst="rect">
            <a:avLst/>
          </a:prstGeom>
          <a:noFill/>
          <a:ln>
            <a:noFill/>
          </a:ln>
          <a:effectLst>
            <a:outerShdw blurRad="28575" rotWithShape="0" algn="bl" dir="5400000" dist="19050">
              <a:srgbClr val="000000">
                <a:alpha val="24000"/>
              </a:srgb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lang="en" sz="4200">
                <a:solidFill>
                  <a:schemeClr val="lt1"/>
                </a:solidFill>
                <a:latin typeface="Montserrat"/>
                <a:ea typeface="Montserrat"/>
                <a:cs typeface="Montserrat"/>
                <a:sym typeface="Montserrat"/>
              </a:rPr>
              <a:t>妻子们</a:t>
            </a:r>
            <a:endParaRPr sz="4200">
              <a:solidFill>
                <a:schemeClr val="lt1"/>
              </a:solidFill>
              <a:latin typeface="Montserrat"/>
              <a:ea typeface="Montserrat"/>
              <a:cs typeface="Montserrat"/>
              <a:sym typeface="Montserrat"/>
            </a:endParaRPr>
          </a:p>
          <a:p>
            <a:pPr indent="0" lvl="0" marL="0" rtl="0" algn="r">
              <a:spcBef>
                <a:spcPts val="0"/>
              </a:spcBef>
              <a:spcAft>
                <a:spcPts val="0"/>
              </a:spcAft>
              <a:buNone/>
            </a:pPr>
            <a:r>
              <a:rPr lang="en" sz="4200">
                <a:solidFill>
                  <a:schemeClr val="lt1"/>
                </a:solidFill>
                <a:latin typeface="Montserrat"/>
                <a:ea typeface="Montserrat"/>
                <a:cs typeface="Montserrat"/>
                <a:sym typeface="Montserrat"/>
              </a:rPr>
              <a:t>让神用真正的美丽妆饰你</a:t>
            </a:r>
            <a:endParaRPr sz="4200">
              <a:solidFill>
                <a:schemeClr val="lt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21:2</a:t>
            </a:r>
            <a:endParaRPr b="1" sz="3000">
              <a:solidFill>
                <a:schemeClr val="lt1"/>
              </a:solidFill>
              <a:latin typeface="Montserrat"/>
              <a:ea typeface="Montserrat"/>
              <a:cs typeface="Montserrat"/>
              <a:sym typeface="Montserrat"/>
            </a:endParaRPr>
          </a:p>
        </p:txBody>
      </p:sp>
      <p:sp>
        <p:nvSpPr>
          <p:cNvPr id="226" name="Google Shape;226;p39"/>
          <p:cNvSpPr txBox="1"/>
          <p:nvPr/>
        </p:nvSpPr>
        <p:spPr>
          <a:xfrm>
            <a:off x="864238" y="1752975"/>
            <a:ext cx="34503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I saw the holy city, new Jerusalem, coming down out of heaven from God, prepared as a bride </a:t>
            </a:r>
            <a:r>
              <a:rPr lang="en" sz="1800">
                <a:solidFill>
                  <a:schemeClr val="lt1"/>
                </a:solidFill>
                <a:highlight>
                  <a:srgbClr val="B4A7D6"/>
                </a:highlight>
                <a:latin typeface="Montserrat"/>
                <a:ea typeface="Montserrat"/>
                <a:cs typeface="Montserrat"/>
                <a:sym typeface="Montserrat"/>
              </a:rPr>
              <a:t>adorned</a:t>
            </a:r>
            <a:r>
              <a:rPr lang="en" sz="1800">
                <a:solidFill>
                  <a:schemeClr val="lt1"/>
                </a:solidFill>
                <a:latin typeface="Montserrat"/>
                <a:ea typeface="Montserrat"/>
                <a:cs typeface="Montserrat"/>
                <a:sym typeface="Montserrat"/>
              </a:rPr>
              <a:t> for her husband.</a:t>
            </a:r>
            <a:endParaRPr sz="1800">
              <a:solidFill>
                <a:schemeClr val="lt1"/>
              </a:solidFill>
              <a:latin typeface="Montserrat"/>
              <a:ea typeface="Montserrat"/>
              <a:cs typeface="Montserrat"/>
              <a:sym typeface="Montserrat"/>
            </a:endParaRPr>
          </a:p>
        </p:txBody>
      </p:sp>
      <p:sp>
        <p:nvSpPr>
          <p:cNvPr id="227" name="Google Shape;227;p39"/>
          <p:cNvSpPr txBox="1"/>
          <p:nvPr/>
        </p:nvSpPr>
        <p:spPr>
          <a:xfrm>
            <a:off x="4829463" y="1737525"/>
            <a:ext cx="34503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我又看见圣城新耶路撒冷由神那里从天而降，预备好了，就如新妇</a:t>
            </a:r>
            <a:r>
              <a:rPr lang="en" sz="2300">
                <a:solidFill>
                  <a:schemeClr val="lt1"/>
                </a:solidFill>
                <a:highlight>
                  <a:srgbClr val="B4A7D6"/>
                </a:highlight>
                <a:latin typeface="Montserrat"/>
                <a:ea typeface="Montserrat"/>
                <a:cs typeface="Montserrat"/>
                <a:sym typeface="Montserrat"/>
              </a:rPr>
              <a:t>妆饰</a:t>
            </a:r>
            <a:r>
              <a:rPr lang="en" sz="2300">
                <a:solidFill>
                  <a:schemeClr val="lt1"/>
                </a:solidFill>
                <a:latin typeface="Montserrat"/>
                <a:ea typeface="Montserrat"/>
                <a:cs typeface="Montserrat"/>
                <a:sym typeface="Montserrat"/>
              </a:rPr>
              <a:t>整齐，等候丈夫</a:t>
            </a:r>
            <a:endParaRPr sz="2300">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0"/>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“Adorned”</a:t>
            </a:r>
            <a:r>
              <a:rPr b="1" lang="en" sz="3000">
                <a:solidFill>
                  <a:schemeClr val="lt1"/>
                </a:solidFill>
                <a:latin typeface="Montserrat"/>
                <a:ea typeface="Montserrat"/>
                <a:cs typeface="Montserrat"/>
                <a:sym typeface="Montserrat"/>
              </a:rPr>
              <a:t> / </a:t>
            </a:r>
            <a:r>
              <a:rPr b="1" lang="en" sz="3000">
                <a:solidFill>
                  <a:schemeClr val="lt1"/>
                </a:solidFill>
                <a:latin typeface="Open Sans"/>
                <a:ea typeface="Open Sans"/>
                <a:cs typeface="Open Sans"/>
                <a:sym typeface="Open Sans"/>
              </a:rPr>
              <a:t>妆饰</a:t>
            </a:r>
            <a:endParaRPr b="1" sz="3000">
              <a:solidFill>
                <a:schemeClr val="lt1"/>
              </a:solidFill>
              <a:latin typeface="Montserrat"/>
              <a:ea typeface="Montserrat"/>
              <a:cs typeface="Montserrat"/>
              <a:sym typeface="Montserrat"/>
            </a:endParaRPr>
          </a:p>
        </p:txBody>
      </p:sp>
      <p:sp>
        <p:nvSpPr>
          <p:cNvPr id="233" name="Google Shape;233;p40"/>
          <p:cNvSpPr txBox="1"/>
          <p:nvPr/>
        </p:nvSpPr>
        <p:spPr>
          <a:xfrm>
            <a:off x="864238" y="1287850"/>
            <a:ext cx="34503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Women should </a:t>
            </a:r>
            <a:r>
              <a:rPr lang="en" sz="1800">
                <a:solidFill>
                  <a:schemeClr val="lt1"/>
                </a:solidFill>
                <a:highlight>
                  <a:srgbClr val="B4A7D6"/>
                </a:highlight>
                <a:latin typeface="Montserrat"/>
                <a:ea typeface="Montserrat"/>
                <a:cs typeface="Montserrat"/>
                <a:sym typeface="Montserrat"/>
              </a:rPr>
              <a:t>adorn</a:t>
            </a:r>
            <a:r>
              <a:rPr lang="en" sz="1800">
                <a:solidFill>
                  <a:schemeClr val="lt1"/>
                </a:solidFill>
                <a:latin typeface="Montserrat"/>
                <a:ea typeface="Montserrat"/>
                <a:cs typeface="Montserrat"/>
                <a:sym typeface="Montserrat"/>
              </a:rPr>
              <a:t> themselves in respectable apparel, with modesty and self-control, not with braided hair and gold or pearls or costly attire, but with what is proper for women who profess godliness - with good works. </a:t>
            </a:r>
            <a:r>
              <a:rPr b="1" lang="en" sz="1800">
                <a:solidFill>
                  <a:schemeClr val="lt1"/>
                </a:solidFill>
                <a:latin typeface="Montserrat"/>
                <a:ea typeface="Montserrat"/>
                <a:cs typeface="Montserrat"/>
                <a:sym typeface="Montserrat"/>
              </a:rPr>
              <a:t>1 Tim. 2:9-10</a:t>
            </a:r>
            <a:endParaRPr b="1" sz="1800">
              <a:solidFill>
                <a:schemeClr val="lt1"/>
              </a:solidFill>
              <a:latin typeface="Montserrat"/>
              <a:ea typeface="Montserrat"/>
              <a:cs typeface="Montserrat"/>
              <a:sym typeface="Montserrat"/>
            </a:endParaRPr>
          </a:p>
        </p:txBody>
      </p:sp>
      <p:sp>
        <p:nvSpPr>
          <p:cNvPr id="234" name="Google Shape;234;p40"/>
          <p:cNvSpPr txBox="1"/>
          <p:nvPr/>
        </p:nvSpPr>
        <p:spPr>
          <a:xfrm>
            <a:off x="4829463" y="1434100"/>
            <a:ext cx="3450300" cy="26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又愿女人廉耻、自守，以正派衣裳为</a:t>
            </a:r>
            <a:r>
              <a:rPr lang="en" sz="2300">
                <a:solidFill>
                  <a:schemeClr val="lt1"/>
                </a:solidFill>
                <a:highlight>
                  <a:srgbClr val="B4A7D6"/>
                </a:highlight>
                <a:latin typeface="Montserrat"/>
                <a:ea typeface="Montserrat"/>
                <a:cs typeface="Montserrat"/>
                <a:sym typeface="Montserrat"/>
              </a:rPr>
              <a:t>妆饰</a:t>
            </a:r>
            <a:r>
              <a:rPr lang="en" sz="2300">
                <a:solidFill>
                  <a:schemeClr val="lt1"/>
                </a:solidFill>
                <a:latin typeface="Montserrat"/>
                <a:ea typeface="Montserrat"/>
                <a:cs typeface="Montserrat"/>
                <a:sym typeface="Montserrat"/>
              </a:rPr>
              <a:t>，不以编发、黄金、珍珠，和贵价的衣裳为</a:t>
            </a:r>
            <a:r>
              <a:rPr lang="en" sz="2300">
                <a:solidFill>
                  <a:schemeClr val="lt1"/>
                </a:solidFill>
                <a:highlight>
                  <a:srgbClr val="B4A7D6"/>
                </a:highlight>
                <a:latin typeface="Montserrat"/>
                <a:ea typeface="Montserrat"/>
                <a:cs typeface="Montserrat"/>
                <a:sym typeface="Montserrat"/>
              </a:rPr>
              <a:t>妆饰</a:t>
            </a:r>
            <a:r>
              <a:rPr lang="en" sz="2300">
                <a:solidFill>
                  <a:schemeClr val="lt1"/>
                </a:solidFill>
                <a:latin typeface="Montserrat"/>
                <a:ea typeface="Montserrat"/>
                <a:cs typeface="Montserrat"/>
                <a:sym typeface="Montserrat"/>
              </a:rPr>
              <a:t>，只要有善行，这才与自称是敬神的女人相宜。</a:t>
            </a:r>
            <a:r>
              <a:rPr b="1" lang="en" sz="2300">
                <a:solidFill>
                  <a:schemeClr val="lt1"/>
                </a:solidFill>
                <a:latin typeface="Montserrat"/>
                <a:ea typeface="Montserrat"/>
                <a:cs typeface="Montserrat"/>
                <a:sym typeface="Montserrat"/>
              </a:rPr>
              <a:t>提摩太前书 2:9-10</a:t>
            </a:r>
            <a:endParaRPr b="1" sz="2300">
              <a:solidFill>
                <a:schemeClr val="lt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1"/>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“Adorned” / </a:t>
            </a:r>
            <a:r>
              <a:rPr b="1" lang="en" sz="3000">
                <a:solidFill>
                  <a:schemeClr val="lt1"/>
                </a:solidFill>
                <a:latin typeface="Open Sans"/>
                <a:ea typeface="Open Sans"/>
                <a:cs typeface="Open Sans"/>
                <a:sym typeface="Open Sans"/>
              </a:rPr>
              <a:t>妆饰</a:t>
            </a:r>
            <a:endParaRPr b="1" sz="3000">
              <a:solidFill>
                <a:schemeClr val="lt1"/>
              </a:solidFill>
              <a:latin typeface="Montserrat"/>
              <a:ea typeface="Montserrat"/>
              <a:cs typeface="Montserrat"/>
              <a:sym typeface="Montserrat"/>
            </a:endParaRPr>
          </a:p>
        </p:txBody>
      </p:sp>
      <p:sp>
        <p:nvSpPr>
          <p:cNvPr id="240" name="Google Shape;240;p41"/>
          <p:cNvSpPr txBox="1"/>
          <p:nvPr/>
        </p:nvSpPr>
        <p:spPr>
          <a:xfrm>
            <a:off x="864238" y="1149250"/>
            <a:ext cx="34503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Let your </a:t>
            </a:r>
            <a:r>
              <a:rPr lang="en" sz="1800">
                <a:solidFill>
                  <a:schemeClr val="lt1"/>
                </a:solidFill>
                <a:highlight>
                  <a:srgbClr val="B4A7D6"/>
                </a:highlight>
                <a:latin typeface="Montserrat"/>
                <a:ea typeface="Montserrat"/>
                <a:cs typeface="Montserrat"/>
                <a:sym typeface="Montserrat"/>
              </a:rPr>
              <a:t>adorning</a:t>
            </a:r>
            <a:r>
              <a:rPr lang="en" sz="1800">
                <a:solidFill>
                  <a:schemeClr val="lt1"/>
                </a:solidFill>
                <a:latin typeface="Montserrat"/>
                <a:ea typeface="Montserrat"/>
                <a:cs typeface="Montserrat"/>
                <a:sym typeface="Montserrat"/>
              </a:rPr>
              <a:t> be the hidden person of the heart with the imperishable beauty of a gentle and quiet spirit, which in God's sight is very precious. For this is how the holy women who hoped in God used to </a:t>
            </a:r>
            <a:r>
              <a:rPr lang="en" sz="1800">
                <a:solidFill>
                  <a:schemeClr val="lt1"/>
                </a:solidFill>
                <a:highlight>
                  <a:srgbClr val="B4A7D6"/>
                </a:highlight>
                <a:latin typeface="Montserrat"/>
                <a:ea typeface="Montserrat"/>
                <a:cs typeface="Montserrat"/>
                <a:sym typeface="Montserrat"/>
              </a:rPr>
              <a:t>adorn</a:t>
            </a:r>
            <a:r>
              <a:rPr lang="en" sz="1800">
                <a:solidFill>
                  <a:schemeClr val="lt1"/>
                </a:solidFill>
                <a:latin typeface="Montserrat"/>
                <a:ea typeface="Montserrat"/>
                <a:cs typeface="Montserrat"/>
                <a:sym typeface="Montserrat"/>
              </a:rPr>
              <a:t> themselves, by submitting to their own husbands.</a:t>
            </a:r>
            <a:endParaRPr sz="180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1800">
                <a:solidFill>
                  <a:schemeClr val="lt1"/>
                </a:solidFill>
                <a:latin typeface="Montserrat"/>
                <a:ea typeface="Montserrat"/>
                <a:cs typeface="Montserrat"/>
                <a:sym typeface="Montserrat"/>
              </a:rPr>
              <a:t>1 Pet. 3:4-5</a:t>
            </a:r>
            <a:endParaRPr b="1" sz="1800">
              <a:solidFill>
                <a:schemeClr val="lt1"/>
              </a:solidFill>
              <a:latin typeface="Montserrat"/>
              <a:ea typeface="Montserrat"/>
              <a:cs typeface="Montserrat"/>
              <a:sym typeface="Montserrat"/>
            </a:endParaRPr>
          </a:p>
        </p:txBody>
      </p:sp>
      <p:sp>
        <p:nvSpPr>
          <p:cNvPr id="241" name="Google Shape;241;p41"/>
          <p:cNvSpPr txBox="1"/>
          <p:nvPr/>
        </p:nvSpPr>
        <p:spPr>
          <a:xfrm>
            <a:off x="4829463" y="1434100"/>
            <a:ext cx="3450300" cy="26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只要以里面存着长久温柔、安静的心为</a:t>
            </a:r>
            <a:r>
              <a:rPr lang="en" sz="2300">
                <a:solidFill>
                  <a:schemeClr val="lt1"/>
                </a:solidFill>
                <a:highlight>
                  <a:srgbClr val="B4A7D6"/>
                </a:highlight>
                <a:latin typeface="Montserrat"/>
                <a:ea typeface="Montserrat"/>
                <a:cs typeface="Montserrat"/>
                <a:sym typeface="Montserrat"/>
              </a:rPr>
              <a:t>妆饰</a:t>
            </a:r>
            <a:r>
              <a:rPr lang="en" sz="2300">
                <a:solidFill>
                  <a:schemeClr val="lt1"/>
                </a:solidFill>
                <a:latin typeface="Montserrat"/>
                <a:ea typeface="Montserrat"/>
                <a:cs typeface="Montserrat"/>
                <a:sym typeface="Montserrat"/>
              </a:rPr>
              <a:t>；这在神面前是极宝贵的。因为古时仰赖神的圣洁妇人正是以此为</a:t>
            </a:r>
            <a:r>
              <a:rPr lang="en" sz="2300">
                <a:solidFill>
                  <a:schemeClr val="lt1"/>
                </a:solidFill>
                <a:highlight>
                  <a:srgbClr val="B4A7D6"/>
                </a:highlight>
                <a:latin typeface="Montserrat"/>
                <a:ea typeface="Montserrat"/>
                <a:cs typeface="Montserrat"/>
                <a:sym typeface="Montserrat"/>
              </a:rPr>
              <a:t>妆饰</a:t>
            </a:r>
            <a:r>
              <a:rPr lang="en" sz="2300">
                <a:solidFill>
                  <a:schemeClr val="lt1"/>
                </a:solidFill>
                <a:latin typeface="Montserrat"/>
                <a:ea typeface="Montserrat"/>
                <a:cs typeface="Montserrat"/>
                <a:sym typeface="Montserrat"/>
              </a:rPr>
              <a:t>，顺服自己的丈夫。</a:t>
            </a:r>
            <a:endParaRPr sz="230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2300">
                <a:solidFill>
                  <a:schemeClr val="lt1"/>
                </a:solidFill>
                <a:latin typeface="Montserrat"/>
                <a:ea typeface="Montserrat"/>
                <a:cs typeface="Montserrat"/>
                <a:sym typeface="Montserrat"/>
              </a:rPr>
              <a:t>彼得前书 3:4-5</a:t>
            </a:r>
            <a:endParaRPr b="1" sz="2300">
              <a:solidFill>
                <a:schemeClr val="l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nvSpPr>
        <p:spPr>
          <a:xfrm>
            <a:off x="825525" y="1051300"/>
            <a:ext cx="5263500" cy="1754700"/>
          </a:xfrm>
          <a:prstGeom prst="rect">
            <a:avLst/>
          </a:prstGeom>
          <a:noFill/>
          <a:ln>
            <a:noFill/>
          </a:ln>
          <a:effectLst>
            <a:outerShdw blurRad="28575" rotWithShape="0" algn="bl" dir="5400000" dist="19050">
              <a:srgbClr val="000000">
                <a:alpha val="24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chemeClr val="lt1"/>
                </a:solidFill>
                <a:latin typeface="Montserrat"/>
                <a:ea typeface="Montserrat"/>
                <a:cs typeface="Montserrat"/>
                <a:sym typeface="Montserrat"/>
              </a:rPr>
              <a:t>Husbands:</a:t>
            </a:r>
            <a:endParaRPr b="1" sz="3400">
              <a:solidFill>
                <a:schemeClr val="lt1"/>
              </a:solidFill>
              <a:latin typeface="Montserrat"/>
              <a:ea typeface="Montserrat"/>
              <a:cs typeface="Montserrat"/>
              <a:sym typeface="Montserrat"/>
            </a:endParaRPr>
          </a:p>
          <a:p>
            <a:pPr indent="0" lvl="0" marL="0" rtl="0" algn="l">
              <a:spcBef>
                <a:spcPts val="0"/>
              </a:spcBef>
              <a:spcAft>
                <a:spcPts val="0"/>
              </a:spcAft>
              <a:buNone/>
            </a:pPr>
            <a:r>
              <a:rPr b="1" lang="en" sz="3400">
                <a:solidFill>
                  <a:schemeClr val="lt1"/>
                </a:solidFill>
                <a:latin typeface="Montserrat"/>
                <a:ea typeface="Montserrat"/>
                <a:cs typeface="Montserrat"/>
                <a:sym typeface="Montserrat"/>
              </a:rPr>
              <a:t>Be Lovingly Present With Your Wives</a:t>
            </a:r>
            <a:endParaRPr b="1" sz="3400">
              <a:solidFill>
                <a:schemeClr val="lt1"/>
              </a:solidFill>
              <a:latin typeface="Montserrat"/>
              <a:ea typeface="Montserrat"/>
              <a:cs typeface="Montserrat"/>
              <a:sym typeface="Montserrat"/>
            </a:endParaRPr>
          </a:p>
        </p:txBody>
      </p:sp>
      <p:sp>
        <p:nvSpPr>
          <p:cNvPr id="247" name="Google Shape;247;p42"/>
          <p:cNvSpPr txBox="1"/>
          <p:nvPr/>
        </p:nvSpPr>
        <p:spPr>
          <a:xfrm>
            <a:off x="1934375" y="2484475"/>
            <a:ext cx="6130200" cy="1477500"/>
          </a:xfrm>
          <a:prstGeom prst="rect">
            <a:avLst/>
          </a:prstGeom>
          <a:noFill/>
          <a:ln>
            <a:noFill/>
          </a:ln>
          <a:effectLst>
            <a:outerShdw blurRad="28575" rotWithShape="0" algn="bl" dir="5400000" dist="19050">
              <a:srgbClr val="000000">
                <a:alpha val="24000"/>
              </a:srgb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lang="en" sz="4200">
                <a:solidFill>
                  <a:schemeClr val="lt1"/>
                </a:solidFill>
                <a:latin typeface="Montserrat"/>
                <a:ea typeface="Montserrat"/>
                <a:cs typeface="Montserrat"/>
                <a:sym typeface="Montserrat"/>
              </a:rPr>
              <a:t>丈夫们</a:t>
            </a:r>
            <a:endParaRPr sz="4200">
              <a:solidFill>
                <a:schemeClr val="lt1"/>
              </a:solidFill>
              <a:latin typeface="Montserrat"/>
              <a:ea typeface="Montserrat"/>
              <a:cs typeface="Montserrat"/>
              <a:sym typeface="Montserrat"/>
            </a:endParaRPr>
          </a:p>
          <a:p>
            <a:pPr indent="0" lvl="0" marL="0" rtl="0" algn="r">
              <a:spcBef>
                <a:spcPts val="0"/>
              </a:spcBef>
              <a:spcAft>
                <a:spcPts val="0"/>
              </a:spcAft>
              <a:buNone/>
            </a:pPr>
            <a:r>
              <a:rPr lang="en" sz="4200">
                <a:solidFill>
                  <a:schemeClr val="lt1"/>
                </a:solidFill>
                <a:latin typeface="Montserrat"/>
                <a:ea typeface="Montserrat"/>
                <a:cs typeface="Montserrat"/>
                <a:sym typeface="Montserrat"/>
              </a:rPr>
              <a:t>充满爱心地陪伴你的妻子</a:t>
            </a:r>
            <a:endParaRPr sz="4200">
              <a:solidFill>
                <a:schemeClr val="lt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21:3</a:t>
            </a:r>
            <a:endParaRPr b="1" sz="3000">
              <a:solidFill>
                <a:schemeClr val="lt1"/>
              </a:solidFill>
              <a:latin typeface="Montserrat"/>
              <a:ea typeface="Montserrat"/>
              <a:cs typeface="Montserrat"/>
              <a:sym typeface="Montserrat"/>
            </a:endParaRPr>
          </a:p>
        </p:txBody>
      </p:sp>
      <p:sp>
        <p:nvSpPr>
          <p:cNvPr id="253" name="Google Shape;253;p43"/>
          <p:cNvSpPr txBox="1"/>
          <p:nvPr/>
        </p:nvSpPr>
        <p:spPr>
          <a:xfrm>
            <a:off x="864238" y="1371150"/>
            <a:ext cx="3450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I heard a loud voice from the throne saying, “Behold, the dwelling place of God is with man. </a:t>
            </a:r>
            <a:r>
              <a:rPr lang="en" sz="1800">
                <a:solidFill>
                  <a:schemeClr val="lt1"/>
                </a:solidFill>
                <a:highlight>
                  <a:srgbClr val="B4A7D6"/>
                </a:highlight>
                <a:latin typeface="Montserrat"/>
                <a:ea typeface="Montserrat"/>
                <a:cs typeface="Montserrat"/>
                <a:sym typeface="Montserrat"/>
              </a:rPr>
              <a:t>He will dwell with them</a:t>
            </a:r>
            <a:r>
              <a:rPr lang="en" sz="1800">
                <a:solidFill>
                  <a:schemeClr val="lt1"/>
                </a:solidFill>
                <a:latin typeface="Montserrat"/>
                <a:ea typeface="Montserrat"/>
                <a:cs typeface="Montserrat"/>
                <a:sym typeface="Montserrat"/>
              </a:rPr>
              <a:t>, and they will be his people, and God himself will be with them as their God.</a:t>
            </a:r>
            <a:endParaRPr sz="1800">
              <a:solidFill>
                <a:schemeClr val="lt1"/>
              </a:solidFill>
              <a:latin typeface="Montserrat"/>
              <a:ea typeface="Montserrat"/>
              <a:cs typeface="Montserrat"/>
              <a:sym typeface="Montserrat"/>
            </a:endParaRPr>
          </a:p>
        </p:txBody>
      </p:sp>
      <p:sp>
        <p:nvSpPr>
          <p:cNvPr id="254" name="Google Shape;254;p43"/>
          <p:cNvSpPr txBox="1"/>
          <p:nvPr/>
        </p:nvSpPr>
        <p:spPr>
          <a:xfrm>
            <a:off x="4829463" y="1500350"/>
            <a:ext cx="34503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我听见有大声音从宝座出来说，看哪，神的帐幕在人间。</a:t>
            </a:r>
            <a:r>
              <a:rPr lang="en" sz="2300">
                <a:solidFill>
                  <a:schemeClr val="lt1"/>
                </a:solidFill>
                <a:highlight>
                  <a:srgbClr val="B4A7D6"/>
                </a:highlight>
                <a:latin typeface="Montserrat"/>
                <a:ea typeface="Montserrat"/>
                <a:cs typeface="Montserrat"/>
                <a:sym typeface="Montserrat"/>
              </a:rPr>
              <a:t>他要与人同住</a:t>
            </a:r>
            <a:r>
              <a:rPr lang="en" sz="2300">
                <a:solidFill>
                  <a:schemeClr val="lt1"/>
                </a:solidFill>
                <a:latin typeface="Montserrat"/>
                <a:ea typeface="Montserrat"/>
                <a:cs typeface="Montserrat"/>
                <a:sym typeface="Montserrat"/>
              </a:rPr>
              <a:t>，他们要作他的子民，神要亲自与他们同在，作他们的神。</a:t>
            </a:r>
            <a:endParaRPr sz="2300">
              <a:solidFill>
                <a:schemeClr val="lt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4"/>
          <p:cNvSpPr txBox="1"/>
          <p:nvPr/>
        </p:nvSpPr>
        <p:spPr>
          <a:xfrm>
            <a:off x="845764" y="2823975"/>
            <a:ext cx="7415400" cy="1200600"/>
          </a:xfrm>
          <a:prstGeom prst="rect">
            <a:avLst/>
          </a:prstGeom>
          <a:noFill/>
          <a:ln>
            <a:noFill/>
          </a:ln>
          <a:effectLst>
            <a:outerShdw blurRad="57150"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300">
                <a:solidFill>
                  <a:schemeClr val="lt1"/>
                </a:solidFill>
                <a:latin typeface="Montserrat"/>
                <a:ea typeface="Montserrat"/>
                <a:cs typeface="Montserrat"/>
                <a:sym typeface="Montserrat"/>
              </a:rPr>
              <a:t>Marvel At The Perfect Marriage</a:t>
            </a:r>
            <a:endParaRPr b="1" sz="33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b="1" lang="en" sz="3300">
                <a:solidFill>
                  <a:schemeClr val="lt1"/>
                </a:solidFill>
                <a:latin typeface="Montserrat"/>
                <a:ea typeface="Montserrat"/>
                <a:cs typeface="Montserrat"/>
                <a:sym typeface="Montserrat"/>
              </a:rPr>
              <a:t>惊叹于完美的婚姻</a:t>
            </a:r>
            <a:endParaRPr b="1" sz="3300">
              <a:solidFill>
                <a:schemeClr val="lt1"/>
              </a:solidFill>
              <a:latin typeface="Montserrat"/>
              <a:ea typeface="Montserrat"/>
              <a:cs typeface="Montserrat"/>
              <a:sym typeface="Montserrat"/>
            </a:endParaRPr>
          </a:p>
        </p:txBody>
      </p:sp>
      <p:sp>
        <p:nvSpPr>
          <p:cNvPr id="260" name="Google Shape;260;p44"/>
          <p:cNvSpPr txBox="1"/>
          <p:nvPr/>
        </p:nvSpPr>
        <p:spPr>
          <a:xfrm>
            <a:off x="882814" y="1742188"/>
            <a:ext cx="74154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2300">
                <a:solidFill>
                  <a:schemeClr val="lt1"/>
                </a:solidFill>
                <a:latin typeface="Montserrat"/>
                <a:ea typeface="Montserrat"/>
                <a:cs typeface="Montserrat"/>
                <a:sym typeface="Montserrat"/>
              </a:rPr>
              <a:t>Husbands, Be Lovingly Present With Your Wives</a:t>
            </a:r>
            <a:endParaRPr sz="23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2300">
                <a:solidFill>
                  <a:schemeClr val="lt1"/>
                </a:solidFill>
                <a:latin typeface="Montserrat"/>
                <a:ea typeface="Montserrat"/>
                <a:cs typeface="Montserrat"/>
                <a:sym typeface="Montserrat"/>
              </a:rPr>
              <a:t>丈夫们，充满爱心地陪伴你的妻子</a:t>
            </a:r>
            <a:endParaRPr sz="2300">
              <a:solidFill>
                <a:schemeClr val="lt1"/>
              </a:solidFill>
              <a:latin typeface="Montserrat"/>
              <a:ea typeface="Montserrat"/>
              <a:cs typeface="Montserrat"/>
              <a:sym typeface="Montserrat"/>
            </a:endParaRPr>
          </a:p>
        </p:txBody>
      </p:sp>
      <p:sp>
        <p:nvSpPr>
          <p:cNvPr id="261" name="Google Shape;261;p44"/>
          <p:cNvSpPr txBox="1"/>
          <p:nvPr/>
        </p:nvSpPr>
        <p:spPr>
          <a:xfrm>
            <a:off x="882814" y="489913"/>
            <a:ext cx="74154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2300">
                <a:solidFill>
                  <a:schemeClr val="lt1"/>
                </a:solidFill>
                <a:latin typeface="Montserrat"/>
                <a:ea typeface="Montserrat"/>
                <a:cs typeface="Montserrat"/>
                <a:sym typeface="Montserrat"/>
              </a:rPr>
              <a:t>Wives, Let God Adorn You With True Beauty</a:t>
            </a:r>
            <a:endParaRPr sz="23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2300">
                <a:solidFill>
                  <a:schemeClr val="lt1"/>
                </a:solidFill>
                <a:latin typeface="Montserrat"/>
                <a:ea typeface="Montserrat"/>
                <a:cs typeface="Montserrat"/>
                <a:sym typeface="Montserrat"/>
              </a:rPr>
              <a:t>妻子们，让神用真正的美丽妆饰你</a:t>
            </a:r>
            <a:endParaRPr sz="2300">
              <a:solidFill>
                <a:schemeClr val="l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5" name="Shape 26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21:1-4</a:t>
            </a:r>
            <a:endParaRPr b="1" sz="3000">
              <a:solidFill>
                <a:schemeClr val="lt1"/>
              </a:solidFill>
              <a:latin typeface="Montserrat"/>
              <a:ea typeface="Montserrat"/>
              <a:cs typeface="Montserrat"/>
              <a:sym typeface="Montserrat"/>
            </a:endParaRPr>
          </a:p>
        </p:txBody>
      </p:sp>
      <p:sp>
        <p:nvSpPr>
          <p:cNvPr id="93" name="Google Shape;93;p20"/>
          <p:cNvSpPr txBox="1"/>
          <p:nvPr/>
        </p:nvSpPr>
        <p:spPr>
          <a:xfrm>
            <a:off x="864238" y="1206525"/>
            <a:ext cx="34503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Then I saw a new heaven and a new earth, for the first heaven and the first earth had passed away, and the sea was no more. And I saw the holy city, new Jerusalem, coming down out of heaven from God, prepared as a bride adorned for her husband. </a:t>
            </a:r>
            <a:endParaRPr sz="18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4" name="Google Shape;94;p20"/>
          <p:cNvSpPr txBox="1"/>
          <p:nvPr/>
        </p:nvSpPr>
        <p:spPr>
          <a:xfrm>
            <a:off x="4829463" y="1206525"/>
            <a:ext cx="3450300" cy="26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我又看见一个新天新地。因为先前的天地已经过去了。海也不再有了。 我又看见圣城新耶路撒冷由神那里从天而降，预备好了，就如新妇妆饰整齐，等候丈夫。</a:t>
            </a:r>
            <a:endParaRPr sz="2300">
              <a:solidFill>
                <a:schemeClr val="lt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21:1-4</a:t>
            </a:r>
            <a:endParaRPr b="1" sz="3000">
              <a:solidFill>
                <a:schemeClr val="lt1"/>
              </a:solidFill>
              <a:latin typeface="Montserrat"/>
              <a:ea typeface="Montserrat"/>
              <a:cs typeface="Montserrat"/>
              <a:sym typeface="Montserrat"/>
            </a:endParaRPr>
          </a:p>
        </p:txBody>
      </p:sp>
      <p:sp>
        <p:nvSpPr>
          <p:cNvPr id="100" name="Google Shape;100;p21"/>
          <p:cNvSpPr txBox="1"/>
          <p:nvPr/>
        </p:nvSpPr>
        <p:spPr>
          <a:xfrm>
            <a:off x="864238" y="1046714"/>
            <a:ext cx="34503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Montserrat"/>
                <a:ea typeface="Montserrat"/>
                <a:cs typeface="Montserrat"/>
                <a:sym typeface="Montserrat"/>
              </a:rPr>
              <a:t>And I heard a loud voice from the throne saying, “Behold, the dwelling place of God is with man. He will dwell with them, and they will be his people, and God himself will be with them as their God. He will wipe away every tear from their eyes, and death shall be no more, neither shall there be mourning, nor crying, nor pain anymore, for the former things have passed away.”</a:t>
            </a:r>
            <a:endParaRPr sz="16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lt1"/>
              </a:solidFill>
              <a:latin typeface="Montserrat"/>
              <a:ea typeface="Montserrat"/>
              <a:cs typeface="Montserrat"/>
              <a:sym typeface="Montserrat"/>
            </a:endParaRPr>
          </a:p>
        </p:txBody>
      </p:sp>
      <p:sp>
        <p:nvSpPr>
          <p:cNvPr id="101" name="Google Shape;101;p21"/>
          <p:cNvSpPr txBox="1"/>
          <p:nvPr/>
        </p:nvSpPr>
        <p:spPr>
          <a:xfrm>
            <a:off x="4829463" y="1046714"/>
            <a:ext cx="34503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latin typeface="Montserrat"/>
                <a:ea typeface="Montserrat"/>
                <a:cs typeface="Montserrat"/>
                <a:sym typeface="Montserrat"/>
              </a:rPr>
              <a:t>我听见有大声音从宝座出来说，看哪，神的帐幕在人间。他要与人同住，他们要作他的子民，神要亲自与他们同在，作他们的神。 神要擦去他们一切的眼泪。不再有死亡，也不再有悲哀，哭号，疼痛，因为以前的事都过去了。</a:t>
            </a:r>
            <a:endParaRPr sz="21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nvSpPr>
        <p:spPr>
          <a:xfrm>
            <a:off x="910200" y="822250"/>
            <a:ext cx="7323600" cy="1616100"/>
          </a:xfrm>
          <a:prstGeom prst="rect">
            <a:avLst/>
          </a:prstGeom>
          <a:noFill/>
          <a:ln>
            <a:noFill/>
          </a:ln>
          <a:effectLst>
            <a:outerShdw blurRad="28575" rotWithShape="0" algn="bl" dir="5400000" dist="19050">
              <a:srgbClr val="000000">
                <a:alpha val="24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400">
                <a:solidFill>
                  <a:schemeClr val="lt1"/>
                </a:solidFill>
                <a:latin typeface="Montserrat"/>
                <a:ea typeface="Montserrat"/>
                <a:cs typeface="Montserrat"/>
                <a:sym typeface="Montserrat"/>
              </a:rPr>
              <a:t>Marvel At The Perfect Marriage And, By God's Grace, Imitate It</a:t>
            </a:r>
            <a:endParaRPr b="1" sz="34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2500">
              <a:latin typeface="Montserrat"/>
              <a:ea typeface="Montserrat"/>
              <a:cs typeface="Montserrat"/>
              <a:sym typeface="Montserrat"/>
            </a:endParaRPr>
          </a:p>
        </p:txBody>
      </p:sp>
      <p:sp>
        <p:nvSpPr>
          <p:cNvPr id="107" name="Google Shape;107;p22"/>
          <p:cNvSpPr txBox="1"/>
          <p:nvPr/>
        </p:nvSpPr>
        <p:spPr>
          <a:xfrm>
            <a:off x="994800" y="2438350"/>
            <a:ext cx="7154400" cy="1477500"/>
          </a:xfrm>
          <a:prstGeom prst="rect">
            <a:avLst/>
          </a:prstGeom>
          <a:noFill/>
          <a:ln>
            <a:noFill/>
          </a:ln>
          <a:effectLst>
            <a:outerShdw blurRad="28575" rotWithShape="0" algn="bl" dir="5400000" dist="19050">
              <a:srgbClr val="000000">
                <a:alpha val="24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4200">
                <a:solidFill>
                  <a:schemeClr val="lt1"/>
                </a:solidFill>
                <a:latin typeface="Montserrat"/>
                <a:ea typeface="Montserrat"/>
                <a:cs typeface="Montserrat"/>
                <a:sym typeface="Montserrat"/>
              </a:rPr>
              <a:t>惊叹于完美的婚姻，</a:t>
            </a:r>
            <a:br>
              <a:rPr lang="en" sz="4200">
                <a:solidFill>
                  <a:schemeClr val="lt1"/>
                </a:solidFill>
                <a:latin typeface="Montserrat"/>
                <a:ea typeface="Montserrat"/>
                <a:cs typeface="Montserrat"/>
                <a:sym typeface="Montserrat"/>
              </a:rPr>
            </a:br>
            <a:r>
              <a:rPr lang="en" sz="4200">
                <a:solidFill>
                  <a:schemeClr val="lt1"/>
                </a:solidFill>
                <a:latin typeface="Montserrat"/>
                <a:ea typeface="Montserrat"/>
                <a:cs typeface="Montserrat"/>
                <a:sym typeface="Montserrat"/>
              </a:rPr>
              <a:t>然后</a:t>
            </a:r>
            <a:r>
              <a:rPr lang="en" sz="4200">
                <a:solidFill>
                  <a:schemeClr val="lt1"/>
                </a:solidFill>
                <a:latin typeface="Montserrat"/>
                <a:ea typeface="Montserrat"/>
                <a:cs typeface="Montserrat"/>
                <a:sym typeface="Montserrat"/>
              </a:rPr>
              <a:t>靠上帝的恩典效法它</a:t>
            </a:r>
            <a:endParaRPr sz="420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21:1-4</a:t>
            </a:r>
            <a:endParaRPr b="1" sz="3000">
              <a:solidFill>
                <a:schemeClr val="lt1"/>
              </a:solidFill>
              <a:latin typeface="Montserrat"/>
              <a:ea typeface="Montserrat"/>
              <a:cs typeface="Montserrat"/>
              <a:sym typeface="Montserrat"/>
            </a:endParaRPr>
          </a:p>
        </p:txBody>
      </p:sp>
      <p:sp>
        <p:nvSpPr>
          <p:cNvPr id="113" name="Google Shape;113;p23"/>
          <p:cNvSpPr txBox="1"/>
          <p:nvPr/>
        </p:nvSpPr>
        <p:spPr>
          <a:xfrm>
            <a:off x="864264" y="1267900"/>
            <a:ext cx="7415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300">
                <a:solidFill>
                  <a:schemeClr val="lt1"/>
                </a:solidFill>
                <a:latin typeface="Montserrat"/>
                <a:ea typeface="Montserrat"/>
                <a:cs typeface="Montserrat"/>
                <a:sym typeface="Montserrat"/>
              </a:rPr>
              <a:t>Marvel At The Perfect Marriage</a:t>
            </a:r>
            <a:endParaRPr sz="23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300">
                <a:solidFill>
                  <a:schemeClr val="lt1"/>
                </a:solidFill>
                <a:latin typeface="Montserrat"/>
                <a:ea typeface="Montserrat"/>
                <a:cs typeface="Montserrat"/>
                <a:sym typeface="Montserrat"/>
              </a:rPr>
              <a:t>惊叹于完美的婚姻</a:t>
            </a:r>
            <a:endParaRPr sz="2300">
              <a:solidFill>
                <a:schemeClr val="lt1"/>
              </a:solidFill>
              <a:latin typeface="Montserrat"/>
              <a:ea typeface="Montserrat"/>
              <a:cs typeface="Montserrat"/>
              <a:sym typeface="Montserrat"/>
            </a:endParaRPr>
          </a:p>
        </p:txBody>
      </p:sp>
      <p:sp>
        <p:nvSpPr>
          <p:cNvPr id="114" name="Google Shape;114;p23"/>
          <p:cNvSpPr txBox="1"/>
          <p:nvPr/>
        </p:nvSpPr>
        <p:spPr>
          <a:xfrm>
            <a:off x="864264" y="3368975"/>
            <a:ext cx="7415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300">
                <a:solidFill>
                  <a:schemeClr val="lt1"/>
                </a:solidFill>
                <a:latin typeface="Montserrat"/>
                <a:ea typeface="Montserrat"/>
                <a:cs typeface="Montserrat"/>
                <a:sym typeface="Montserrat"/>
              </a:rPr>
              <a:t>Husbands, Be Lovingly Present With Your Wives</a:t>
            </a:r>
            <a:endParaRPr sz="23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300">
                <a:solidFill>
                  <a:schemeClr val="lt1"/>
                </a:solidFill>
                <a:latin typeface="Montserrat"/>
                <a:ea typeface="Montserrat"/>
                <a:cs typeface="Montserrat"/>
                <a:sym typeface="Montserrat"/>
              </a:rPr>
              <a:t>丈夫们，充满爱心地陪伴你的妻子</a:t>
            </a:r>
            <a:endParaRPr sz="2300">
              <a:solidFill>
                <a:schemeClr val="lt1"/>
              </a:solidFill>
              <a:latin typeface="Montserrat"/>
              <a:ea typeface="Montserrat"/>
              <a:cs typeface="Montserrat"/>
              <a:sym typeface="Montserrat"/>
            </a:endParaRPr>
          </a:p>
        </p:txBody>
      </p:sp>
      <p:sp>
        <p:nvSpPr>
          <p:cNvPr id="115" name="Google Shape;115;p23"/>
          <p:cNvSpPr txBox="1"/>
          <p:nvPr/>
        </p:nvSpPr>
        <p:spPr>
          <a:xfrm>
            <a:off x="864264" y="2318438"/>
            <a:ext cx="7415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300">
                <a:solidFill>
                  <a:schemeClr val="lt1"/>
                </a:solidFill>
                <a:latin typeface="Montserrat"/>
                <a:ea typeface="Montserrat"/>
                <a:cs typeface="Montserrat"/>
                <a:sym typeface="Montserrat"/>
              </a:rPr>
              <a:t>Wives, Let God Adorn You With True Beauty</a:t>
            </a:r>
            <a:endParaRPr sz="23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300">
                <a:solidFill>
                  <a:schemeClr val="lt1"/>
                </a:solidFill>
                <a:latin typeface="Montserrat"/>
                <a:ea typeface="Montserrat"/>
                <a:cs typeface="Montserrat"/>
                <a:sym typeface="Montserrat"/>
              </a:rPr>
              <a:t>妻子们，让神用真正的美丽妆饰你</a:t>
            </a:r>
            <a:endParaRPr sz="2300">
              <a:solidFill>
                <a:schemeClr val="l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nvSpPr>
        <p:spPr>
          <a:xfrm>
            <a:off x="825525" y="1051300"/>
            <a:ext cx="5263500" cy="1616100"/>
          </a:xfrm>
          <a:prstGeom prst="rect">
            <a:avLst/>
          </a:prstGeom>
          <a:noFill/>
          <a:ln>
            <a:noFill/>
          </a:ln>
          <a:effectLst>
            <a:outerShdw blurRad="28575" rotWithShape="0" algn="bl" dir="5400000" dist="19050">
              <a:srgbClr val="000000">
                <a:alpha val="24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chemeClr val="lt1"/>
                </a:solidFill>
                <a:latin typeface="Montserrat"/>
                <a:ea typeface="Montserrat"/>
                <a:cs typeface="Montserrat"/>
                <a:sym typeface="Montserrat"/>
              </a:rPr>
              <a:t>Marvel At</a:t>
            </a:r>
            <a:endParaRPr b="1" sz="34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3400">
                <a:solidFill>
                  <a:schemeClr val="lt1"/>
                </a:solidFill>
                <a:latin typeface="Montserrat"/>
                <a:ea typeface="Montserrat"/>
                <a:cs typeface="Montserrat"/>
                <a:sym typeface="Montserrat"/>
              </a:rPr>
              <a:t>The Perfect Marriage</a:t>
            </a:r>
            <a:endParaRPr b="1" sz="34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b="1" sz="2500">
              <a:latin typeface="Montserrat"/>
              <a:ea typeface="Montserrat"/>
              <a:cs typeface="Montserrat"/>
              <a:sym typeface="Montserrat"/>
            </a:endParaRPr>
          </a:p>
        </p:txBody>
      </p:sp>
      <p:sp>
        <p:nvSpPr>
          <p:cNvPr id="121" name="Google Shape;121;p24"/>
          <p:cNvSpPr txBox="1"/>
          <p:nvPr/>
        </p:nvSpPr>
        <p:spPr>
          <a:xfrm>
            <a:off x="3280775" y="2432625"/>
            <a:ext cx="4783800" cy="1477500"/>
          </a:xfrm>
          <a:prstGeom prst="rect">
            <a:avLst/>
          </a:prstGeom>
          <a:noFill/>
          <a:ln>
            <a:noFill/>
          </a:ln>
          <a:effectLst>
            <a:outerShdw blurRad="28575" rotWithShape="0" algn="bl" dir="5400000" dist="19050">
              <a:srgbClr val="000000">
                <a:alpha val="24000"/>
              </a:srgbClr>
            </a:outerShdw>
          </a:effectLst>
        </p:spPr>
        <p:txBody>
          <a:bodyPr anchorCtr="0" anchor="t" bIns="91425" lIns="91425" spcFirstLastPara="1" rIns="91425" wrap="square" tIns="91425">
            <a:spAutoFit/>
          </a:bodyPr>
          <a:lstStyle/>
          <a:p>
            <a:pPr indent="0" lvl="0" marL="0" rtl="0" algn="r">
              <a:spcBef>
                <a:spcPts val="0"/>
              </a:spcBef>
              <a:spcAft>
                <a:spcPts val="0"/>
              </a:spcAft>
              <a:buNone/>
            </a:pPr>
            <a:r>
              <a:rPr lang="en" sz="4200">
                <a:solidFill>
                  <a:schemeClr val="lt1"/>
                </a:solidFill>
                <a:latin typeface="Montserrat"/>
                <a:ea typeface="Montserrat"/>
                <a:cs typeface="Montserrat"/>
                <a:sym typeface="Montserrat"/>
              </a:rPr>
              <a:t>惊叹于</a:t>
            </a:r>
            <a:endParaRPr sz="4200">
              <a:solidFill>
                <a:schemeClr val="lt1"/>
              </a:solidFill>
              <a:latin typeface="Montserrat"/>
              <a:ea typeface="Montserrat"/>
              <a:cs typeface="Montserrat"/>
              <a:sym typeface="Montserrat"/>
            </a:endParaRPr>
          </a:p>
          <a:p>
            <a:pPr indent="0" lvl="0" marL="0" rtl="0" algn="r">
              <a:spcBef>
                <a:spcPts val="0"/>
              </a:spcBef>
              <a:spcAft>
                <a:spcPts val="0"/>
              </a:spcAft>
              <a:buClr>
                <a:schemeClr val="dk1"/>
              </a:buClr>
              <a:buSzPts val="1100"/>
              <a:buFont typeface="Arial"/>
              <a:buNone/>
            </a:pPr>
            <a:r>
              <a:rPr lang="en" sz="4200">
                <a:solidFill>
                  <a:schemeClr val="lt1"/>
                </a:solidFill>
                <a:latin typeface="Montserrat"/>
                <a:ea typeface="Montserrat"/>
                <a:cs typeface="Montserrat"/>
                <a:sym typeface="Montserrat"/>
              </a:rPr>
              <a:t>完美的婚姻</a:t>
            </a:r>
            <a:endParaRPr sz="4200">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21:1</a:t>
            </a:r>
            <a:endParaRPr b="1" sz="3000">
              <a:solidFill>
                <a:schemeClr val="lt1"/>
              </a:solidFill>
              <a:latin typeface="Montserrat"/>
              <a:ea typeface="Montserrat"/>
              <a:cs typeface="Montserrat"/>
              <a:sym typeface="Montserrat"/>
            </a:endParaRPr>
          </a:p>
        </p:txBody>
      </p:sp>
      <p:sp>
        <p:nvSpPr>
          <p:cNvPr id="127" name="Google Shape;127;p25"/>
          <p:cNvSpPr txBox="1"/>
          <p:nvPr/>
        </p:nvSpPr>
        <p:spPr>
          <a:xfrm>
            <a:off x="864238" y="1752975"/>
            <a:ext cx="34503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Then I saw a new heaven and a new earth, for the first heaven and the first earth had passed away, and the sea was no more.</a:t>
            </a:r>
            <a:endParaRPr sz="1800">
              <a:solidFill>
                <a:schemeClr val="lt1"/>
              </a:solidFill>
              <a:latin typeface="Montserrat"/>
              <a:ea typeface="Montserrat"/>
              <a:cs typeface="Montserrat"/>
              <a:sym typeface="Montserrat"/>
            </a:endParaRPr>
          </a:p>
        </p:txBody>
      </p:sp>
      <p:sp>
        <p:nvSpPr>
          <p:cNvPr id="128" name="Google Shape;128;p25"/>
          <p:cNvSpPr txBox="1"/>
          <p:nvPr/>
        </p:nvSpPr>
        <p:spPr>
          <a:xfrm>
            <a:off x="4829463" y="1948350"/>
            <a:ext cx="34503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我又看见一个新天新地。因为先前的天地已经过去了。海也不再有了</a:t>
            </a:r>
            <a:endParaRPr sz="23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nvSpPr>
        <p:spPr>
          <a:xfrm>
            <a:off x="1580550" y="366875"/>
            <a:ext cx="5982900" cy="646500"/>
          </a:xfrm>
          <a:prstGeom prst="rect">
            <a:avLst/>
          </a:prstGeom>
          <a:noFill/>
          <a:ln>
            <a:noFill/>
          </a:ln>
          <a:effectLst>
            <a:outerShdw blurRad="28575" rotWithShape="0" algn="bl" dir="5400000" dist="19050">
              <a:srgbClr val="000000">
                <a:alpha val="3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Montserrat"/>
                <a:ea typeface="Montserrat"/>
                <a:cs typeface="Montserrat"/>
                <a:sym typeface="Montserrat"/>
              </a:rPr>
              <a:t>Revelation / </a:t>
            </a:r>
            <a:r>
              <a:rPr b="1" lang="en" sz="3000">
                <a:solidFill>
                  <a:schemeClr val="lt1"/>
                </a:solidFill>
                <a:latin typeface="Open Sans"/>
                <a:ea typeface="Open Sans"/>
                <a:cs typeface="Open Sans"/>
                <a:sym typeface="Open Sans"/>
              </a:rPr>
              <a:t>启示录</a:t>
            </a:r>
            <a:r>
              <a:rPr b="1" lang="en" sz="3000">
                <a:solidFill>
                  <a:schemeClr val="lt1"/>
                </a:solidFill>
                <a:latin typeface="Montserrat"/>
                <a:ea typeface="Montserrat"/>
                <a:cs typeface="Montserrat"/>
                <a:sym typeface="Montserrat"/>
              </a:rPr>
              <a:t> 21:2</a:t>
            </a:r>
            <a:endParaRPr b="1" sz="3000">
              <a:solidFill>
                <a:schemeClr val="lt1"/>
              </a:solidFill>
              <a:latin typeface="Montserrat"/>
              <a:ea typeface="Montserrat"/>
              <a:cs typeface="Montserrat"/>
              <a:sym typeface="Montserrat"/>
            </a:endParaRPr>
          </a:p>
        </p:txBody>
      </p:sp>
      <p:sp>
        <p:nvSpPr>
          <p:cNvPr id="134" name="Google Shape;134;p26"/>
          <p:cNvSpPr txBox="1"/>
          <p:nvPr/>
        </p:nvSpPr>
        <p:spPr>
          <a:xfrm>
            <a:off x="864238" y="1752975"/>
            <a:ext cx="34503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Montserrat"/>
                <a:ea typeface="Montserrat"/>
                <a:cs typeface="Montserrat"/>
                <a:sym typeface="Montserrat"/>
              </a:rPr>
              <a:t>And I saw the holy city, new Jerusalem, coming down out of heaven from God, prepared as a bride adorned for her husband.</a:t>
            </a:r>
            <a:endParaRPr sz="1800">
              <a:solidFill>
                <a:schemeClr val="lt1"/>
              </a:solidFill>
              <a:latin typeface="Montserrat"/>
              <a:ea typeface="Montserrat"/>
              <a:cs typeface="Montserrat"/>
              <a:sym typeface="Montserrat"/>
            </a:endParaRPr>
          </a:p>
        </p:txBody>
      </p:sp>
      <p:sp>
        <p:nvSpPr>
          <p:cNvPr id="135" name="Google Shape;135;p26"/>
          <p:cNvSpPr txBox="1"/>
          <p:nvPr/>
        </p:nvSpPr>
        <p:spPr>
          <a:xfrm>
            <a:off x="4829463" y="1737525"/>
            <a:ext cx="34503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Montserrat"/>
                <a:ea typeface="Montserrat"/>
                <a:cs typeface="Montserrat"/>
                <a:sym typeface="Montserrat"/>
              </a:rPr>
              <a:t>我又看见圣城新耶路撒冷由神那里从天而降，预备好了，就如新妇妆饰整齐，等候丈夫</a:t>
            </a:r>
            <a:endParaRPr sz="2300">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