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535" r:id="rId3"/>
    <p:sldId id="2614" r:id="rId4"/>
    <p:sldId id="2626" r:id="rId5"/>
    <p:sldId id="2592" r:id="rId6"/>
    <p:sldId id="2615" r:id="rId7"/>
    <p:sldId id="2611" r:id="rId8"/>
    <p:sldId id="2612" r:id="rId9"/>
    <p:sldId id="2616" r:id="rId10"/>
    <p:sldId id="2617" r:id="rId11"/>
    <p:sldId id="2618" r:id="rId12"/>
    <p:sldId id="2619" r:id="rId13"/>
    <p:sldId id="2620" r:id="rId14"/>
    <p:sldId id="2052" r:id="rId15"/>
    <p:sldId id="2596" r:id="rId16"/>
    <p:sldId id="2621" r:id="rId17"/>
    <p:sldId id="2622" r:id="rId18"/>
    <p:sldId id="2623" r:id="rId19"/>
    <p:sldId id="2627" r:id="rId20"/>
    <p:sldId id="2609" r:id="rId21"/>
    <p:sldId id="2610" r:id="rId22"/>
    <p:sldId id="2625" r:id="rId23"/>
    <p:sldId id="262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5"/>
    <p:restoredTop sz="96327"/>
  </p:normalViewPr>
  <p:slideViewPr>
    <p:cSldViewPr snapToGrid="0" snapToObjects="1">
      <p:cViewPr varScale="1">
        <p:scale>
          <a:sx n="169" d="100"/>
          <a:sy n="169" d="100"/>
        </p:scale>
        <p:origin x="216"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8/5/21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8/5/21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8/5/21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8/5/21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6001643"/>
          </a:xfrm>
          <a:prstGeom prst="rect">
            <a:avLst/>
          </a:prstGeom>
          <a:noFill/>
        </p:spPr>
        <p:txBody>
          <a:bodyPr wrap="square" rtlCol="0">
            <a:spAutoFit/>
          </a:bodyPr>
          <a:lstStyle/>
          <a:p>
            <a:pPr algn="ctr"/>
            <a:r>
              <a:rPr kumimoji="1" lang="en-US" altLang="zh-TW" sz="4800" b="1" dirty="0">
                <a:solidFill>
                  <a:srgbClr val="FFFFFF"/>
                </a:solidFill>
                <a:latin typeface="Heiti SC Medium" pitchFamily="2" charset="-128"/>
                <a:ea typeface="Heiti SC Medium" pitchFamily="2" charset="-128"/>
              </a:rPr>
              <a:t>English Translation starts NOW</a:t>
            </a:r>
          </a:p>
          <a:p>
            <a:pPr algn="ctr"/>
            <a:endParaRPr kumimoji="1" lang="en-US" altLang="zh-TW" sz="2000" b="1" dirty="0">
              <a:solidFill>
                <a:srgbClr val="FFFFFF"/>
              </a:solidFill>
              <a:latin typeface="Heiti SC Medium" pitchFamily="2" charset="-128"/>
              <a:ea typeface="Heiti SC Medium" pitchFamily="2" charset="-128"/>
            </a:endParaRPr>
          </a:p>
          <a:p>
            <a:pPr algn="ctr"/>
            <a:r>
              <a:rPr kumimoji="1" lang="en-US" altLang="zh-TW" sz="3200" b="1" dirty="0">
                <a:solidFill>
                  <a:srgbClr val="FFFF00"/>
                </a:solidFill>
                <a:latin typeface="Heiti SC Medium" pitchFamily="2" charset="-128"/>
                <a:ea typeface="Heiti SC Medium" pitchFamily="2" charset="-128"/>
              </a:rPr>
              <a:t>Outside of church</a:t>
            </a:r>
          </a:p>
          <a:p>
            <a:pPr algn="ctr"/>
            <a:r>
              <a:rPr kumimoji="1" lang="en-US" altLang="zh-TW" sz="4400" dirty="0">
                <a:solidFill>
                  <a:srgbClr val="FFFF00"/>
                </a:solidFill>
                <a:latin typeface="Heiti SC Medium" pitchFamily="2" charset="-128"/>
                <a:ea typeface="Heiti SC Medium" pitchFamily="2" charset="-128"/>
              </a:rPr>
              <a:t>Dial 425-650-1398</a:t>
            </a:r>
          </a:p>
          <a:p>
            <a:pPr algn="ctr"/>
            <a:r>
              <a:rPr kumimoji="1" lang="en-US" altLang="zh-TW" sz="4400" dirty="0">
                <a:solidFill>
                  <a:srgbClr val="FFFF00"/>
                </a:solidFill>
                <a:latin typeface="Heiti SC Medium" pitchFamily="2" charset="-128"/>
                <a:ea typeface="Heiti SC Medium" pitchFamily="2" charset="-128"/>
              </a:rPr>
              <a:t>Use Conference Code 849387</a:t>
            </a:r>
          </a:p>
          <a:p>
            <a:pPr algn="ctr"/>
            <a:endParaRPr kumimoji="1" lang="en-US" altLang="zh-TW" sz="2000" b="1" dirty="0">
              <a:solidFill>
                <a:srgbClr val="FFFF00"/>
              </a:solidFill>
              <a:latin typeface="Heiti SC Medium" pitchFamily="2" charset="-128"/>
              <a:ea typeface="Heiti SC Medium" pitchFamily="2" charset="-128"/>
            </a:endParaRPr>
          </a:p>
          <a:p>
            <a:pPr algn="ctr"/>
            <a:r>
              <a:rPr kumimoji="1" lang="en-US" altLang="zh-TW" sz="3200" b="1" dirty="0">
                <a:latin typeface="Heiti SC Medium" pitchFamily="2" charset="-128"/>
                <a:ea typeface="Heiti SC Medium" pitchFamily="2" charset="-128"/>
              </a:rPr>
              <a:t>In House</a:t>
            </a:r>
          </a:p>
          <a:p>
            <a:pPr algn="ctr"/>
            <a:r>
              <a:rPr kumimoji="1" lang="en-US" altLang="zh-TW" sz="4400" dirty="0">
                <a:latin typeface="Heiti SC Medium" pitchFamily="2" charset="-128"/>
                <a:ea typeface="Heiti SC Medium" pitchFamily="2" charset="-128"/>
              </a:rPr>
              <a:t>WI-FI Network = Listen Everywhere</a:t>
            </a:r>
          </a:p>
          <a:p>
            <a:pPr algn="ctr"/>
            <a:r>
              <a:rPr kumimoji="1" lang="en-US" altLang="zh-TW" sz="4400" dirty="0">
                <a:latin typeface="Heiti SC Medium" pitchFamily="2" charset="-128"/>
                <a:ea typeface="Heiti SC Medium" pitchFamily="2" charset="-128"/>
              </a:rPr>
              <a:t>Password: 12345678</a:t>
            </a:r>
          </a:p>
          <a:p>
            <a:pPr algn="ctr"/>
            <a:r>
              <a:rPr kumimoji="1" lang="en-US" altLang="zh-TW" sz="4400" dirty="0">
                <a:latin typeface="Heiti SC Medium" pitchFamily="2" charset="-128"/>
                <a:ea typeface="Heiti SC Medium" pitchFamily="2" charset="-128"/>
              </a:rPr>
              <a:t>Open </a:t>
            </a:r>
            <a:r>
              <a:rPr kumimoji="1" lang="en-US" altLang="zh-TW" sz="4400" b="1" dirty="0">
                <a:latin typeface="Heiti SC Medium" pitchFamily="2" charset="-128"/>
                <a:ea typeface="Heiti SC Medium" pitchFamily="2" charset="-128"/>
              </a:rPr>
              <a:t>Listen</a:t>
            </a:r>
            <a:r>
              <a:rPr kumimoji="1" lang="en-US" altLang="zh-TW" sz="4400" dirty="0">
                <a:latin typeface="Heiti SC Medium" pitchFamily="2" charset="-128"/>
                <a:ea typeface="Heiti SC Medium" pitchFamily="2" charset="-128"/>
              </a:rPr>
              <a:t> </a:t>
            </a:r>
            <a:r>
              <a:rPr kumimoji="1" lang="en-US" altLang="zh-TW" sz="4400" b="1" dirty="0">
                <a:latin typeface="Heiti SC Medium" pitchFamily="2" charset="-128"/>
                <a:ea typeface="Heiti SC Medium" pitchFamily="2" charset="-128"/>
              </a:rPr>
              <a:t>Everywhere </a:t>
            </a:r>
            <a:r>
              <a:rPr kumimoji="1" lang="en-US" altLang="zh-TW" sz="4400" dirty="0">
                <a:latin typeface="Heiti SC Medium" pitchFamily="2" charset="-128"/>
                <a:ea typeface="Heiti SC Medium" pitchFamily="2" charset="-128"/>
              </a:rPr>
              <a:t>App</a:t>
            </a:r>
            <a:endParaRPr kumimoji="1" lang="en-US" altLang="zh-TW" sz="1400" dirty="0">
              <a:latin typeface="Heiti SC Medium" pitchFamily="2" charset="-128"/>
              <a:ea typeface="Heiti SC Medium" pitchFamily="2"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67382" y="98911"/>
            <a:ext cx="9698637" cy="65556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使 徒 行 傳 </a:t>
            </a:r>
            <a:r>
              <a:rPr kumimoji="1" lang="en-US" altLang="zh-TW" sz="4000" b="1" dirty="0">
                <a:latin typeface="Microsoft JhengHei UI" panose="020B0604030504040204" pitchFamily="34" charset="-120"/>
                <a:ea typeface="Microsoft JhengHei UI" panose="020B0604030504040204" pitchFamily="34" charset="-120"/>
              </a:rPr>
              <a:t>Acts 18:2</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 </a:t>
            </a:r>
            <a:r>
              <a:rPr kumimoji="1" lang="zh-TW" altLang="en-US" sz="4000" b="1" dirty="0">
                <a:solidFill>
                  <a:srgbClr val="FFC000"/>
                </a:solidFill>
                <a:latin typeface="Yu Gothic UI" panose="020B0500000000000000" pitchFamily="34" charset="-128"/>
                <a:ea typeface="Yu Gothic UI" panose="020B0500000000000000" pitchFamily="34" charset="-128"/>
              </a:rPr>
              <a:t>遇 见 一 个 犹 太 人 ， 名 叫 亚 居 拉 ， 他 生 在 本 都 ； 因 为 革 老 丢 命 犹 太 人 都 离 开 罗 马 ， 新 近 带 着 妻 百 基 拉 ， 从 义 大 利 来 。 保 罗 就 投 奔 了 他 们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2 There he found a Jew named Aquila, a native of Pontus, who had recently come from Italy with his wife Priscilla because Claudius had ordered all the Jews to leave Rome. Paul went to visit them,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97853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34521" y="489734"/>
            <a:ext cx="9698637" cy="58785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使 徒 行 傳 </a:t>
            </a:r>
            <a:r>
              <a:rPr kumimoji="1" lang="en-US" altLang="zh-TW" sz="4000" b="1" dirty="0">
                <a:latin typeface="Microsoft JhengHei UI" panose="020B0604030504040204" pitchFamily="34" charset="-120"/>
                <a:ea typeface="Microsoft JhengHei UI" panose="020B0604030504040204" pitchFamily="34" charset="-120"/>
              </a:rPr>
              <a:t>Acts 18:3</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3 </a:t>
            </a:r>
            <a:r>
              <a:rPr kumimoji="1" lang="zh-TW" altLang="en-US" sz="4800" b="1" dirty="0">
                <a:solidFill>
                  <a:srgbClr val="FFC000"/>
                </a:solidFill>
                <a:latin typeface="Yu Gothic UI" panose="020B0500000000000000" pitchFamily="34" charset="-128"/>
                <a:ea typeface="Yu Gothic UI" panose="020B0500000000000000" pitchFamily="34" charset="-128"/>
              </a:rPr>
              <a:t>他 们 本 是 制 造 帐 棚 为 业 。 保 罗 因 与 他 们 同 业 ， 就 和 他 们 同 住 做 工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3 and because they had the same trade he stayed with them. They worked together because they were tentmakers by trade.</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3504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34521" y="489734"/>
            <a:ext cx="9698637"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使 徒 行 傳 </a:t>
            </a:r>
            <a:r>
              <a:rPr kumimoji="1" lang="en-US" altLang="zh-TW" sz="4000" b="1" dirty="0">
                <a:latin typeface="Microsoft JhengHei UI" panose="020B0604030504040204" pitchFamily="34" charset="-120"/>
                <a:ea typeface="Microsoft JhengHei UI" panose="020B0604030504040204" pitchFamily="34" charset="-120"/>
              </a:rPr>
              <a:t>Acts 18:4</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4 </a:t>
            </a:r>
            <a:r>
              <a:rPr kumimoji="1" lang="zh-TW" altLang="en-US" sz="4800" b="1" dirty="0">
                <a:solidFill>
                  <a:srgbClr val="FFC000"/>
                </a:solidFill>
                <a:latin typeface="Yu Gothic UI" panose="020B0500000000000000" pitchFamily="34" charset="-128"/>
                <a:ea typeface="Yu Gothic UI" panose="020B0500000000000000" pitchFamily="34" charset="-128"/>
              </a:rPr>
              <a:t>每 逢 安 息 日 ， 保 罗 在 会 堂 里 辩 论 ， 劝 化 犹 太 人 和 希 利 尼 人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4 Every Sabbath, he would speak in the synagogue, trying to persuade both Jews and Greeks.</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19810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0152" y="428178"/>
            <a:ext cx="9698637"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使 徒 行 傳 </a:t>
            </a:r>
            <a:r>
              <a:rPr kumimoji="1" lang="en-US" altLang="zh-TW" sz="4000" b="1" dirty="0">
                <a:latin typeface="Microsoft JhengHei UI" panose="020B0604030504040204" pitchFamily="34" charset="-120"/>
                <a:ea typeface="Microsoft JhengHei UI" panose="020B0604030504040204" pitchFamily="34" charset="-120"/>
              </a:rPr>
              <a:t>Acts 18:5</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5 </a:t>
            </a:r>
            <a:r>
              <a:rPr kumimoji="1" lang="zh-TW" altLang="en-US" sz="4800" b="1" dirty="0">
                <a:solidFill>
                  <a:srgbClr val="FFC000"/>
                </a:solidFill>
                <a:latin typeface="Yu Gothic UI" panose="020B0500000000000000" pitchFamily="34" charset="-128"/>
                <a:ea typeface="Yu Gothic UI" panose="020B0500000000000000" pitchFamily="34" charset="-128"/>
              </a:rPr>
              <a:t>西 拉 和 提 摩 太 从 马 其 顿 来 的 时 候 ， 保 罗 为 道 迫 切 ， 向 犹 太 人 证 明 耶 稣 是 基 督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5 But when Silas and Timothy arrived from Macedonia, Paul devoted himself entirely to the word as he emphatically assured the Jews that Jesus is the Messiah.</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21201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4254" y="1890117"/>
            <a:ext cx="9403491" cy="153888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保罗最看重是传扬耶稣福音</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Paul values sharing the Gospel of Jesus</a:t>
            </a:r>
          </a:p>
        </p:txBody>
      </p:sp>
    </p:spTree>
    <p:extLst>
      <p:ext uri="{BB962C8B-B14F-4D97-AF65-F5344CB8AC3E}">
        <p14:creationId xmlns:p14="http://schemas.microsoft.com/office/powerpoint/2010/main" val="152033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18969" y="1338447"/>
            <a:ext cx="9403491"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基督徒的人生应当是</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a:t>
            </a:r>
            <a:r>
              <a:rPr kumimoji="1" lang="zh-TW" altLang="en-US" sz="5400" b="1" dirty="0">
                <a:solidFill>
                  <a:srgbClr val="FFFF00"/>
                </a:solidFill>
                <a:latin typeface="Yu Gothic UI" panose="020B0500000000000000" pitchFamily="34" charset="-128"/>
                <a:ea typeface="Yu Gothic UI" panose="020B0500000000000000" pitchFamily="34" charset="-128"/>
              </a:rPr>
              <a:t>荣神益人</a:t>
            </a:r>
            <a:r>
              <a:rPr kumimoji="1" lang="en-US" altLang="zh-TW" sz="5400" b="1" dirty="0">
                <a:solidFill>
                  <a:srgbClr val="FFFF00"/>
                </a:solidFill>
                <a:latin typeface="Yu Gothic UI" panose="020B0500000000000000" pitchFamily="34" charset="-128"/>
                <a:ea typeface="Yu Gothic UI" panose="020B0500000000000000" pitchFamily="34" charset="-128"/>
              </a:rPr>
              <a:t>”</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Christian Lifestyle is one that “Glorifies God and Benefits Others”</a:t>
            </a:r>
          </a:p>
        </p:txBody>
      </p:sp>
    </p:spTree>
    <p:extLst>
      <p:ext uri="{BB962C8B-B14F-4D97-AF65-F5344CB8AC3E}">
        <p14:creationId xmlns:p14="http://schemas.microsoft.com/office/powerpoint/2010/main" val="631937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18969" y="1338447"/>
            <a:ext cx="9403491"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基督徒所做的事是</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有意义</a:t>
            </a:r>
            <a:r>
              <a:rPr kumimoji="1" lang="en-US" altLang="zh-TW" sz="5400" b="1" dirty="0">
                <a:solidFill>
                  <a:srgbClr val="FFFF00"/>
                </a:solidFill>
                <a:latin typeface="Yu Gothic UI" panose="020B0500000000000000" pitchFamily="34" charset="-128"/>
                <a:ea typeface="Yu Gothic UI" panose="020B0500000000000000" pitchFamily="34" charset="-128"/>
              </a:rPr>
              <a:t>,</a:t>
            </a:r>
            <a:r>
              <a:rPr kumimoji="1" lang="zh-TW" altLang="en-US" sz="5400" b="1" dirty="0">
                <a:solidFill>
                  <a:srgbClr val="FFFF00"/>
                </a:solidFill>
                <a:latin typeface="Yu Gothic UI" panose="020B0500000000000000" pitchFamily="34" charset="-128"/>
                <a:ea typeface="Yu Gothic UI" panose="020B0500000000000000" pitchFamily="34" charset="-128"/>
              </a:rPr>
              <a:t>能从到永恒里</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err="1">
                <a:latin typeface="Yu Gothic UI" panose="020B0500000000000000" pitchFamily="34" charset="-128"/>
                <a:ea typeface="Yu Gothic UI" panose="020B0500000000000000" pitchFamily="34" charset="-128"/>
              </a:rPr>
              <a:t>Goodworks</a:t>
            </a:r>
            <a:r>
              <a:rPr kumimoji="1" lang="en-US" altLang="zh-TW" sz="4400" b="1" dirty="0">
                <a:latin typeface="Yu Gothic UI" panose="020B0500000000000000" pitchFamily="34" charset="-128"/>
                <a:ea typeface="Yu Gothic UI" panose="020B0500000000000000" pitchFamily="34" charset="-128"/>
              </a:rPr>
              <a:t> perform by Christians are Meaningful and Eternal</a:t>
            </a:r>
          </a:p>
        </p:txBody>
      </p:sp>
    </p:spTree>
    <p:extLst>
      <p:ext uri="{BB962C8B-B14F-4D97-AF65-F5344CB8AC3E}">
        <p14:creationId xmlns:p14="http://schemas.microsoft.com/office/powerpoint/2010/main" val="304715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18969" y="1338447"/>
            <a:ext cx="9403491" cy="22775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基督徒对工作要认真负责</a:t>
            </a:r>
            <a:r>
              <a:rPr kumimoji="1" lang="en-US" altLang="zh-TW" sz="4400" b="1" dirty="0">
                <a:latin typeface="Yu Gothic UI" panose="020B0500000000000000" pitchFamily="34" charset="-128"/>
                <a:ea typeface="Yu Gothic UI" panose="020B0500000000000000" pitchFamily="34" charset="-128"/>
              </a:rPr>
              <a:t>Christians must be Earnestly Responsible</a:t>
            </a:r>
          </a:p>
        </p:txBody>
      </p:sp>
    </p:spTree>
    <p:extLst>
      <p:ext uri="{BB962C8B-B14F-4D97-AF65-F5344CB8AC3E}">
        <p14:creationId xmlns:p14="http://schemas.microsoft.com/office/powerpoint/2010/main" val="359103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20187" y="1629995"/>
            <a:ext cx="9403491"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无论做什么都是要</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为荣耀神而行</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All Things must be done</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 to Glorify God</a:t>
            </a:r>
          </a:p>
        </p:txBody>
      </p:sp>
    </p:spTree>
    <p:extLst>
      <p:ext uri="{BB962C8B-B14F-4D97-AF65-F5344CB8AC3E}">
        <p14:creationId xmlns:p14="http://schemas.microsoft.com/office/powerpoint/2010/main" val="231004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7C0778FF-2CE3-2A46-A511-07FF7B628735}"/>
              </a:ext>
            </a:extLst>
          </p:cNvPr>
          <p:cNvPicPr>
            <a:picLocks noChangeAspect="1"/>
          </p:cNvPicPr>
          <p:nvPr/>
        </p:nvPicPr>
        <p:blipFill>
          <a:blip r:embed="rId2"/>
          <a:stretch>
            <a:fillRect/>
          </a:stretch>
        </p:blipFill>
        <p:spPr>
          <a:xfrm>
            <a:off x="0" y="0"/>
            <a:ext cx="12192000" cy="6884214"/>
          </a:xfrm>
          <a:prstGeom prst="rect">
            <a:avLst/>
          </a:prstGeom>
        </p:spPr>
      </p:pic>
    </p:spTree>
    <p:extLst>
      <p:ext uri="{BB962C8B-B14F-4D97-AF65-F5344CB8AC3E}">
        <p14:creationId xmlns:p14="http://schemas.microsoft.com/office/powerpoint/2010/main" val="56815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3B6F0F41-92D6-D142-8043-F37D9353A8AC}"/>
              </a:ext>
            </a:extLst>
          </p:cNvPr>
          <p:cNvPicPr>
            <a:picLocks noChangeAspect="1"/>
          </p:cNvPicPr>
          <p:nvPr/>
        </p:nvPicPr>
        <p:blipFill rotWithShape="1">
          <a:blip r:embed="rId2"/>
          <a:srcRect l="5526" r="4062"/>
          <a:stretch/>
        </p:blipFill>
        <p:spPr>
          <a:xfrm>
            <a:off x="0" y="0"/>
            <a:ext cx="12192000" cy="6858000"/>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2508116" y="4909398"/>
            <a:ext cx="2549228" cy="830997"/>
          </a:xfrm>
          <a:prstGeom prst="rect">
            <a:avLst/>
          </a:prstGeom>
          <a:noFill/>
          <a:effectLst>
            <a:glow>
              <a:srgbClr val="790C00"/>
            </a:glow>
          </a:effectLst>
        </p:spPr>
        <p:txBody>
          <a:bodyPr wrap="square" rtlCol="0">
            <a:spAutoFit/>
          </a:bodyPr>
          <a:lstStyle/>
          <a:p>
            <a:r>
              <a:rPr lang="zh-TW" altLang="en-US" sz="2400" dirty="0">
                <a:solidFill>
                  <a:schemeClr val="bg1"/>
                </a:solidFill>
                <a:latin typeface="Yu Gothic UI" panose="020B0500000000000000" pitchFamily="34" charset="-128"/>
                <a:ea typeface="Yu Gothic UI" panose="020B0500000000000000" pitchFamily="34" charset="-128"/>
              </a:rPr>
              <a:t>房正豪牧師</a:t>
            </a:r>
            <a:endParaRPr lang="en-US" altLang="zh-TW" sz="2400" dirty="0">
              <a:solidFill>
                <a:schemeClr val="bg1"/>
              </a:solidFill>
              <a:latin typeface="Yu Gothic UI" panose="020B0500000000000000" pitchFamily="34" charset="-128"/>
              <a:ea typeface="Yu Gothic UI" panose="020B0500000000000000" pitchFamily="34" charset="-128"/>
            </a:endParaRPr>
          </a:p>
          <a:p>
            <a:r>
              <a:rPr lang="en-US" altLang="zh-TW" sz="2400" dirty="0">
                <a:solidFill>
                  <a:schemeClr val="bg1"/>
                </a:solidFill>
                <a:latin typeface="Yu Gothic UI" panose="020B0500000000000000" pitchFamily="34" charset="-128"/>
                <a:ea typeface="Yu Gothic UI" panose="020B0500000000000000" pitchFamily="34" charset="-128"/>
              </a:rPr>
              <a:t>Rev. Steven Fang</a:t>
            </a:r>
            <a:endParaRPr kumimoji="1" lang="zh-TW" altLang="en-US" sz="2800" dirty="0">
              <a:ln w="10160">
                <a:solidFill>
                  <a:schemeClr val="accent5"/>
                </a:solidFill>
                <a:prstDash val="solid"/>
              </a:ln>
              <a:solidFill>
                <a:schemeClr val="bg1"/>
              </a:solidFill>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7101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E53C72C-6B82-6045-9E9E-4EF8A9AFFDE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2138672" y="1311309"/>
            <a:ext cx="5647175" cy="4235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文字方塊 5">
            <a:extLst>
              <a:ext uri="{FF2B5EF4-FFF2-40B4-BE49-F238E27FC236}">
                <a16:creationId xmlns:a16="http://schemas.microsoft.com/office/drawing/2014/main" id="{4E87BC51-176E-6B4D-A58A-DC7738175E11}"/>
              </a:ext>
            </a:extLst>
          </p:cNvPr>
          <p:cNvSpPr txBox="1"/>
          <p:nvPr/>
        </p:nvSpPr>
        <p:spPr>
          <a:xfrm>
            <a:off x="7756123" y="1311309"/>
            <a:ext cx="2297205" cy="160043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躺平 </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Lie flat</a:t>
            </a:r>
          </a:p>
        </p:txBody>
      </p:sp>
    </p:spTree>
    <p:extLst>
      <p:ext uri="{BB962C8B-B14F-4D97-AF65-F5344CB8AC3E}">
        <p14:creationId xmlns:p14="http://schemas.microsoft.com/office/powerpoint/2010/main" val="320672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the ground&#10;&#10;Description automatically generated">
            <a:extLst>
              <a:ext uri="{FF2B5EF4-FFF2-40B4-BE49-F238E27FC236}">
                <a16:creationId xmlns:a16="http://schemas.microsoft.com/office/drawing/2014/main" id="{90564C0B-7114-9940-8400-D55896BBC9FB}"/>
              </a:ext>
            </a:extLst>
          </p:cNvPr>
          <p:cNvPicPr>
            <a:picLocks noChangeAspect="1"/>
          </p:cNvPicPr>
          <p:nvPr/>
        </p:nvPicPr>
        <p:blipFill>
          <a:blip r:embed="rId2"/>
          <a:stretch>
            <a:fillRect/>
          </a:stretch>
        </p:blipFill>
        <p:spPr>
          <a:xfrm>
            <a:off x="2308154" y="522395"/>
            <a:ext cx="3939878" cy="5813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文字方塊 5">
            <a:extLst>
              <a:ext uri="{FF2B5EF4-FFF2-40B4-BE49-F238E27FC236}">
                <a16:creationId xmlns:a16="http://schemas.microsoft.com/office/drawing/2014/main" id="{147DDDB4-E47B-264A-86A8-E800AFF46AE5}"/>
              </a:ext>
            </a:extLst>
          </p:cNvPr>
          <p:cNvSpPr txBox="1"/>
          <p:nvPr/>
        </p:nvSpPr>
        <p:spPr>
          <a:xfrm>
            <a:off x="6467186" y="1172935"/>
            <a:ext cx="3726799"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躺平 </a:t>
            </a:r>
            <a:r>
              <a:rPr kumimoji="1" lang="en-US" altLang="zh-TW" sz="4400" b="1" dirty="0">
                <a:latin typeface="Yu Gothic UI" panose="020B0500000000000000" pitchFamily="34" charset="-128"/>
                <a:ea typeface="Yu Gothic UI" panose="020B0500000000000000" pitchFamily="34" charset="-128"/>
              </a:rPr>
              <a:t>Lie flat</a:t>
            </a:r>
          </a:p>
        </p:txBody>
      </p:sp>
    </p:spTree>
    <p:extLst>
      <p:ext uri="{BB962C8B-B14F-4D97-AF65-F5344CB8AC3E}">
        <p14:creationId xmlns:p14="http://schemas.microsoft.com/office/powerpoint/2010/main" val="1356561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0152" y="717347"/>
            <a:ext cx="9698637"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提 摩 太 後 書</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 </a:t>
            </a:r>
            <a:r>
              <a:rPr kumimoji="1" lang="en-US" altLang="zh-TW" sz="4000" b="1" dirty="0">
                <a:latin typeface="Microsoft JhengHei UI" panose="020B0604030504040204" pitchFamily="34" charset="-120"/>
                <a:ea typeface="Microsoft JhengHei UI" panose="020B0604030504040204" pitchFamily="34" charset="-120"/>
              </a:rPr>
              <a:t>2 Timothy 4:7</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7 </a:t>
            </a:r>
            <a:r>
              <a:rPr kumimoji="1" lang="zh-TW" altLang="en-US" sz="4800" b="1" dirty="0">
                <a:solidFill>
                  <a:srgbClr val="FFC000"/>
                </a:solidFill>
                <a:latin typeface="Yu Gothic UI" panose="020B0500000000000000" pitchFamily="34" charset="-128"/>
                <a:ea typeface="Yu Gothic UI" panose="020B0500000000000000" pitchFamily="34" charset="-128"/>
              </a:rPr>
              <a:t>那 美 好 的 仗 我 已 经 打 过 了 ， 当 跑 的 路 我 已 经 跑 尽 了 ， 所 信 的 道 我 已 经 守 住 了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7 I have fought the good fight. I have completed the race. I have kept the faith. </a:t>
            </a:r>
          </a:p>
        </p:txBody>
      </p:sp>
    </p:spTree>
    <p:extLst>
      <p:ext uri="{BB962C8B-B14F-4D97-AF65-F5344CB8AC3E}">
        <p14:creationId xmlns:p14="http://schemas.microsoft.com/office/powerpoint/2010/main" val="1794770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0152" y="428178"/>
            <a:ext cx="9698637"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提 摩 太 後 書</a:t>
            </a:r>
            <a:r>
              <a:rPr kumimoji="1" lang="en-US" altLang="zh-TW" sz="4000" b="1" dirty="0">
                <a:solidFill>
                  <a:srgbClr val="FFC000"/>
                </a:solidFill>
                <a:latin typeface="Microsoft JhengHei UI" panose="020B0604030504040204" pitchFamily="34" charset="-120"/>
                <a:ea typeface="Microsoft JhengHei UI" panose="020B0604030504040204" pitchFamily="34" charset="-120"/>
              </a:rPr>
              <a:t> </a:t>
            </a:r>
            <a:r>
              <a:rPr kumimoji="1" lang="en-US" altLang="zh-TW" sz="4000" b="1" dirty="0">
                <a:latin typeface="Microsoft JhengHei UI" panose="020B0604030504040204" pitchFamily="34" charset="-120"/>
                <a:ea typeface="Microsoft JhengHei UI" panose="020B0604030504040204" pitchFamily="34" charset="-120"/>
              </a:rPr>
              <a:t>2 Timothy 4:8</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8 </a:t>
            </a:r>
            <a:r>
              <a:rPr kumimoji="1" lang="zh-TW" altLang="en-US" sz="4000" b="1" dirty="0">
                <a:solidFill>
                  <a:srgbClr val="FFC000"/>
                </a:solidFill>
                <a:latin typeface="Yu Gothic UI" panose="020B0500000000000000" pitchFamily="34" charset="-128"/>
                <a:ea typeface="Yu Gothic UI" panose="020B0500000000000000" pitchFamily="34" charset="-128"/>
              </a:rPr>
              <a:t>从 此 以 後 ， 有 公 义 的 冠 冕 为 我 存 留 ， 就 是 按 着 公 义 审 判 的 主 到 了 那 日 要 赐 给 我 的 ； 不 但 赐 给 我 ， 也 赐 给 凡 爱 慕 他 显 现 的 人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200" b="1" dirty="0">
                <a:latin typeface="Yu Gothic UI" panose="020B0500000000000000" pitchFamily="34" charset="-128"/>
                <a:ea typeface="Yu Gothic UI" panose="020B0500000000000000" pitchFamily="34" charset="-128"/>
              </a:rPr>
              <a:t>8 The victor’s crown of righteousness is now waiting for me, which the Lord, the righteous Judge, will give to me on the day that he comes, and not only to me but also to all who eagerly wait for his appearing.</a:t>
            </a:r>
            <a:endParaRPr kumimoji="1" lang="zh-TW" altLang="en-US" sz="32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99015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BFCE9C2B-3BCD-744F-937A-23E7DE5B81E8}"/>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person holding shopping bags&#10;&#10;Description automatically generated with medium confidence">
            <a:extLst>
              <a:ext uri="{FF2B5EF4-FFF2-40B4-BE49-F238E27FC236}">
                <a16:creationId xmlns:a16="http://schemas.microsoft.com/office/drawing/2014/main" id="{FF9FEBFD-6CD2-4D41-B7C5-EE249FEF5B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31641" y1="69672" x2="36328" y2="74005"/>
                        <a14:backgroundMark x1="36328" y1="73653" x2="36328" y2="73653"/>
                        <a14:backgroundMark x1="56875" y1="75995" x2="58750" y2="82787"/>
                        <a14:backgroundMark x1="49688" y1="78689" x2="49688" y2="83607"/>
                      </a14:backgroundRemoval>
                    </a14:imgEffect>
                  </a14:imgLayer>
                </a14:imgProps>
              </a:ext>
            </a:extLst>
          </a:blip>
          <a:srcRect l="23194" t="8918" r="28019" b="7293"/>
          <a:stretch/>
        </p:blipFill>
        <p:spPr>
          <a:xfrm>
            <a:off x="2229323" y="864042"/>
            <a:ext cx="5252132" cy="5993958"/>
          </a:xfrm>
          <a:prstGeom prst="rect">
            <a:avLst/>
          </a:prstGeom>
        </p:spPr>
      </p:pic>
    </p:spTree>
    <p:extLst>
      <p:ext uri="{BB962C8B-B14F-4D97-AF65-F5344CB8AC3E}">
        <p14:creationId xmlns:p14="http://schemas.microsoft.com/office/powerpoint/2010/main" val="228879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11DFE1CB-6167-DA4F-A6D9-35393A17F643}"/>
              </a:ext>
            </a:extLst>
          </p:cNvPr>
          <p:cNvPicPr>
            <a:picLocks noChangeAspect="1"/>
          </p:cNvPicPr>
          <p:nvPr/>
        </p:nvPicPr>
        <p:blipFill>
          <a:blip r:embed="rId2"/>
          <a:stretch>
            <a:fillRect/>
          </a:stretch>
        </p:blipFill>
        <p:spPr>
          <a:xfrm>
            <a:off x="-1" y="0"/>
            <a:ext cx="12164037" cy="6858000"/>
          </a:xfrm>
          <a:prstGeom prst="rect">
            <a:avLst/>
          </a:prstGeom>
        </p:spPr>
      </p:pic>
      <p:pic>
        <p:nvPicPr>
          <p:cNvPr id="9" name="Picture 8" descr="A picture containing person, yellow, colorful, arm&#10;&#10;Description automatically generated">
            <a:extLst>
              <a:ext uri="{FF2B5EF4-FFF2-40B4-BE49-F238E27FC236}">
                <a16:creationId xmlns:a16="http://schemas.microsoft.com/office/drawing/2014/main" id="{6052210E-A6EE-1F45-B53F-75158787C75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t="23209" b="10613"/>
          <a:stretch/>
        </p:blipFill>
        <p:spPr>
          <a:xfrm>
            <a:off x="-174139" y="1886551"/>
            <a:ext cx="11357096" cy="4971449"/>
          </a:xfrm>
          <a:prstGeom prst="rect">
            <a:avLst/>
          </a:prstGeom>
        </p:spPr>
      </p:pic>
    </p:spTree>
    <p:extLst>
      <p:ext uri="{BB962C8B-B14F-4D97-AF65-F5344CB8AC3E}">
        <p14:creationId xmlns:p14="http://schemas.microsoft.com/office/powerpoint/2010/main" val="361655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34521" y="857004"/>
            <a:ext cx="9698637"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歌 林 多 前 书 </a:t>
            </a:r>
            <a:r>
              <a:rPr kumimoji="1" lang="en-US" altLang="zh-TW" sz="4000" b="1" dirty="0">
                <a:latin typeface="Microsoft JhengHei UI" panose="020B0604030504040204" pitchFamily="34" charset="-120"/>
                <a:ea typeface="Microsoft JhengHei UI" panose="020B0604030504040204" pitchFamily="34" charset="-120"/>
              </a:rPr>
              <a:t>1 Corinthians</a:t>
            </a:r>
            <a:r>
              <a:rPr kumimoji="1" lang="zh-TW" altLang="en-US" sz="4000" b="1" dirty="0">
                <a:latin typeface="Microsoft JhengHei UI" panose="020B0604030504040204" pitchFamily="34" charset="-120"/>
                <a:ea typeface="Microsoft JhengHei UI" panose="020B0604030504040204" pitchFamily="34" charset="-120"/>
              </a:rPr>
              <a:t> </a:t>
            </a:r>
            <a:r>
              <a:rPr kumimoji="1" lang="en-US" altLang="zh-TW" sz="4000" b="1" dirty="0">
                <a:latin typeface="Microsoft JhengHei UI" panose="020B0604030504040204" pitchFamily="34" charset="-120"/>
                <a:ea typeface="Microsoft JhengHei UI" panose="020B0604030504040204" pitchFamily="34" charset="-120"/>
              </a:rPr>
              <a:t>10:31</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31 </a:t>
            </a:r>
            <a:r>
              <a:rPr kumimoji="1" lang="zh-TW" altLang="en-US" sz="4800" b="1" dirty="0">
                <a:solidFill>
                  <a:srgbClr val="FFC000"/>
                </a:solidFill>
                <a:latin typeface="Yu Gothic UI" panose="020B0500000000000000" pitchFamily="34" charset="-128"/>
                <a:ea typeface="Yu Gothic UI" panose="020B0500000000000000" pitchFamily="34" charset="-128"/>
              </a:rPr>
              <a:t>所 以 ， 你 们 或 吃 或 喝 ， 无 论 做 甚 麽 ， 都 要 为 荣 耀 神 而 行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31 Therefore, whether you eat or drink, or whatever you do, do everything for the glory of God.</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2643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adge 1 with solid fill">
            <a:extLst>
              <a:ext uri="{FF2B5EF4-FFF2-40B4-BE49-F238E27FC236}">
                <a16:creationId xmlns:a16="http://schemas.microsoft.com/office/drawing/2014/main" id="{4EE034CD-BDE8-1F44-A920-CE69C40B8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1937" y="4414488"/>
            <a:ext cx="1736227" cy="1736227"/>
          </a:xfrm>
          <a:prstGeom prst="rect">
            <a:avLst/>
          </a:prstGeom>
        </p:spPr>
      </p:pic>
      <p:pic>
        <p:nvPicPr>
          <p:cNvPr id="5" name="Graphic 4" descr="Badge with solid fill">
            <a:extLst>
              <a:ext uri="{FF2B5EF4-FFF2-40B4-BE49-F238E27FC236}">
                <a16:creationId xmlns:a16="http://schemas.microsoft.com/office/drawing/2014/main" id="{44CD34DB-0953-2649-969F-8A08EE5ECF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9550" y="4414488"/>
            <a:ext cx="1736227" cy="1736227"/>
          </a:xfrm>
          <a:prstGeom prst="rect">
            <a:avLst/>
          </a:prstGeom>
        </p:spPr>
      </p:pic>
      <p:sp>
        <p:nvSpPr>
          <p:cNvPr id="6" name="Rounded Rectangle 5">
            <a:extLst>
              <a:ext uri="{FF2B5EF4-FFF2-40B4-BE49-F238E27FC236}">
                <a16:creationId xmlns:a16="http://schemas.microsoft.com/office/drawing/2014/main" id="{B222664E-6ABF-CE47-9598-E9FC1EAE32B1}"/>
              </a:ext>
            </a:extLst>
          </p:cNvPr>
          <p:cNvSpPr/>
          <p:nvPr/>
        </p:nvSpPr>
        <p:spPr>
          <a:xfrm>
            <a:off x="1557129" y="2676939"/>
            <a:ext cx="3379305" cy="141812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3600" b="1" dirty="0">
                <a:solidFill>
                  <a:schemeClr val="bg1">
                    <a:lumMod val="95000"/>
                    <a:lumOff val="5000"/>
                  </a:schemeClr>
                </a:solidFill>
                <a:latin typeface="Yu Gothic UI" panose="020B0500000000000000" pitchFamily="34" charset="-128"/>
                <a:ea typeface="Yu Gothic UI" panose="020B0500000000000000" pitchFamily="34" charset="-128"/>
              </a:rPr>
              <a:t>事</a:t>
            </a:r>
            <a:r>
              <a:rPr lang="en-US" altLang="zh-TW" sz="3600" b="1" dirty="0">
                <a:solidFill>
                  <a:schemeClr val="bg1">
                    <a:lumMod val="95000"/>
                    <a:lumOff val="5000"/>
                  </a:schemeClr>
                </a:solidFill>
                <a:latin typeface="Yu Gothic UI" panose="020B0500000000000000" pitchFamily="34" charset="-128"/>
                <a:ea typeface="Yu Gothic UI" panose="020B0500000000000000" pitchFamily="34" charset="-128"/>
              </a:rPr>
              <a:t> </a:t>
            </a:r>
            <a:r>
              <a:rPr lang="zh-TW" altLang="en-US" sz="3600" b="1" dirty="0">
                <a:solidFill>
                  <a:schemeClr val="bg1">
                    <a:lumMod val="95000"/>
                    <a:lumOff val="5000"/>
                  </a:schemeClr>
                </a:solidFill>
                <a:latin typeface="Yu Gothic UI" panose="020B0500000000000000" pitchFamily="34" charset="-128"/>
                <a:ea typeface="Yu Gothic UI" panose="020B0500000000000000" pitchFamily="34" charset="-128"/>
              </a:rPr>
              <a:t> 奉</a:t>
            </a:r>
            <a:endParaRPr lang="en-US" altLang="zh-TW" sz="3600" b="1" dirty="0">
              <a:solidFill>
                <a:schemeClr val="bg1">
                  <a:lumMod val="95000"/>
                  <a:lumOff val="5000"/>
                </a:schemeClr>
              </a:solidFill>
              <a:latin typeface="Yu Gothic UI" panose="020B0500000000000000" pitchFamily="34" charset="-128"/>
              <a:ea typeface="Yu Gothic UI" panose="020B0500000000000000" pitchFamily="34" charset="-128"/>
            </a:endParaRPr>
          </a:p>
          <a:p>
            <a:pPr algn="ctr"/>
            <a:r>
              <a:rPr lang="en-US" altLang="zh-TW" sz="3200" b="1" dirty="0">
                <a:solidFill>
                  <a:schemeClr val="tx1"/>
                </a:solidFill>
                <a:latin typeface="Yu Gothic UI" panose="020B0500000000000000" pitchFamily="34" charset="-128"/>
                <a:ea typeface="Yu Gothic UI" panose="020B0500000000000000" pitchFamily="34" charset="-128"/>
              </a:rPr>
              <a:t>Serve the Lord</a:t>
            </a:r>
            <a:r>
              <a:rPr lang="zh-TW" altLang="en-US" dirty="0"/>
              <a:t>
</a:t>
            </a:r>
            <a:endParaRPr lang="en-US" dirty="0"/>
          </a:p>
        </p:txBody>
      </p:sp>
      <p:sp>
        <p:nvSpPr>
          <p:cNvPr id="7" name="Rounded Rectangle 6">
            <a:extLst>
              <a:ext uri="{FF2B5EF4-FFF2-40B4-BE49-F238E27FC236}">
                <a16:creationId xmlns:a16="http://schemas.microsoft.com/office/drawing/2014/main" id="{2B891B9C-8AB5-4B4C-A2E1-082EE95EDA72}"/>
              </a:ext>
            </a:extLst>
          </p:cNvPr>
          <p:cNvSpPr/>
          <p:nvPr/>
        </p:nvSpPr>
        <p:spPr>
          <a:xfrm>
            <a:off x="6465272" y="2676939"/>
            <a:ext cx="3379305" cy="141812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3600" b="1" dirty="0">
                <a:solidFill>
                  <a:schemeClr val="bg1">
                    <a:lumMod val="95000"/>
                    <a:lumOff val="5000"/>
                  </a:schemeClr>
                </a:solidFill>
                <a:latin typeface="Yu Gothic UI" panose="020B0500000000000000" pitchFamily="34" charset="-128"/>
                <a:ea typeface="Yu Gothic UI" panose="020B0500000000000000" pitchFamily="34" charset="-128"/>
              </a:rPr>
              <a:t>职 业</a:t>
            </a:r>
            <a:endParaRPr lang="en-US" altLang="zh-TW" sz="3600" b="1" dirty="0">
              <a:solidFill>
                <a:schemeClr val="bg1">
                  <a:lumMod val="95000"/>
                  <a:lumOff val="5000"/>
                </a:schemeClr>
              </a:solidFill>
              <a:latin typeface="Yu Gothic UI" panose="020B0500000000000000" pitchFamily="34" charset="-128"/>
              <a:ea typeface="Yu Gothic UI" panose="020B0500000000000000" pitchFamily="34" charset="-128"/>
            </a:endParaRPr>
          </a:p>
          <a:p>
            <a:pPr algn="ctr"/>
            <a:r>
              <a:rPr lang="en-US" altLang="zh-TW" sz="3200" b="1" dirty="0">
                <a:solidFill>
                  <a:schemeClr val="tx1"/>
                </a:solidFill>
                <a:latin typeface="Yu Gothic UI" panose="020B0500000000000000" pitchFamily="34" charset="-128"/>
                <a:ea typeface="Yu Gothic UI" panose="020B0500000000000000" pitchFamily="34" charset="-128"/>
              </a:rPr>
              <a:t>Profession</a:t>
            </a:r>
            <a:r>
              <a:rPr lang="zh-TW" altLang="en-US" dirty="0"/>
              <a:t>
</a:t>
            </a:r>
            <a:endParaRPr lang="en-US" dirty="0"/>
          </a:p>
        </p:txBody>
      </p:sp>
      <p:sp>
        <p:nvSpPr>
          <p:cNvPr id="8" name="Rectangle 7">
            <a:extLst>
              <a:ext uri="{FF2B5EF4-FFF2-40B4-BE49-F238E27FC236}">
                <a16:creationId xmlns:a16="http://schemas.microsoft.com/office/drawing/2014/main" id="{88456BDD-195B-2A4F-9D4E-C7A87D1B27D9}"/>
              </a:ext>
            </a:extLst>
          </p:cNvPr>
          <p:cNvSpPr/>
          <p:nvPr/>
        </p:nvSpPr>
        <p:spPr>
          <a:xfrm>
            <a:off x="1921566" y="818489"/>
            <a:ext cx="7991060" cy="1538883"/>
          </a:xfrm>
          <a:prstGeom prst="rect">
            <a:avLst/>
          </a:prstGeom>
        </p:spPr>
        <p:txBody>
          <a:bodyPr wrap="square">
            <a:spAutoFit/>
          </a:bodyPr>
          <a:lstStyle/>
          <a:p>
            <a:pPr algn="ctr"/>
            <a:r>
              <a:rPr kumimoji="1" lang="zh-TW" altLang="en-US" sz="5400" b="1" dirty="0">
                <a:solidFill>
                  <a:srgbClr val="FFC000"/>
                </a:solidFill>
                <a:latin typeface="Microsoft JhengHei UI" panose="020B0604030504040204" pitchFamily="34" charset="-120"/>
                <a:ea typeface="Microsoft JhengHei UI" panose="020B0604030504040204" pitchFamily="34" charset="-120"/>
              </a:rPr>
              <a:t>带</a:t>
            </a:r>
            <a:r>
              <a:rPr kumimoji="1" lang="en-US" altLang="zh-TW" sz="5400" b="1" dirty="0">
                <a:solidFill>
                  <a:srgbClr val="FFC000"/>
                </a:solidFill>
                <a:latin typeface="Microsoft JhengHei UI" panose="020B0604030504040204" pitchFamily="34" charset="-120"/>
                <a:ea typeface="Microsoft JhengHei UI" panose="020B0604030504040204" pitchFamily="34" charset="-120"/>
              </a:rPr>
              <a:t> </a:t>
            </a:r>
            <a:r>
              <a:rPr kumimoji="1" lang="zh-TW" altLang="en-US" sz="5400" b="1" dirty="0">
                <a:solidFill>
                  <a:srgbClr val="FFC000"/>
                </a:solidFill>
                <a:latin typeface="Microsoft JhengHei UI" panose="020B0604030504040204" pitchFamily="34" charset="-120"/>
                <a:ea typeface="Microsoft JhengHei UI" panose="020B0604030504040204" pitchFamily="34" charset="-120"/>
              </a:rPr>
              <a:t>职</a:t>
            </a:r>
            <a:r>
              <a:rPr kumimoji="1" lang="en-US" altLang="zh-TW" sz="5400" b="1" dirty="0">
                <a:solidFill>
                  <a:srgbClr val="FFC000"/>
                </a:solidFill>
                <a:latin typeface="Microsoft JhengHei UI" panose="020B0604030504040204" pitchFamily="34" charset="-120"/>
                <a:ea typeface="Microsoft JhengHei UI" panose="020B0604030504040204" pitchFamily="34" charset="-120"/>
              </a:rPr>
              <a:t> </a:t>
            </a:r>
            <a:r>
              <a:rPr kumimoji="1" lang="zh-TW" altLang="en-US" sz="5400" b="1" dirty="0">
                <a:solidFill>
                  <a:srgbClr val="FFC000"/>
                </a:solidFill>
                <a:latin typeface="Microsoft JhengHei UI" panose="020B0604030504040204" pitchFamily="34" charset="-120"/>
                <a:ea typeface="Microsoft JhengHei UI" panose="020B0604030504040204" pitchFamily="34" charset="-120"/>
              </a:rPr>
              <a:t>事</a:t>
            </a:r>
            <a:r>
              <a:rPr kumimoji="1" lang="en-US" altLang="zh-TW" sz="5400" b="1" dirty="0">
                <a:solidFill>
                  <a:srgbClr val="FFC000"/>
                </a:solidFill>
                <a:latin typeface="Microsoft JhengHei UI" panose="020B0604030504040204" pitchFamily="34" charset="-120"/>
                <a:ea typeface="Microsoft JhengHei UI" panose="020B0604030504040204" pitchFamily="34" charset="-120"/>
              </a:rPr>
              <a:t> </a:t>
            </a:r>
            <a:r>
              <a:rPr kumimoji="1" lang="zh-TW" altLang="en-US" sz="5400" b="1" dirty="0">
                <a:solidFill>
                  <a:srgbClr val="FFC000"/>
                </a:solidFill>
                <a:latin typeface="Microsoft JhengHei UI" panose="020B0604030504040204" pitchFamily="34" charset="-120"/>
                <a:ea typeface="Microsoft JhengHei UI" panose="020B0604030504040204" pitchFamily="34" charset="-120"/>
              </a:rPr>
              <a:t>奉？</a:t>
            </a:r>
            <a:endParaRPr kumimoji="1" lang="en-US" altLang="zh-TW" sz="5400" b="1" dirty="0">
              <a:solidFill>
                <a:srgbClr val="FFC000"/>
              </a:solidFill>
              <a:latin typeface="Microsoft JhengHei UI" panose="020B0604030504040204" pitchFamily="34" charset="-120"/>
              <a:ea typeface="Microsoft JhengHei UI" panose="020B0604030504040204" pitchFamily="34" charset="-120"/>
            </a:endParaRPr>
          </a:p>
          <a:p>
            <a:pPr algn="ctr"/>
            <a:r>
              <a:rPr kumimoji="1" lang="en-US" altLang="zh-TW" sz="4000" b="1" dirty="0">
                <a:latin typeface="Microsoft JhengHei UI" panose="020B0604030504040204" pitchFamily="34" charset="-120"/>
                <a:ea typeface="Microsoft JhengHei UI" panose="020B0604030504040204" pitchFamily="34" charset="-120"/>
              </a:rPr>
              <a:t>Bi-Vocational Ministry</a:t>
            </a:r>
            <a:endParaRPr lang="en-US" sz="4000" dirty="0"/>
          </a:p>
        </p:txBody>
      </p:sp>
    </p:spTree>
    <p:extLst>
      <p:ext uri="{BB962C8B-B14F-4D97-AF65-F5344CB8AC3E}">
        <p14:creationId xmlns:p14="http://schemas.microsoft.com/office/powerpoint/2010/main" val="265331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chair&#10;&#10;Description automatically generated with low confidence">
            <a:extLst>
              <a:ext uri="{FF2B5EF4-FFF2-40B4-BE49-F238E27FC236}">
                <a16:creationId xmlns:a16="http://schemas.microsoft.com/office/drawing/2014/main" id="{F9596B9A-A42D-D345-AE41-03C403154BA4}"/>
              </a:ext>
            </a:extLst>
          </p:cNvPr>
          <p:cNvPicPr>
            <a:picLocks noChangeAspect="1"/>
          </p:cNvPicPr>
          <p:nvPr/>
        </p:nvPicPr>
        <p:blipFill>
          <a:blip r:embed="rId2"/>
          <a:stretch>
            <a:fillRect/>
          </a:stretch>
        </p:blipFill>
        <p:spPr>
          <a:xfrm>
            <a:off x="2281461" y="342900"/>
            <a:ext cx="7804690" cy="5970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575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men sitting on a bed&#10;&#10;Description automatically generated with low confidence">
            <a:extLst>
              <a:ext uri="{FF2B5EF4-FFF2-40B4-BE49-F238E27FC236}">
                <a16:creationId xmlns:a16="http://schemas.microsoft.com/office/drawing/2014/main" id="{65E1693A-7BE8-924D-B05E-0D7613694A24}"/>
              </a:ext>
            </a:extLst>
          </p:cNvPr>
          <p:cNvPicPr>
            <a:picLocks noChangeAspect="1"/>
          </p:cNvPicPr>
          <p:nvPr/>
        </p:nvPicPr>
        <p:blipFill>
          <a:blip r:embed="rId2"/>
          <a:stretch>
            <a:fillRect/>
          </a:stretch>
        </p:blipFill>
        <p:spPr>
          <a:xfrm>
            <a:off x="2259549" y="612119"/>
            <a:ext cx="7592291" cy="5694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497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34521" y="857004"/>
            <a:ext cx="9698637" cy="36625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Microsoft JhengHei UI" panose="020B0604030504040204" pitchFamily="34" charset="-120"/>
                <a:ea typeface="Microsoft JhengHei UI" panose="020B0604030504040204" pitchFamily="34" charset="-120"/>
              </a:rPr>
              <a:t>使 徒 行 傳 </a:t>
            </a:r>
            <a:r>
              <a:rPr kumimoji="1" lang="en-US" altLang="zh-TW" sz="4000" b="1" dirty="0">
                <a:latin typeface="Microsoft JhengHei UI" panose="020B0604030504040204" pitchFamily="34" charset="-120"/>
                <a:ea typeface="Microsoft JhengHei UI" panose="020B0604030504040204" pitchFamily="34" charset="-120"/>
              </a:rPr>
              <a:t>Acts 18:1</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 </a:t>
            </a:r>
            <a:r>
              <a:rPr kumimoji="1" lang="zh-TW" altLang="en-US" sz="4800" b="1" dirty="0">
                <a:solidFill>
                  <a:srgbClr val="FFC000"/>
                </a:solidFill>
                <a:latin typeface="Yu Gothic UI" panose="020B0500000000000000" pitchFamily="34" charset="-128"/>
                <a:ea typeface="Yu Gothic UI" panose="020B0500000000000000" pitchFamily="34" charset="-128"/>
              </a:rPr>
              <a:t>这 事 以 後 ， 保 罗 离 了 雅 典 ， 来 到 哥 林 多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1 After this, Paul left Athens and went to Corinth. </a:t>
            </a:r>
          </a:p>
        </p:txBody>
      </p:sp>
    </p:spTree>
    <p:extLst>
      <p:ext uri="{BB962C8B-B14F-4D97-AF65-F5344CB8AC3E}">
        <p14:creationId xmlns:p14="http://schemas.microsoft.com/office/powerpoint/2010/main" val="1094653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3143</TotalTime>
  <Words>709</Words>
  <Application>Microsoft Macintosh PowerPoint</Application>
  <PresentationFormat>Widescreen</PresentationFormat>
  <Paragraphs>58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Heiti SC Medium</vt:lpstr>
      <vt:lpstr>Microsoft JhengHei UI</vt: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273</cp:revision>
  <cp:lastPrinted>2021-06-16T15:23:06Z</cp:lastPrinted>
  <dcterms:created xsi:type="dcterms:W3CDTF">2021-01-06T18:08:20Z</dcterms:created>
  <dcterms:modified xsi:type="dcterms:W3CDTF">2021-08-05T10:36:46Z</dcterms:modified>
</cp:coreProperties>
</file>