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586" r:id="rId2"/>
    <p:sldId id="2661" r:id="rId3"/>
    <p:sldId id="2629" r:id="rId4"/>
    <p:sldId id="2648" r:id="rId5"/>
    <p:sldId id="2646" r:id="rId6"/>
    <p:sldId id="2137" r:id="rId7"/>
    <p:sldId id="2649" r:id="rId8"/>
    <p:sldId id="2645" r:id="rId9"/>
    <p:sldId id="2650" r:id="rId10"/>
    <p:sldId id="2651" r:id="rId11"/>
    <p:sldId id="2652" r:id="rId12"/>
    <p:sldId id="2653" r:id="rId13"/>
    <p:sldId id="2654" r:id="rId14"/>
    <p:sldId id="2655" r:id="rId15"/>
    <p:sldId id="2656" r:id="rId16"/>
    <p:sldId id="2657" r:id="rId17"/>
    <p:sldId id="2658" r:id="rId18"/>
    <p:sldId id="2659" r:id="rId19"/>
    <p:sldId id="264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D883FF"/>
    <a:srgbClr val="EF53A5"/>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55"/>
    <p:restoredTop sz="96327"/>
  </p:normalViewPr>
  <p:slideViewPr>
    <p:cSldViewPr snapToGrid="0" snapToObjects="1">
      <p:cViewPr>
        <p:scale>
          <a:sx n="204" d="100"/>
          <a:sy n="204" d="100"/>
        </p:scale>
        <p:origin x="664"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9/1/21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9/1/21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9/1/21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9/1/21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9/1/21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48D69C67-925A-AE4B-A86A-23B35C477EC5}"/>
              </a:ext>
            </a:extLst>
          </p:cNvPr>
          <p:cNvSpPr txBox="1"/>
          <p:nvPr/>
        </p:nvSpPr>
        <p:spPr>
          <a:xfrm>
            <a:off x="1332411" y="550996"/>
            <a:ext cx="9527177" cy="6001643"/>
          </a:xfrm>
          <a:prstGeom prst="rect">
            <a:avLst/>
          </a:prstGeom>
          <a:noFill/>
        </p:spPr>
        <p:txBody>
          <a:bodyPr wrap="square" rtlCol="0">
            <a:spAutoFit/>
          </a:bodyPr>
          <a:lstStyle/>
          <a:p>
            <a:pPr algn="ctr"/>
            <a:r>
              <a:rPr kumimoji="1" lang="en-US" altLang="zh-TW" sz="4800" b="1" dirty="0">
                <a:solidFill>
                  <a:srgbClr val="FFFFFF"/>
                </a:solidFill>
                <a:latin typeface="Yu Gothic UI" panose="020B0500000000000000" pitchFamily="34" charset="-128"/>
                <a:ea typeface="Yu Gothic UI" panose="020B0500000000000000" pitchFamily="34" charset="-128"/>
              </a:rPr>
              <a:t>English Translation starts NOW</a:t>
            </a:r>
          </a:p>
          <a:p>
            <a:pPr algn="ctr"/>
            <a:endParaRPr kumimoji="1" lang="en-US" altLang="zh-TW" sz="2000" b="1" dirty="0">
              <a:solidFill>
                <a:srgbClr val="FFFFFF"/>
              </a:solidFill>
              <a:latin typeface="Yu Gothic UI" panose="020B0500000000000000" pitchFamily="34" charset="-128"/>
              <a:ea typeface="Yu Gothic UI" panose="020B0500000000000000" pitchFamily="34" charset="-128"/>
            </a:endParaRPr>
          </a:p>
          <a:p>
            <a:pPr algn="ctr"/>
            <a:r>
              <a:rPr kumimoji="1" lang="en-US" altLang="zh-TW" sz="3200" b="1" dirty="0">
                <a:solidFill>
                  <a:srgbClr val="FFFF00"/>
                </a:solidFill>
                <a:latin typeface="Yu Gothic UI" panose="020B0500000000000000" pitchFamily="34" charset="-128"/>
                <a:ea typeface="Yu Gothic UI" panose="020B0500000000000000" pitchFamily="34" charset="-128"/>
              </a:rPr>
              <a:t>Outside of church</a:t>
            </a:r>
          </a:p>
          <a:p>
            <a:pPr algn="ctr"/>
            <a:r>
              <a:rPr kumimoji="1" lang="en-US" altLang="zh-TW" sz="4400" b="1" dirty="0">
                <a:solidFill>
                  <a:srgbClr val="FFFF00"/>
                </a:solidFill>
                <a:latin typeface="Yu Gothic UI" panose="020B0500000000000000" pitchFamily="34" charset="-128"/>
                <a:ea typeface="Yu Gothic UI" panose="020B0500000000000000" pitchFamily="34" charset="-128"/>
              </a:rPr>
              <a:t>Dial  425-650-1398</a:t>
            </a:r>
          </a:p>
          <a:p>
            <a:pPr algn="ctr"/>
            <a:r>
              <a:rPr kumimoji="1" lang="en-US" altLang="zh-TW" sz="4400" b="1" dirty="0">
                <a:solidFill>
                  <a:srgbClr val="FFFF00"/>
                </a:solidFill>
                <a:latin typeface="Yu Gothic UI" panose="020B0500000000000000" pitchFamily="34" charset="-128"/>
                <a:ea typeface="Yu Gothic UI" panose="020B0500000000000000" pitchFamily="34" charset="-128"/>
              </a:rPr>
              <a:t>Use Conference </a:t>
            </a:r>
            <a:r>
              <a:rPr kumimoji="1" lang="en-US" altLang="zh-TW" sz="4400" b="1">
                <a:solidFill>
                  <a:srgbClr val="FFFF00"/>
                </a:solidFill>
                <a:latin typeface="Yu Gothic UI" panose="020B0500000000000000" pitchFamily="34" charset="-128"/>
                <a:ea typeface="Yu Gothic UI" panose="020B0500000000000000" pitchFamily="34" charset="-128"/>
              </a:rPr>
              <a:t>Code  849387</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lgn="ctr"/>
            <a:endParaRPr kumimoji="1" lang="en-US" altLang="zh-TW" sz="2000" b="1" dirty="0">
              <a:solidFill>
                <a:srgbClr val="FFFF00"/>
              </a:solidFill>
              <a:latin typeface="Yu Gothic UI" panose="020B0500000000000000" pitchFamily="34" charset="-128"/>
              <a:ea typeface="Yu Gothic UI" panose="020B0500000000000000" pitchFamily="34" charset="-128"/>
            </a:endParaRPr>
          </a:p>
          <a:p>
            <a:pPr algn="ctr"/>
            <a:r>
              <a:rPr kumimoji="1" lang="en-US" altLang="zh-TW" sz="3200" b="1" dirty="0">
                <a:latin typeface="Yu Gothic UI" panose="020B0500000000000000" pitchFamily="34" charset="-128"/>
                <a:ea typeface="Yu Gothic UI" panose="020B0500000000000000" pitchFamily="34" charset="-128"/>
              </a:rPr>
              <a:t>In House</a:t>
            </a:r>
          </a:p>
          <a:p>
            <a:pPr algn="ctr"/>
            <a:r>
              <a:rPr kumimoji="1" lang="en-US" altLang="zh-TW" sz="4400" dirty="0">
                <a:latin typeface="Yu Gothic UI" panose="020B0500000000000000" pitchFamily="34" charset="-128"/>
                <a:ea typeface="Yu Gothic UI" panose="020B0500000000000000" pitchFamily="34" charset="-128"/>
              </a:rPr>
              <a:t>WI-FI Network = Listen Everywhere</a:t>
            </a:r>
          </a:p>
          <a:p>
            <a:pPr algn="ctr"/>
            <a:r>
              <a:rPr kumimoji="1" lang="en-US" altLang="zh-TW" sz="4400" dirty="0">
                <a:latin typeface="Yu Gothic UI" panose="020B0500000000000000" pitchFamily="34" charset="-128"/>
                <a:ea typeface="Yu Gothic UI" panose="020B0500000000000000" pitchFamily="34" charset="-128"/>
              </a:rPr>
              <a:t>Password: 12345678</a:t>
            </a:r>
          </a:p>
          <a:p>
            <a:pPr algn="ctr"/>
            <a:r>
              <a:rPr kumimoji="1" lang="en-US" altLang="zh-TW" sz="4400" dirty="0">
                <a:latin typeface="Yu Gothic UI" panose="020B0500000000000000" pitchFamily="34" charset="-128"/>
                <a:ea typeface="Yu Gothic UI" panose="020B0500000000000000" pitchFamily="34" charset="-128"/>
              </a:rPr>
              <a:t>Open </a:t>
            </a:r>
            <a:r>
              <a:rPr kumimoji="1" lang="en-US" altLang="zh-TW" sz="4400" b="1" dirty="0">
                <a:latin typeface="Yu Gothic UI" panose="020B0500000000000000" pitchFamily="34" charset="-128"/>
                <a:ea typeface="Yu Gothic UI" panose="020B0500000000000000" pitchFamily="34" charset="-128"/>
              </a:rPr>
              <a:t>Listen</a:t>
            </a:r>
            <a:r>
              <a:rPr kumimoji="1" lang="en-US" altLang="zh-TW" sz="4400" dirty="0">
                <a:latin typeface="Yu Gothic UI" panose="020B0500000000000000" pitchFamily="34" charset="-128"/>
                <a:ea typeface="Yu Gothic UI" panose="020B0500000000000000" pitchFamily="34" charset="-128"/>
              </a:rPr>
              <a:t> </a:t>
            </a:r>
            <a:r>
              <a:rPr kumimoji="1" lang="en-US" altLang="zh-TW" sz="4400" b="1" dirty="0">
                <a:latin typeface="Yu Gothic UI" panose="020B0500000000000000" pitchFamily="34" charset="-128"/>
                <a:ea typeface="Yu Gothic UI" panose="020B0500000000000000" pitchFamily="34" charset="-128"/>
              </a:rPr>
              <a:t>Everywhere </a:t>
            </a:r>
            <a:r>
              <a:rPr kumimoji="1" lang="en-US" altLang="zh-TW" sz="4400" dirty="0">
                <a:latin typeface="Yu Gothic UI" panose="020B0500000000000000" pitchFamily="34" charset="-128"/>
                <a:ea typeface="Yu Gothic UI" panose="020B0500000000000000" pitchFamily="34" charset="-128"/>
              </a:rPr>
              <a:t>App</a:t>
            </a:r>
            <a:endParaRPr kumimoji="1" lang="en-US" altLang="zh-TW" sz="14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7554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57869" y="716548"/>
            <a:ext cx="950669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以 弗 所 書 </a:t>
            </a:r>
            <a:r>
              <a:rPr kumimoji="1" lang="en-US" altLang="zh-TW" sz="4000" b="1" dirty="0">
                <a:latin typeface="Yu Gothic UI" panose="020B0500000000000000" pitchFamily="34" charset="-128"/>
                <a:ea typeface="Yu Gothic UI" panose="020B0500000000000000" pitchFamily="34" charset="-128"/>
              </a:rPr>
              <a:t>Ephesians</a:t>
            </a:r>
            <a:r>
              <a:rPr kumimoji="1" lang="en-US" altLang="zh-TW" sz="4000" b="1" dirty="0">
                <a:solidFill>
                  <a:srgbClr val="FFC000"/>
                </a:solidFill>
                <a:latin typeface="Yu Gothic UI" panose="020B0500000000000000" pitchFamily="34" charset="-128"/>
                <a:ea typeface="Yu Gothic UI" panose="020B0500000000000000" pitchFamily="34" charset="-128"/>
              </a:rPr>
              <a:t> 5:16</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16 </a:t>
            </a:r>
            <a:r>
              <a:rPr kumimoji="1" lang="zh-TW" altLang="en-US" sz="4400" b="1" dirty="0">
                <a:solidFill>
                  <a:srgbClr val="FFC000"/>
                </a:solidFill>
                <a:latin typeface="Yu Gothic UI" panose="020B0500000000000000" pitchFamily="34" charset="-128"/>
                <a:ea typeface="Yu Gothic UI" panose="020B0500000000000000" pitchFamily="34" charset="-128"/>
              </a:rPr>
              <a:t>要 爱 惜 光 阴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因 为 现 今 的 世 代 邪 恶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16 making the best use of your time because the times are evil.</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35802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57869" y="716548"/>
            <a:ext cx="950669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以 弗 所 書 </a:t>
            </a:r>
            <a:r>
              <a:rPr kumimoji="1" lang="en-US" altLang="zh-TW" sz="4000" b="1" dirty="0">
                <a:latin typeface="Yu Gothic UI" panose="020B0500000000000000" pitchFamily="34" charset="-128"/>
                <a:ea typeface="Yu Gothic UI" panose="020B0500000000000000" pitchFamily="34" charset="-128"/>
              </a:rPr>
              <a:t>Ephesians</a:t>
            </a:r>
            <a:r>
              <a:rPr kumimoji="1" lang="en-US" altLang="zh-TW" sz="4000" b="1" dirty="0">
                <a:solidFill>
                  <a:srgbClr val="FFC000"/>
                </a:solidFill>
                <a:latin typeface="Yu Gothic UI" panose="020B0500000000000000" pitchFamily="34" charset="-128"/>
                <a:ea typeface="Yu Gothic UI" panose="020B0500000000000000" pitchFamily="34" charset="-128"/>
              </a:rPr>
              <a:t> 5:17</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17 </a:t>
            </a:r>
            <a:r>
              <a:rPr kumimoji="1" lang="zh-TW" altLang="en-US" sz="4400" b="1" dirty="0">
                <a:solidFill>
                  <a:srgbClr val="FFC000"/>
                </a:solidFill>
                <a:latin typeface="Yu Gothic UI" panose="020B0500000000000000" pitchFamily="34" charset="-128"/>
                <a:ea typeface="Yu Gothic UI" panose="020B0500000000000000" pitchFamily="34" charset="-128"/>
              </a:rPr>
              <a:t>不 要 作 糊 涂 人 ，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要 明 白 主 的 旨 意 如 何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17 Therefore, do not be foolish, but understand what the Lord’s will is.</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600501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57869" y="716548"/>
            <a:ext cx="9506691" cy="477053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詩 篇 </a:t>
            </a:r>
            <a:r>
              <a:rPr kumimoji="1" lang="en-US" altLang="zh-TW" sz="4000" b="1" dirty="0">
                <a:latin typeface="Yu Gothic UI" panose="020B0500000000000000" pitchFamily="34" charset="-128"/>
                <a:ea typeface="Yu Gothic UI" panose="020B0500000000000000" pitchFamily="34" charset="-128"/>
              </a:rPr>
              <a:t>Psalm</a:t>
            </a:r>
            <a:r>
              <a:rPr kumimoji="1" lang="en-US" altLang="zh-TW" sz="4000" b="1" dirty="0">
                <a:solidFill>
                  <a:srgbClr val="FFC000"/>
                </a:solidFill>
                <a:latin typeface="Yu Gothic UI" panose="020B0500000000000000" pitchFamily="34" charset="-128"/>
                <a:ea typeface="Yu Gothic UI" panose="020B0500000000000000" pitchFamily="34" charset="-128"/>
              </a:rPr>
              <a:t> 36:5</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5 </a:t>
            </a:r>
            <a:r>
              <a:rPr kumimoji="1" lang="zh-TW" altLang="en-US" sz="4400" b="1" dirty="0">
                <a:solidFill>
                  <a:srgbClr val="FFC000"/>
                </a:solidFill>
                <a:latin typeface="Yu Gothic UI" panose="020B0500000000000000" pitchFamily="34" charset="-128"/>
                <a:ea typeface="Yu Gothic UI" panose="020B0500000000000000" pitchFamily="34" charset="-128"/>
              </a:rPr>
              <a:t>耶 和 华 啊 ，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你 的 慈 爱 上 及 诸 天 ；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你 的 信 实 达 到 穹 苍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5 Your gracious love, Lord, reaches to the heavens; your truth extends to the skies.</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808230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57869" y="716548"/>
            <a:ext cx="9506691"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詩 篇 </a:t>
            </a:r>
            <a:r>
              <a:rPr kumimoji="1" lang="en-US" altLang="zh-TW" sz="4000" b="1" dirty="0">
                <a:latin typeface="Yu Gothic UI" panose="020B0500000000000000" pitchFamily="34" charset="-128"/>
                <a:ea typeface="Yu Gothic UI" panose="020B0500000000000000" pitchFamily="34" charset="-128"/>
              </a:rPr>
              <a:t>Psalm</a:t>
            </a:r>
            <a:r>
              <a:rPr kumimoji="1" lang="en-US" altLang="zh-TW" sz="4000" b="1" dirty="0">
                <a:solidFill>
                  <a:srgbClr val="FFC000"/>
                </a:solidFill>
                <a:latin typeface="Yu Gothic UI" panose="020B0500000000000000" pitchFamily="34" charset="-128"/>
                <a:ea typeface="Yu Gothic UI" panose="020B0500000000000000" pitchFamily="34" charset="-128"/>
              </a:rPr>
              <a:t> 100:5</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5 </a:t>
            </a:r>
            <a:r>
              <a:rPr kumimoji="1" lang="zh-TW" altLang="en-US" sz="4000" b="1" dirty="0">
                <a:solidFill>
                  <a:srgbClr val="FFC000"/>
                </a:solidFill>
                <a:latin typeface="Yu Gothic UI" panose="020B0500000000000000" pitchFamily="34" charset="-128"/>
                <a:ea typeface="Yu Gothic UI" panose="020B0500000000000000" pitchFamily="34" charset="-128"/>
              </a:rPr>
              <a:t>因 为 耶 和 华 本 为 善 。 他 的 慈 爱 存 到 永 远 ； 他 的 信 实 直 到 万 代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5 for the Lord is good and his gracious love stands forever.</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His faithfulness remains from generation to generation.</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03509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57869" y="1052214"/>
            <a:ext cx="9506691"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帖 撒 羅 尼 迦 後 書 </a:t>
            </a:r>
            <a:r>
              <a:rPr kumimoji="1" lang="en-US" altLang="zh-TW" sz="4000" b="1" dirty="0">
                <a:latin typeface="Yu Gothic UI" panose="020B0500000000000000" pitchFamily="34" charset="-128"/>
                <a:ea typeface="Yu Gothic UI" panose="020B0500000000000000" pitchFamily="34" charset="-128"/>
              </a:rPr>
              <a:t>2 Thessalonians </a:t>
            </a:r>
            <a:r>
              <a:rPr kumimoji="1" lang="en-US" altLang="zh-TW" sz="4000" b="1" dirty="0">
                <a:solidFill>
                  <a:srgbClr val="FFC000"/>
                </a:solidFill>
                <a:latin typeface="Yu Gothic UI" panose="020B0500000000000000" pitchFamily="34" charset="-128"/>
                <a:ea typeface="Yu Gothic UI" panose="020B0500000000000000" pitchFamily="34" charset="-128"/>
              </a:rPr>
              <a:t>3:3</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3 </a:t>
            </a:r>
            <a:r>
              <a:rPr kumimoji="1" lang="zh-TW" altLang="en-US" sz="4000" b="1" dirty="0">
                <a:solidFill>
                  <a:srgbClr val="FFC000"/>
                </a:solidFill>
                <a:latin typeface="Yu Gothic UI" panose="020B0500000000000000" pitchFamily="34" charset="-128"/>
                <a:ea typeface="Yu Gothic UI" panose="020B0500000000000000" pitchFamily="34" charset="-128"/>
              </a:rPr>
              <a:t>但 主 是 信 实 的 ， 要 坚 固 你 们 ， 保 护 你 们 脱 离 那 恶 者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3 But the Lord is faithful and will strengthen you and protect you from the evil one.</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43432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04168" y="358201"/>
            <a:ext cx="9506691" cy="594008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1:7-8</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7 </a:t>
            </a:r>
            <a:r>
              <a:rPr kumimoji="1" lang="zh-TW" altLang="en-US" sz="4000" b="1" dirty="0">
                <a:solidFill>
                  <a:srgbClr val="FFC000"/>
                </a:solidFill>
                <a:latin typeface="Yu Gothic UI" panose="020B0500000000000000" pitchFamily="34" charset="-128"/>
                <a:ea typeface="Yu Gothic UI" panose="020B0500000000000000" pitchFamily="34" charset="-128"/>
              </a:rPr>
              <a:t>只 要 刚 强 ， 大 大 壮 胆 ， 谨 守 遵 行 我 仆 人 摩 西 所 吩 咐 你 的 一 切 律 法 ， 不 可 偏 离 左 右 ， 使 你 无 论 往 那 里 去 ， 都 可 以 顺 利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7 Only be strong and very courageous to ensure that you obey all the instructions that my servant Moses gave you—turn neither to the right nor to the left from it—so that you may succeed wherever you go.</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676839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92593" y="392457"/>
            <a:ext cx="9506691" cy="594008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1:7-8</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8 </a:t>
            </a:r>
            <a:r>
              <a:rPr kumimoji="1" lang="zh-TW" altLang="en-US" sz="4000" b="1" dirty="0">
                <a:solidFill>
                  <a:srgbClr val="FFC000"/>
                </a:solidFill>
                <a:latin typeface="Yu Gothic UI" panose="020B0500000000000000" pitchFamily="34" charset="-128"/>
                <a:ea typeface="Yu Gothic UI" panose="020B0500000000000000" pitchFamily="34" charset="-128"/>
              </a:rPr>
              <a:t>这 律 法 书 不 可 离 开 你 的 口 ， 总 要 昼 夜 思 想 ， 好 使 你 谨 守 遵 行 这 书 上 所 写 的 一 切 话 。 如 此 ， 你 的 道 路 就 可 以 亨 通 ， 凡 事 顺 利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8 This set of instructions is not to cease being a part of your conversations. Meditate on it day and night, so that you may be careful to carry out everything that’s written in it, for then you’ll prosper and succeed.</a:t>
            </a:r>
            <a:endParaRPr kumimoji="1" lang="zh-TW" altLang="en-US" sz="36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697516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04168" y="878594"/>
            <a:ext cx="950669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1:10</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10 </a:t>
            </a:r>
            <a:r>
              <a:rPr kumimoji="1" lang="zh-TW" altLang="en-US" sz="4400" b="1" dirty="0">
                <a:solidFill>
                  <a:srgbClr val="FFC000"/>
                </a:solidFill>
                <a:latin typeface="Yu Gothic UI" panose="020B0500000000000000" pitchFamily="34" charset="-128"/>
                <a:ea typeface="Yu Gothic UI" panose="020B0500000000000000" pitchFamily="34" charset="-128"/>
              </a:rPr>
              <a:t>於 是 ，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约 书 亚 吩 咐 百 姓 的 官 长 说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10 Then Joshua gave orders to the officials of the people.</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968849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04168" y="878594"/>
            <a:ext cx="9506691" cy="440120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1:16</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16 </a:t>
            </a:r>
            <a:r>
              <a:rPr kumimoji="1" lang="zh-TW" altLang="en-US" sz="4000" b="1" dirty="0">
                <a:solidFill>
                  <a:srgbClr val="FFC000"/>
                </a:solidFill>
                <a:latin typeface="Yu Gothic UI" panose="020B0500000000000000" pitchFamily="34" charset="-128"/>
                <a:ea typeface="Yu Gothic UI" panose="020B0500000000000000" pitchFamily="34" charset="-128"/>
              </a:rPr>
              <a:t>他 们 回 答 约 书 亚 说 ： 你 所 吩 咐 我 们 行 的 ， 我 们 都 必 行 ； 你 所 差 遣 我 们 去 的 ， 我 们 都 必 去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16 “We’ll do everything that you commanded,” they replied. “We’ll go wherever you send us.</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454079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700769" y="1642430"/>
            <a:ext cx="9603971" cy="4247317"/>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5400" b="1" dirty="0">
                <a:solidFill>
                  <a:srgbClr val="FFFF00"/>
                </a:solidFill>
                <a:latin typeface="Yu Gothic UI" panose="020B0500000000000000" pitchFamily="34" charset="-128"/>
                <a:ea typeface="Yu Gothic UI" panose="020B0500000000000000" pitchFamily="34" charset="-128"/>
              </a:rPr>
              <a:t>1. </a:t>
            </a:r>
            <a:r>
              <a:rPr kumimoji="1" lang="zh-TW" altLang="en-US" sz="5400" b="1" dirty="0">
                <a:solidFill>
                  <a:srgbClr val="FFFF00"/>
                </a:solidFill>
                <a:latin typeface="Yu Gothic UI" panose="020B0500000000000000" pitchFamily="34" charset="-128"/>
                <a:ea typeface="Yu Gothic UI" panose="020B0500000000000000" pitchFamily="34" charset="-128"/>
              </a:rPr>
              <a:t>相信</a:t>
            </a:r>
            <a:r>
              <a:rPr kumimoji="1" lang="en-US" altLang="zh-TW" sz="5400" b="1" dirty="0">
                <a:solidFill>
                  <a:srgbClr val="FFFF00"/>
                </a:solidFill>
                <a:latin typeface="Yu Gothic UI" panose="020B0500000000000000" pitchFamily="34" charset="-128"/>
                <a:ea typeface="Yu Gothic UI" panose="020B0500000000000000" pitchFamily="34" charset="-128"/>
              </a:rPr>
              <a:t>+</a:t>
            </a:r>
            <a:r>
              <a:rPr kumimoji="1" lang="zh-TW" altLang="en-US" sz="5400" b="1" dirty="0">
                <a:solidFill>
                  <a:srgbClr val="FFFF00"/>
                </a:solidFill>
                <a:latin typeface="Yu Gothic UI" panose="020B0500000000000000" pitchFamily="34" charset="-128"/>
                <a:ea typeface="Yu Gothic UI" panose="020B0500000000000000" pitchFamily="34" charset="-128"/>
              </a:rPr>
              <a:t>顺服神</a:t>
            </a:r>
            <a:r>
              <a:rPr kumimoji="1" lang="en-US" altLang="zh-TW" sz="5400" b="1" dirty="0">
                <a:solidFill>
                  <a:srgbClr val="FFFF00"/>
                </a:solidFill>
                <a:latin typeface="Yu Gothic UI" panose="020B0500000000000000" pitchFamily="34" charset="-128"/>
                <a:ea typeface="Yu Gothic UI" panose="020B0500000000000000" pitchFamily="34" charset="-128"/>
              </a:rPr>
              <a:t> </a:t>
            </a:r>
            <a:r>
              <a:rPr lang="en-US" sz="3600" b="1" dirty="0"/>
              <a:t>Believe &amp; Obey God</a:t>
            </a:r>
            <a:endParaRPr kumimoji="1" lang="zh-TW" altLang="en-US" sz="36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5400" b="1" dirty="0">
                <a:solidFill>
                  <a:srgbClr val="FFFF00"/>
                </a:solidFill>
                <a:latin typeface="Yu Gothic UI" panose="020B0500000000000000" pitchFamily="34" charset="-128"/>
                <a:ea typeface="Yu Gothic UI" panose="020B0500000000000000" pitchFamily="34" charset="-128"/>
              </a:rPr>
              <a:t>2. </a:t>
            </a:r>
            <a:r>
              <a:rPr kumimoji="1" lang="zh-TW" altLang="en-US" sz="5400" b="1" dirty="0">
                <a:solidFill>
                  <a:srgbClr val="FFFF00"/>
                </a:solidFill>
                <a:latin typeface="Yu Gothic UI" panose="020B0500000000000000" pitchFamily="34" charset="-128"/>
                <a:ea typeface="Yu Gothic UI" panose="020B0500000000000000" pitchFamily="34" charset="-128"/>
              </a:rPr>
              <a:t>命令清楚</a:t>
            </a:r>
            <a:r>
              <a:rPr kumimoji="1" lang="en-US" altLang="zh-TW" sz="5400" b="1" dirty="0">
                <a:solidFill>
                  <a:srgbClr val="FFFF00"/>
                </a:solidFill>
                <a:latin typeface="Yu Gothic UI" panose="020B0500000000000000" pitchFamily="34" charset="-128"/>
                <a:ea typeface="Yu Gothic UI" panose="020B0500000000000000" pitchFamily="34" charset="-128"/>
              </a:rPr>
              <a:t> </a:t>
            </a:r>
            <a:r>
              <a:rPr lang="en-US" sz="3600" b="1" dirty="0"/>
              <a:t>Clear Orders</a:t>
            </a:r>
            <a:endParaRPr kumimoji="1" lang="zh-TW" altLang="en-US" sz="54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5400" b="1" dirty="0">
                <a:solidFill>
                  <a:srgbClr val="FFFF00"/>
                </a:solidFill>
                <a:latin typeface="Yu Gothic UI" panose="020B0500000000000000" pitchFamily="34" charset="-128"/>
                <a:ea typeface="Yu Gothic UI" panose="020B0500000000000000" pitchFamily="34" charset="-128"/>
              </a:rPr>
              <a:t>3. </a:t>
            </a:r>
            <a:r>
              <a:rPr kumimoji="1" lang="zh-TW" altLang="en-US" sz="5400" b="1" dirty="0">
                <a:solidFill>
                  <a:srgbClr val="FFFF00"/>
                </a:solidFill>
                <a:latin typeface="Yu Gothic UI" panose="020B0500000000000000" pitchFamily="34" charset="-128"/>
                <a:ea typeface="Yu Gothic UI" panose="020B0500000000000000" pitchFamily="34" charset="-128"/>
              </a:rPr>
              <a:t>组织明确</a:t>
            </a:r>
            <a:r>
              <a:rPr kumimoji="1" lang="en-US" altLang="zh-TW" sz="5400" b="1" dirty="0">
                <a:solidFill>
                  <a:srgbClr val="FFFF00"/>
                </a:solidFill>
                <a:latin typeface="Yu Gothic UI" panose="020B0500000000000000" pitchFamily="34" charset="-128"/>
                <a:ea typeface="Yu Gothic UI" panose="020B0500000000000000" pitchFamily="34" charset="-128"/>
              </a:rPr>
              <a:t> </a:t>
            </a:r>
            <a:r>
              <a:rPr lang="en-US" sz="3600" b="1" dirty="0"/>
              <a:t>Clear Organization</a:t>
            </a:r>
            <a:endParaRPr kumimoji="1" lang="zh-TW" altLang="en-US" sz="54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5400" b="1" dirty="0">
                <a:solidFill>
                  <a:srgbClr val="FFFF00"/>
                </a:solidFill>
                <a:latin typeface="Yu Gothic UI" panose="020B0500000000000000" pitchFamily="34" charset="-128"/>
                <a:ea typeface="Yu Gothic UI" panose="020B0500000000000000" pitchFamily="34" charset="-128"/>
              </a:rPr>
              <a:t>4. </a:t>
            </a:r>
            <a:r>
              <a:rPr kumimoji="1" lang="zh-TW" altLang="en-US" sz="5400" b="1" dirty="0">
                <a:solidFill>
                  <a:srgbClr val="FFFF00"/>
                </a:solidFill>
                <a:latin typeface="Yu Gothic UI" panose="020B0500000000000000" pitchFamily="34" charset="-128"/>
                <a:ea typeface="Yu Gothic UI" panose="020B0500000000000000" pitchFamily="34" charset="-128"/>
              </a:rPr>
              <a:t>激励士气</a:t>
            </a:r>
            <a:r>
              <a:rPr kumimoji="1" lang="en-US" altLang="zh-TW" sz="5400" b="1" dirty="0">
                <a:solidFill>
                  <a:srgbClr val="FFFF00"/>
                </a:solidFill>
                <a:latin typeface="Yu Gothic UI" panose="020B0500000000000000" pitchFamily="34" charset="-128"/>
                <a:ea typeface="Yu Gothic UI" panose="020B0500000000000000" pitchFamily="34" charset="-128"/>
              </a:rPr>
              <a:t> </a:t>
            </a:r>
            <a:r>
              <a:rPr lang="en-US" sz="3600" b="1" dirty="0"/>
              <a:t>Inspire Morale</a:t>
            </a:r>
            <a:endParaRPr kumimoji="1" lang="zh-TW" altLang="en-US" sz="36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5400" b="1" dirty="0">
                <a:solidFill>
                  <a:srgbClr val="FFFF00"/>
                </a:solidFill>
                <a:latin typeface="Yu Gothic UI" panose="020B0500000000000000" pitchFamily="34" charset="-128"/>
                <a:ea typeface="Yu Gothic UI" panose="020B0500000000000000" pitchFamily="34" charset="-128"/>
              </a:rPr>
              <a:t>5. </a:t>
            </a:r>
            <a:r>
              <a:rPr kumimoji="1" lang="zh-TW" altLang="en-US" sz="5400" b="1" dirty="0">
                <a:solidFill>
                  <a:srgbClr val="FFFF00"/>
                </a:solidFill>
                <a:latin typeface="Yu Gothic UI" panose="020B0500000000000000" pitchFamily="34" charset="-128"/>
                <a:ea typeface="Yu Gothic UI" panose="020B0500000000000000" pitchFamily="34" charset="-128"/>
              </a:rPr>
              <a:t>英明果断</a:t>
            </a:r>
            <a:r>
              <a:rPr kumimoji="1" lang="en-US" altLang="zh-TW" sz="5400" b="1" dirty="0">
                <a:solidFill>
                  <a:srgbClr val="FFFF00"/>
                </a:solidFill>
                <a:latin typeface="Yu Gothic UI" panose="020B0500000000000000" pitchFamily="34" charset="-128"/>
                <a:ea typeface="Yu Gothic UI" panose="020B0500000000000000" pitchFamily="34" charset="-128"/>
              </a:rPr>
              <a:t> </a:t>
            </a:r>
            <a:r>
              <a:rPr lang="en-US" sz="3600" b="1" dirty="0"/>
              <a:t>Wise and Decisive</a:t>
            </a:r>
            <a:endParaRPr kumimoji="1" lang="en-US" altLang="zh-TW" sz="5400" b="1" dirty="0">
              <a:solidFill>
                <a:srgbClr val="FFFF00"/>
              </a:solidFill>
              <a:latin typeface="Yu Gothic UI" panose="020B0500000000000000" pitchFamily="34" charset="-128"/>
              <a:ea typeface="Yu Gothic UI" panose="020B0500000000000000" pitchFamily="34" charset="-128"/>
            </a:endParaRPr>
          </a:p>
        </p:txBody>
      </p:sp>
      <p:sp>
        <p:nvSpPr>
          <p:cNvPr id="4" name="TextBox 3">
            <a:extLst>
              <a:ext uri="{FF2B5EF4-FFF2-40B4-BE49-F238E27FC236}">
                <a16:creationId xmlns:a16="http://schemas.microsoft.com/office/drawing/2014/main" id="{D6A9EF9E-563F-CB45-809F-41F8D4A0CEB9}"/>
              </a:ext>
            </a:extLst>
          </p:cNvPr>
          <p:cNvSpPr txBox="1"/>
          <p:nvPr/>
        </p:nvSpPr>
        <p:spPr>
          <a:xfrm>
            <a:off x="2731999" y="368088"/>
            <a:ext cx="7329251" cy="1200329"/>
          </a:xfrm>
          <a:prstGeom prst="rect">
            <a:avLst/>
          </a:prstGeom>
          <a:noFill/>
        </p:spPr>
        <p:txBody>
          <a:bodyPr wrap="none" rtlCol="0">
            <a:spAutoFit/>
          </a:bodyPr>
          <a:lstStyle/>
          <a:p>
            <a:pPr algn="ctr"/>
            <a:r>
              <a:rPr kumimoji="1" lang="zh-TW" altLang="en-US" sz="3600" b="1" dirty="0">
                <a:solidFill>
                  <a:srgbClr val="FFFF00"/>
                </a:solidFill>
                <a:latin typeface="Yu Gothic UI" panose="020B0500000000000000" pitchFamily="34" charset="-128"/>
                <a:ea typeface="Yu Gothic UI" panose="020B0500000000000000" pitchFamily="34" charset="-128"/>
              </a:rPr>
              <a:t>领袖五个特点</a:t>
            </a:r>
            <a:endParaRPr kumimoji="1" lang="en-US" altLang="zh-TW" sz="3600" b="1" dirty="0">
              <a:solidFill>
                <a:srgbClr val="FFFF00"/>
              </a:solidFill>
              <a:latin typeface="Yu Gothic UI" panose="020B0500000000000000" pitchFamily="34" charset="-128"/>
              <a:ea typeface="Yu Gothic UI" panose="020B0500000000000000" pitchFamily="34" charset="-128"/>
            </a:endParaRPr>
          </a:p>
          <a:p>
            <a:pPr algn="ctr"/>
            <a:r>
              <a:rPr lang="en-US" sz="3600" b="1" dirty="0"/>
              <a:t>Five Characteristics of a Leader</a:t>
            </a:r>
            <a:endParaRPr lang="en-US" b="1" dirty="0"/>
          </a:p>
        </p:txBody>
      </p:sp>
    </p:spTree>
    <p:extLst>
      <p:ext uri="{BB962C8B-B14F-4D97-AF65-F5344CB8AC3E}">
        <p14:creationId xmlns:p14="http://schemas.microsoft.com/office/powerpoint/2010/main" val="269500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0FC5F3E-592A-B040-B70C-AB0B3F0C6FD7}"/>
              </a:ext>
            </a:extLst>
          </p:cNvPr>
          <p:cNvPicPr>
            <a:picLocks noChangeAspect="1"/>
          </p:cNvPicPr>
          <p:nvPr/>
        </p:nvPicPr>
        <p:blipFill>
          <a:blip r:embed="rId2"/>
          <a:stretch>
            <a:fillRect/>
          </a:stretch>
        </p:blipFill>
        <p:spPr>
          <a:xfrm>
            <a:off x="0" y="0"/>
            <a:ext cx="12192000" cy="6858000"/>
          </a:xfrm>
          <a:prstGeom prst="rect">
            <a:avLst/>
          </a:prstGeom>
        </p:spPr>
      </p:pic>
      <p:sp>
        <p:nvSpPr>
          <p:cNvPr id="6" name="文字方塊 6">
            <a:extLst>
              <a:ext uri="{FF2B5EF4-FFF2-40B4-BE49-F238E27FC236}">
                <a16:creationId xmlns:a16="http://schemas.microsoft.com/office/drawing/2014/main" id="{7FB2DC64-171C-F34E-9151-19F6E08A8FB9}"/>
              </a:ext>
            </a:extLst>
          </p:cNvPr>
          <p:cNvSpPr txBox="1"/>
          <p:nvPr/>
        </p:nvSpPr>
        <p:spPr>
          <a:xfrm>
            <a:off x="6495493" y="5262396"/>
            <a:ext cx="2549228" cy="830997"/>
          </a:xfrm>
          <a:prstGeom prst="rect">
            <a:avLst/>
          </a:prstGeom>
          <a:noFill/>
          <a:effectLst>
            <a:glow>
              <a:srgbClr val="790C00"/>
            </a:glow>
          </a:effectLst>
        </p:spPr>
        <p:txBody>
          <a:bodyPr wrap="square" rtlCol="0">
            <a:spAutoFit/>
          </a:bodyPr>
          <a:lstStyle/>
          <a:p>
            <a:pPr algn="ctr"/>
            <a:r>
              <a:rPr lang="zh-TW" altLang="en-US" sz="2400" b="1" dirty="0">
                <a:latin typeface="Yu Gothic UI" panose="020B0500000000000000" pitchFamily="34" charset="-128"/>
                <a:ea typeface="Yu Gothic UI" panose="020B0500000000000000" pitchFamily="34" charset="-128"/>
              </a:rPr>
              <a:t>房正豪牧師</a:t>
            </a:r>
            <a:endParaRPr lang="en-US" altLang="zh-TW" sz="2400" b="1" dirty="0">
              <a:latin typeface="Yu Gothic UI" panose="020B0500000000000000" pitchFamily="34" charset="-128"/>
              <a:ea typeface="Yu Gothic UI" panose="020B0500000000000000" pitchFamily="34" charset="-128"/>
            </a:endParaRPr>
          </a:p>
          <a:p>
            <a:pPr algn="ctr"/>
            <a:r>
              <a:rPr lang="en-US" altLang="zh-TW" sz="2400" b="1" dirty="0">
                <a:latin typeface="Yu Gothic UI" panose="020B0500000000000000" pitchFamily="34" charset="-128"/>
                <a:ea typeface="Yu Gothic UI" panose="020B0500000000000000" pitchFamily="34" charset="-128"/>
              </a:rPr>
              <a:t>Rev. Steven Fang</a:t>
            </a:r>
            <a:endParaRPr kumimoji="1" lang="zh-TW" altLang="en-US" sz="2800" b="1" dirty="0">
              <a:ln w="10160">
                <a:solidFill>
                  <a:schemeClr val="accent5"/>
                </a:solidFill>
                <a:prstDash val="solid"/>
              </a:ln>
              <a:effectLst>
                <a:glow rad="50800">
                  <a:schemeClr val="bg1"/>
                </a:glow>
                <a:outerShdw blurRad="38100" dist="22860" dir="5400000" algn="tl" rotWithShape="0">
                  <a:srgbClr val="000000">
                    <a:alpha val="30000"/>
                  </a:srgb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18899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46654" y="1122021"/>
            <a:ext cx="9403491" cy="34163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起来！	</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神要我们</a:t>
            </a:r>
            <a:r>
              <a:rPr kumimoji="1" lang="en-US" altLang="zh-TW" sz="5400" b="1" dirty="0">
                <a:solidFill>
                  <a:srgbClr val="FFFF00"/>
                </a:solidFill>
                <a:latin typeface="Yu Gothic UI" panose="020B0500000000000000" pitchFamily="34" charset="-128"/>
                <a:ea typeface="Yu Gothic UI" panose="020B0500000000000000" pitchFamily="34" charset="-128"/>
              </a:rPr>
              <a:t> </a:t>
            </a:r>
            <a:r>
              <a:rPr kumimoji="1" lang="zh-TW" altLang="en-US" sz="5400" b="1" dirty="0">
                <a:solidFill>
                  <a:srgbClr val="FFFF00"/>
                </a:solidFill>
                <a:latin typeface="Yu Gothic UI" panose="020B0500000000000000" pitchFamily="34" charset="-128"/>
                <a:ea typeface="Yu Gothic UI" panose="020B0500000000000000" pitchFamily="34" charset="-128"/>
              </a:rPr>
              <a:t>“起来”</a:t>
            </a:r>
            <a:r>
              <a:rPr kumimoji="1" lang="en-US" altLang="zh-TW" sz="5400" b="1" dirty="0">
                <a:solidFill>
                  <a:srgbClr val="FFFF00"/>
                </a:solidFill>
                <a:latin typeface="Yu Gothic UI" panose="020B0500000000000000" pitchFamily="34" charset="-128"/>
                <a:ea typeface="Yu Gothic UI" panose="020B0500000000000000" pitchFamily="34" charset="-128"/>
              </a:rPr>
              <a:t> </a:t>
            </a:r>
            <a:r>
              <a:rPr kumimoji="1" lang="zh-TW" altLang="en-US" sz="5400" b="1" dirty="0">
                <a:solidFill>
                  <a:srgbClr val="FFFF00"/>
                </a:solidFill>
                <a:latin typeface="Yu Gothic UI" panose="020B0500000000000000" pitchFamily="34" charset="-128"/>
                <a:ea typeface="Yu Gothic UI" panose="020B0500000000000000" pitchFamily="34" charset="-128"/>
              </a:rPr>
              <a:t>争战！</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	</a:t>
            </a:r>
            <a:r>
              <a:rPr kumimoji="1" lang="en-US" altLang="zh-TW" sz="5400" b="1" dirty="0">
                <a:latin typeface="Yu Gothic UI" panose="020B0500000000000000" pitchFamily="34" charset="-128"/>
                <a:ea typeface="Yu Gothic UI" panose="020B0500000000000000" pitchFamily="34" charset="-128"/>
              </a:rPr>
              <a:t>Arise! God wants Us to Arise &amp; be Ready for Battle!</a:t>
            </a:r>
          </a:p>
        </p:txBody>
      </p:sp>
    </p:spTree>
    <p:extLst>
      <p:ext uri="{BB962C8B-B14F-4D97-AF65-F5344CB8AC3E}">
        <p14:creationId xmlns:p14="http://schemas.microsoft.com/office/powerpoint/2010/main" val="353785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94254" y="1890117"/>
            <a:ext cx="9403491" cy="215443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主是大有權柄能力的主！</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The Lord is filled </a:t>
            </a: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with Authority &amp; Power</a:t>
            </a:r>
          </a:p>
        </p:txBody>
      </p:sp>
    </p:spTree>
    <p:extLst>
      <p:ext uri="{BB962C8B-B14F-4D97-AF65-F5344CB8AC3E}">
        <p14:creationId xmlns:p14="http://schemas.microsoft.com/office/powerpoint/2010/main" val="216481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a:extLst>
              <a:ext uri="{FF2B5EF4-FFF2-40B4-BE49-F238E27FC236}">
                <a16:creationId xmlns:a16="http://schemas.microsoft.com/office/drawing/2014/main" id="{62620A29-9B6F-984D-B671-DC02373C9F54}"/>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AB66E56-9ADE-2545-9CD9-CDA1357F6353}"/>
              </a:ext>
            </a:extLst>
          </p:cNvPr>
          <p:cNvSpPr txBox="1"/>
          <p:nvPr/>
        </p:nvSpPr>
        <p:spPr>
          <a:xfrm>
            <a:off x="1322832" y="2474976"/>
            <a:ext cx="2489784" cy="400110"/>
          </a:xfrm>
          <a:prstGeom prst="rect">
            <a:avLst/>
          </a:prstGeom>
          <a:noFill/>
        </p:spPr>
        <p:txBody>
          <a:bodyPr wrap="none" rtlCol="0">
            <a:spAutoFit/>
          </a:bodyPr>
          <a:lstStyle/>
          <a:p>
            <a:r>
              <a:rPr lang="en-US" sz="2000" b="1" dirty="0">
                <a:solidFill>
                  <a:schemeClr val="bg2">
                    <a:lumMod val="50000"/>
                  </a:schemeClr>
                </a:solidFill>
              </a:rPr>
              <a:t>Must be Wipe Out </a:t>
            </a:r>
          </a:p>
        </p:txBody>
      </p:sp>
      <p:sp>
        <p:nvSpPr>
          <p:cNvPr id="5" name="TextBox 4">
            <a:extLst>
              <a:ext uri="{FF2B5EF4-FFF2-40B4-BE49-F238E27FC236}">
                <a16:creationId xmlns:a16="http://schemas.microsoft.com/office/drawing/2014/main" id="{FF8464DF-1BC4-0743-A89F-BA238C1E35E3}"/>
              </a:ext>
            </a:extLst>
          </p:cNvPr>
          <p:cNvSpPr txBox="1"/>
          <p:nvPr/>
        </p:nvSpPr>
        <p:spPr>
          <a:xfrm>
            <a:off x="7242048" y="5779008"/>
            <a:ext cx="1955985" cy="400110"/>
          </a:xfrm>
          <a:prstGeom prst="rect">
            <a:avLst/>
          </a:prstGeom>
          <a:noFill/>
        </p:spPr>
        <p:txBody>
          <a:bodyPr wrap="none" rtlCol="0">
            <a:spAutoFit/>
          </a:bodyPr>
          <a:lstStyle/>
          <a:p>
            <a:r>
              <a:rPr lang="en-US" sz="2000" b="1" dirty="0">
                <a:solidFill>
                  <a:schemeClr val="bg2">
                    <a:lumMod val="50000"/>
                  </a:schemeClr>
                </a:solidFill>
              </a:rPr>
              <a:t>God’s Promise</a:t>
            </a:r>
          </a:p>
        </p:txBody>
      </p:sp>
      <p:sp>
        <p:nvSpPr>
          <p:cNvPr id="6" name="TextBox 5">
            <a:extLst>
              <a:ext uri="{FF2B5EF4-FFF2-40B4-BE49-F238E27FC236}">
                <a16:creationId xmlns:a16="http://schemas.microsoft.com/office/drawing/2014/main" id="{601908DE-8264-F04F-A3B3-7112B4BE22D7}"/>
              </a:ext>
            </a:extLst>
          </p:cNvPr>
          <p:cNvSpPr txBox="1"/>
          <p:nvPr/>
        </p:nvSpPr>
        <p:spPr>
          <a:xfrm>
            <a:off x="1322832" y="4666488"/>
            <a:ext cx="2696572" cy="400110"/>
          </a:xfrm>
          <a:prstGeom prst="rect">
            <a:avLst/>
          </a:prstGeom>
          <a:noFill/>
        </p:spPr>
        <p:txBody>
          <a:bodyPr wrap="none" rtlCol="0">
            <a:spAutoFit/>
          </a:bodyPr>
          <a:lstStyle/>
          <a:p>
            <a:r>
              <a:rPr lang="en-US" sz="2000" b="1" dirty="0">
                <a:solidFill>
                  <a:schemeClr val="bg2">
                    <a:lumMod val="50000"/>
                  </a:schemeClr>
                </a:solidFill>
              </a:rPr>
              <a:t>Obedient to the Law</a:t>
            </a:r>
          </a:p>
        </p:txBody>
      </p:sp>
      <p:sp>
        <p:nvSpPr>
          <p:cNvPr id="7" name="TextBox 6">
            <a:extLst>
              <a:ext uri="{FF2B5EF4-FFF2-40B4-BE49-F238E27FC236}">
                <a16:creationId xmlns:a16="http://schemas.microsoft.com/office/drawing/2014/main" id="{ACCE3221-9281-B848-A3A0-05CB85F91656}"/>
              </a:ext>
            </a:extLst>
          </p:cNvPr>
          <p:cNvSpPr txBox="1"/>
          <p:nvPr/>
        </p:nvSpPr>
        <p:spPr>
          <a:xfrm>
            <a:off x="7331816" y="2023872"/>
            <a:ext cx="1866217" cy="400110"/>
          </a:xfrm>
          <a:prstGeom prst="rect">
            <a:avLst/>
          </a:prstGeom>
          <a:noFill/>
        </p:spPr>
        <p:txBody>
          <a:bodyPr wrap="none" rtlCol="0">
            <a:spAutoFit/>
          </a:bodyPr>
          <a:lstStyle/>
          <a:p>
            <a:r>
              <a:rPr lang="en-US" sz="2000" b="1" dirty="0">
                <a:solidFill>
                  <a:schemeClr val="bg2">
                    <a:lumMod val="50000"/>
                  </a:schemeClr>
                </a:solidFill>
              </a:rPr>
              <a:t>God’s Calling</a:t>
            </a:r>
          </a:p>
        </p:txBody>
      </p:sp>
      <p:sp>
        <p:nvSpPr>
          <p:cNvPr id="8" name="TextBox 7">
            <a:extLst>
              <a:ext uri="{FF2B5EF4-FFF2-40B4-BE49-F238E27FC236}">
                <a16:creationId xmlns:a16="http://schemas.microsoft.com/office/drawing/2014/main" id="{7CAE159C-4F04-1C4E-9036-70606A1F1DF3}"/>
              </a:ext>
            </a:extLst>
          </p:cNvPr>
          <p:cNvSpPr txBox="1"/>
          <p:nvPr/>
        </p:nvSpPr>
        <p:spPr>
          <a:xfrm>
            <a:off x="8357616" y="3901440"/>
            <a:ext cx="1997663" cy="400110"/>
          </a:xfrm>
          <a:prstGeom prst="rect">
            <a:avLst/>
          </a:prstGeom>
          <a:noFill/>
        </p:spPr>
        <p:txBody>
          <a:bodyPr wrap="none" rtlCol="0">
            <a:spAutoFit/>
          </a:bodyPr>
          <a:lstStyle/>
          <a:p>
            <a:r>
              <a:rPr lang="en-US" sz="2000" b="1" dirty="0">
                <a:solidFill>
                  <a:schemeClr val="bg2">
                    <a:lumMod val="50000"/>
                  </a:schemeClr>
                </a:solidFill>
              </a:rPr>
              <a:t>Man’s Holiness</a:t>
            </a:r>
          </a:p>
        </p:txBody>
      </p:sp>
      <p:sp>
        <p:nvSpPr>
          <p:cNvPr id="9" name="TextBox 8">
            <a:extLst>
              <a:ext uri="{FF2B5EF4-FFF2-40B4-BE49-F238E27FC236}">
                <a16:creationId xmlns:a16="http://schemas.microsoft.com/office/drawing/2014/main" id="{3C390CE0-8815-6642-AD00-4D1BC9DC0861}"/>
              </a:ext>
            </a:extLst>
          </p:cNvPr>
          <p:cNvSpPr txBox="1"/>
          <p:nvPr/>
        </p:nvSpPr>
        <p:spPr>
          <a:xfrm>
            <a:off x="3413760" y="1114157"/>
            <a:ext cx="5657318" cy="461665"/>
          </a:xfrm>
          <a:prstGeom prst="rect">
            <a:avLst/>
          </a:prstGeom>
          <a:noFill/>
        </p:spPr>
        <p:txBody>
          <a:bodyPr wrap="none" rtlCol="0">
            <a:spAutoFit/>
          </a:bodyPr>
          <a:lstStyle/>
          <a:p>
            <a:r>
              <a:rPr lang="en-US" sz="2400" b="1" dirty="0">
                <a:solidFill>
                  <a:schemeClr val="bg2">
                    <a:lumMod val="50000"/>
                  </a:schemeClr>
                </a:solidFill>
              </a:rPr>
              <a:t>Joshua’s Victory over Spiritual Battles</a:t>
            </a:r>
          </a:p>
        </p:txBody>
      </p:sp>
    </p:spTree>
    <p:extLst>
      <p:ext uri="{BB962C8B-B14F-4D97-AF65-F5344CB8AC3E}">
        <p14:creationId xmlns:p14="http://schemas.microsoft.com/office/powerpoint/2010/main" val="311427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3579" y="612844"/>
            <a:ext cx="950669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1:5~6</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5 </a:t>
            </a:r>
            <a:r>
              <a:rPr kumimoji="1" lang="zh-TW" altLang="en-US" sz="4000" b="1" dirty="0">
                <a:solidFill>
                  <a:srgbClr val="FFC000"/>
                </a:solidFill>
                <a:latin typeface="Yu Gothic UI" panose="020B0500000000000000" pitchFamily="34" charset="-128"/>
                <a:ea typeface="Yu Gothic UI" panose="020B0500000000000000" pitchFamily="34" charset="-128"/>
              </a:rPr>
              <a:t>你 平 生 的 日 子 ， 必 无 一 人 能 在 你 面 前 站 立 得 住 。 我 怎 样 与 摩 西 同 在 ， 也 必 照 样 与 你 同 在 ； </a:t>
            </a:r>
            <a:endParaRPr kumimoji="1" lang="en-US" altLang="zh-TW" sz="4000" b="1">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4000" b="1">
                <a:solidFill>
                  <a:srgbClr val="FFC000"/>
                </a:solidFill>
                <a:latin typeface="Yu Gothic UI" panose="020B0500000000000000" pitchFamily="34" charset="-128"/>
                <a:ea typeface="Yu Gothic UI" panose="020B0500000000000000" pitchFamily="34" charset="-128"/>
              </a:rPr>
              <a:t>我 </a:t>
            </a:r>
            <a:r>
              <a:rPr kumimoji="1" lang="zh-TW" altLang="en-US" sz="4000" b="1" dirty="0">
                <a:solidFill>
                  <a:srgbClr val="FFC000"/>
                </a:solidFill>
                <a:latin typeface="Yu Gothic UI" panose="020B0500000000000000" pitchFamily="34" charset="-128"/>
                <a:ea typeface="Yu Gothic UI" panose="020B0500000000000000" pitchFamily="34" charset="-128"/>
              </a:rPr>
              <a:t>必 不 撇 下 你 ， 也 不 丢 弃 你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5 No one will be victorious against you for the rest of your life. I’ll be with you just like I was with Moses—I’ll neither fail you nor abandon you.</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887678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57869" y="716548"/>
            <a:ext cx="9506691" cy="501675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書 亞 記 </a:t>
            </a:r>
            <a:r>
              <a:rPr kumimoji="1" lang="en-US" altLang="zh-TW" sz="4000" b="1" dirty="0">
                <a:latin typeface="Yu Gothic UI" panose="020B0500000000000000" pitchFamily="34" charset="-128"/>
                <a:ea typeface="Yu Gothic UI" panose="020B0500000000000000" pitchFamily="34" charset="-128"/>
              </a:rPr>
              <a:t>Joshua</a:t>
            </a:r>
            <a:r>
              <a:rPr kumimoji="1" lang="en-US" altLang="zh-TW" sz="4000" b="1" dirty="0">
                <a:solidFill>
                  <a:srgbClr val="FFC000"/>
                </a:solidFill>
                <a:latin typeface="Yu Gothic UI" panose="020B0500000000000000" pitchFamily="34" charset="-128"/>
                <a:ea typeface="Yu Gothic UI" panose="020B0500000000000000" pitchFamily="34" charset="-128"/>
              </a:rPr>
              <a:t> 1:5~6</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6 </a:t>
            </a:r>
            <a:r>
              <a:rPr kumimoji="1" lang="zh-TW" altLang="en-US" sz="4000" b="1" dirty="0">
                <a:solidFill>
                  <a:srgbClr val="FFC000"/>
                </a:solidFill>
                <a:latin typeface="Yu Gothic UI" panose="020B0500000000000000" pitchFamily="34" charset="-128"/>
                <a:ea typeface="Yu Gothic UI" panose="020B0500000000000000" pitchFamily="34" charset="-128"/>
              </a:rPr>
              <a:t>你 当 刚 强 壮 胆 ！ 因 为 你 必 使 这 百 姓 承 受 那 地 为 业 ， 就 是 我 向 他 们 列 祖 起 誓 应 许 赐 给 他 们 的 地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6 “Be strong and courageous, because you’ll be leading this people to inherit the land that I promised to give their ancestors.</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60524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94254" y="1890117"/>
            <a:ext cx="9403491" cy="304698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神应许必与约书亚同在！	</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God promised He will be with Joshua</a:t>
            </a: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今天</a:t>
            </a:r>
            <a:r>
              <a:rPr kumimoji="1" lang="en-US" altLang="zh-TW" sz="5400" b="1" dirty="0">
                <a:solidFill>
                  <a:srgbClr val="FFFF00"/>
                </a:solidFill>
                <a:latin typeface="Yu Gothic UI" panose="020B0500000000000000" pitchFamily="34" charset="-128"/>
                <a:ea typeface="Yu Gothic UI" panose="020B0500000000000000" pitchFamily="34" charset="-128"/>
              </a:rPr>
              <a:t> </a:t>
            </a:r>
            <a:r>
              <a:rPr kumimoji="1" lang="zh-TW" altLang="en-US" sz="5400" b="1" dirty="0">
                <a:solidFill>
                  <a:srgbClr val="FFFF00"/>
                </a:solidFill>
                <a:latin typeface="Yu Gothic UI" panose="020B0500000000000000" pitchFamily="34" charset="-128"/>
                <a:ea typeface="Yu Gothic UI" panose="020B0500000000000000" pitchFamily="34" charset="-128"/>
              </a:rPr>
              <a:t>“以马内利”</a:t>
            </a:r>
            <a:r>
              <a:rPr kumimoji="1" lang="en-US" altLang="zh-TW" sz="5400" b="1" dirty="0">
                <a:solidFill>
                  <a:srgbClr val="FFFF00"/>
                </a:solidFill>
                <a:latin typeface="Yu Gothic UI" panose="020B0500000000000000" pitchFamily="34" charset="-128"/>
                <a:ea typeface="Yu Gothic UI" panose="020B0500000000000000" pitchFamily="34" charset="-128"/>
              </a:rPr>
              <a:t> </a:t>
            </a:r>
            <a:r>
              <a:rPr kumimoji="1" lang="zh-TW" altLang="en-US" sz="5400" b="1" dirty="0">
                <a:solidFill>
                  <a:srgbClr val="FFFF00"/>
                </a:solidFill>
                <a:latin typeface="Yu Gothic UI" panose="020B0500000000000000" pitchFamily="34" charset="-128"/>
                <a:ea typeface="Yu Gothic UI" panose="020B0500000000000000" pitchFamily="34" charset="-128"/>
              </a:rPr>
              <a:t>神同在！	</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Today “Emmanuel – God with Us!”</a:t>
            </a:r>
            <a:endParaRPr kumimoji="1" lang="en-US" altLang="zh-TW" sz="5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43144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57869" y="716548"/>
            <a:ext cx="9506691" cy="563231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以 弗 所 書 </a:t>
            </a:r>
            <a:r>
              <a:rPr kumimoji="1" lang="en-US" altLang="zh-TW" sz="4000" b="1" dirty="0">
                <a:latin typeface="Yu Gothic UI" panose="020B0500000000000000" pitchFamily="34" charset="-128"/>
                <a:ea typeface="Yu Gothic UI" panose="020B0500000000000000" pitchFamily="34" charset="-128"/>
              </a:rPr>
              <a:t>Ephesians</a:t>
            </a:r>
            <a:r>
              <a:rPr kumimoji="1" lang="en-US" altLang="zh-TW" sz="4000" b="1" dirty="0">
                <a:solidFill>
                  <a:srgbClr val="FFC000"/>
                </a:solidFill>
                <a:latin typeface="Yu Gothic UI" panose="020B0500000000000000" pitchFamily="34" charset="-128"/>
                <a:ea typeface="Yu Gothic UI" panose="020B0500000000000000" pitchFamily="34" charset="-128"/>
              </a:rPr>
              <a:t> 5:15~16</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15 </a:t>
            </a:r>
            <a:r>
              <a:rPr kumimoji="1" lang="zh-TW" altLang="en-US" sz="4000" b="1" dirty="0">
                <a:solidFill>
                  <a:srgbClr val="FFC000"/>
                </a:solidFill>
                <a:latin typeface="Yu Gothic UI" panose="020B0500000000000000" pitchFamily="34" charset="-128"/>
                <a:ea typeface="Yu Gothic UI" panose="020B0500000000000000" pitchFamily="34" charset="-128"/>
              </a:rPr>
              <a:t>你 们 要 谨 慎 行 事 ， 不 要 像 愚 昧 人 ， 当 像 智 慧 人 。</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16 </a:t>
            </a:r>
            <a:r>
              <a:rPr kumimoji="1" lang="zh-TW" altLang="en-US" sz="4000" b="1" dirty="0">
                <a:solidFill>
                  <a:srgbClr val="FFC000"/>
                </a:solidFill>
                <a:latin typeface="Yu Gothic UI" panose="020B0500000000000000" pitchFamily="34" charset="-128"/>
                <a:ea typeface="Yu Gothic UI" panose="020B0500000000000000" pitchFamily="34" charset="-128"/>
              </a:rPr>
              <a:t>要 爱 惜 光 阴 ， 因 为 现 今 的 世 代 邪 恶 。</a:t>
            </a:r>
            <a:endParaRPr kumimoji="1" lang="en-US" altLang="zh-TW" sz="40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15 So, then, be careful how you live. Do not be unwise but wise, </a:t>
            </a:r>
          </a:p>
          <a:p>
            <a:pPr>
              <a:tabLst>
                <a:tab pos="1330325" algn="l"/>
              </a:tabLst>
            </a:pPr>
            <a:r>
              <a:rPr kumimoji="1" lang="en-US" altLang="zh-TW" sz="4000" b="1" dirty="0">
                <a:latin typeface="Yu Gothic UI" panose="020B0500000000000000" pitchFamily="34" charset="-128"/>
                <a:ea typeface="Yu Gothic UI" panose="020B0500000000000000" pitchFamily="34" charset="-128"/>
              </a:rPr>
              <a:t>16 making the best use of your time because the times are evil.</a:t>
            </a:r>
            <a:endParaRPr kumimoji="1" lang="zh-TW" altLang="en-US" sz="40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8393984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3313</TotalTime>
  <Words>963</Words>
  <Application>Microsoft Macintosh PowerPoint</Application>
  <PresentationFormat>Widescreen</PresentationFormat>
  <Paragraphs>80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Yu Gothic UI</vt:lpstr>
      <vt:lpstr>Arial</vt:lpstr>
      <vt:lpstr>Century Gothic</vt:lpstr>
      <vt:lpstr>網狀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285</cp:revision>
  <cp:lastPrinted>2021-06-16T15:23:06Z</cp:lastPrinted>
  <dcterms:created xsi:type="dcterms:W3CDTF">2021-01-06T18:08:20Z</dcterms:created>
  <dcterms:modified xsi:type="dcterms:W3CDTF">2021-09-01T10:55:49Z</dcterms:modified>
</cp:coreProperties>
</file>